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Lst>
  <p:notesMasterIdLst>
    <p:notesMasterId r:id="rId419"/>
  </p:notes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 id="454" r:id="rId200"/>
    <p:sldId id="455" r:id="rId201"/>
    <p:sldId id="456" r:id="rId202"/>
    <p:sldId id="457" r:id="rId203"/>
    <p:sldId id="458" r:id="rId204"/>
    <p:sldId id="459" r:id="rId205"/>
    <p:sldId id="460" r:id="rId206"/>
    <p:sldId id="461" r:id="rId207"/>
    <p:sldId id="462" r:id="rId208"/>
    <p:sldId id="463" r:id="rId209"/>
    <p:sldId id="464" r:id="rId210"/>
    <p:sldId id="465" r:id="rId211"/>
    <p:sldId id="466" r:id="rId212"/>
    <p:sldId id="467" r:id="rId213"/>
    <p:sldId id="468" r:id="rId214"/>
    <p:sldId id="469" r:id="rId215"/>
    <p:sldId id="470" r:id="rId216"/>
    <p:sldId id="471" r:id="rId217"/>
    <p:sldId id="472" r:id="rId218"/>
    <p:sldId id="473" r:id="rId219"/>
    <p:sldId id="474" r:id="rId220"/>
    <p:sldId id="475" r:id="rId221"/>
    <p:sldId id="476" r:id="rId222"/>
    <p:sldId id="477" r:id="rId223"/>
    <p:sldId id="478" r:id="rId224"/>
    <p:sldId id="479" r:id="rId225"/>
    <p:sldId id="480" r:id="rId226"/>
    <p:sldId id="481" r:id="rId227"/>
    <p:sldId id="482" r:id="rId228"/>
    <p:sldId id="483" r:id="rId229"/>
    <p:sldId id="484" r:id="rId230"/>
    <p:sldId id="485" r:id="rId231"/>
    <p:sldId id="486" r:id="rId232"/>
    <p:sldId id="487" r:id="rId233"/>
    <p:sldId id="488" r:id="rId234"/>
    <p:sldId id="489" r:id="rId235"/>
    <p:sldId id="490" r:id="rId236"/>
    <p:sldId id="491" r:id="rId237"/>
    <p:sldId id="492" r:id="rId238"/>
    <p:sldId id="493" r:id="rId239"/>
    <p:sldId id="494" r:id="rId240"/>
    <p:sldId id="495" r:id="rId241"/>
    <p:sldId id="496" r:id="rId242"/>
    <p:sldId id="497" r:id="rId243"/>
    <p:sldId id="498" r:id="rId244"/>
    <p:sldId id="499" r:id="rId245"/>
    <p:sldId id="500" r:id="rId246"/>
    <p:sldId id="501" r:id="rId247"/>
    <p:sldId id="502" r:id="rId248"/>
    <p:sldId id="503" r:id="rId249"/>
    <p:sldId id="504" r:id="rId250"/>
    <p:sldId id="505" r:id="rId251"/>
    <p:sldId id="506" r:id="rId252"/>
    <p:sldId id="507" r:id="rId253"/>
    <p:sldId id="508" r:id="rId254"/>
    <p:sldId id="509" r:id="rId255"/>
    <p:sldId id="510" r:id="rId256"/>
    <p:sldId id="511" r:id="rId257"/>
    <p:sldId id="512" r:id="rId258"/>
    <p:sldId id="513" r:id="rId259"/>
    <p:sldId id="514" r:id="rId260"/>
    <p:sldId id="515" r:id="rId261"/>
    <p:sldId id="516" r:id="rId262"/>
    <p:sldId id="517" r:id="rId263"/>
    <p:sldId id="518" r:id="rId264"/>
    <p:sldId id="519" r:id="rId265"/>
    <p:sldId id="520" r:id="rId266"/>
    <p:sldId id="521" r:id="rId267"/>
    <p:sldId id="522" r:id="rId268"/>
    <p:sldId id="523" r:id="rId269"/>
    <p:sldId id="524" r:id="rId270"/>
    <p:sldId id="525" r:id="rId271"/>
    <p:sldId id="526" r:id="rId272"/>
    <p:sldId id="527" r:id="rId273"/>
    <p:sldId id="528" r:id="rId274"/>
    <p:sldId id="529" r:id="rId275"/>
    <p:sldId id="530" r:id="rId276"/>
    <p:sldId id="531" r:id="rId277"/>
    <p:sldId id="532" r:id="rId278"/>
    <p:sldId id="533" r:id="rId279"/>
    <p:sldId id="534" r:id="rId280"/>
    <p:sldId id="535" r:id="rId281"/>
    <p:sldId id="536" r:id="rId282"/>
    <p:sldId id="537" r:id="rId283"/>
    <p:sldId id="538" r:id="rId284"/>
    <p:sldId id="539" r:id="rId285"/>
    <p:sldId id="540" r:id="rId286"/>
    <p:sldId id="541" r:id="rId287"/>
    <p:sldId id="542" r:id="rId288"/>
    <p:sldId id="543" r:id="rId289"/>
    <p:sldId id="544" r:id="rId290"/>
    <p:sldId id="545" r:id="rId291"/>
    <p:sldId id="546" r:id="rId292"/>
    <p:sldId id="547" r:id="rId293"/>
    <p:sldId id="548" r:id="rId294"/>
    <p:sldId id="549" r:id="rId295"/>
    <p:sldId id="550" r:id="rId296"/>
    <p:sldId id="551" r:id="rId297"/>
    <p:sldId id="552" r:id="rId298"/>
    <p:sldId id="553" r:id="rId299"/>
    <p:sldId id="554" r:id="rId300"/>
    <p:sldId id="555" r:id="rId301"/>
    <p:sldId id="556" r:id="rId302"/>
    <p:sldId id="557" r:id="rId303"/>
    <p:sldId id="558" r:id="rId304"/>
    <p:sldId id="559" r:id="rId305"/>
    <p:sldId id="560" r:id="rId306"/>
    <p:sldId id="561" r:id="rId307"/>
    <p:sldId id="562" r:id="rId308"/>
    <p:sldId id="563" r:id="rId309"/>
    <p:sldId id="564" r:id="rId310"/>
    <p:sldId id="565" r:id="rId311"/>
    <p:sldId id="566" r:id="rId312"/>
    <p:sldId id="567" r:id="rId313"/>
    <p:sldId id="568" r:id="rId314"/>
    <p:sldId id="569" r:id="rId315"/>
    <p:sldId id="570" r:id="rId316"/>
    <p:sldId id="571" r:id="rId317"/>
    <p:sldId id="572" r:id="rId318"/>
    <p:sldId id="573" r:id="rId319"/>
    <p:sldId id="574" r:id="rId320"/>
    <p:sldId id="575" r:id="rId321"/>
    <p:sldId id="576" r:id="rId322"/>
    <p:sldId id="577" r:id="rId323"/>
    <p:sldId id="578" r:id="rId324"/>
    <p:sldId id="579" r:id="rId325"/>
    <p:sldId id="580" r:id="rId326"/>
    <p:sldId id="581" r:id="rId327"/>
    <p:sldId id="582" r:id="rId328"/>
    <p:sldId id="583" r:id="rId329"/>
    <p:sldId id="584" r:id="rId330"/>
    <p:sldId id="585" r:id="rId331"/>
    <p:sldId id="586" r:id="rId332"/>
    <p:sldId id="587" r:id="rId333"/>
    <p:sldId id="588" r:id="rId334"/>
    <p:sldId id="589" r:id="rId335"/>
    <p:sldId id="590" r:id="rId336"/>
    <p:sldId id="591" r:id="rId337"/>
    <p:sldId id="592" r:id="rId338"/>
    <p:sldId id="593" r:id="rId339"/>
    <p:sldId id="594" r:id="rId340"/>
    <p:sldId id="595" r:id="rId341"/>
    <p:sldId id="596" r:id="rId342"/>
    <p:sldId id="597" r:id="rId343"/>
    <p:sldId id="598" r:id="rId344"/>
    <p:sldId id="599" r:id="rId345"/>
    <p:sldId id="600" r:id="rId346"/>
    <p:sldId id="601" r:id="rId347"/>
    <p:sldId id="602" r:id="rId348"/>
    <p:sldId id="603" r:id="rId349"/>
    <p:sldId id="604" r:id="rId350"/>
    <p:sldId id="605" r:id="rId351"/>
    <p:sldId id="606" r:id="rId352"/>
    <p:sldId id="607" r:id="rId353"/>
    <p:sldId id="608" r:id="rId354"/>
    <p:sldId id="609" r:id="rId355"/>
    <p:sldId id="610" r:id="rId356"/>
    <p:sldId id="611" r:id="rId357"/>
    <p:sldId id="612" r:id="rId358"/>
    <p:sldId id="613" r:id="rId359"/>
    <p:sldId id="614" r:id="rId360"/>
    <p:sldId id="615" r:id="rId361"/>
    <p:sldId id="616" r:id="rId362"/>
    <p:sldId id="617" r:id="rId363"/>
    <p:sldId id="618" r:id="rId364"/>
    <p:sldId id="619" r:id="rId365"/>
    <p:sldId id="620" r:id="rId366"/>
    <p:sldId id="621" r:id="rId367"/>
    <p:sldId id="622" r:id="rId368"/>
    <p:sldId id="623" r:id="rId369"/>
    <p:sldId id="624" r:id="rId370"/>
    <p:sldId id="625" r:id="rId371"/>
    <p:sldId id="626" r:id="rId372"/>
    <p:sldId id="627" r:id="rId373"/>
    <p:sldId id="628" r:id="rId374"/>
    <p:sldId id="629" r:id="rId375"/>
    <p:sldId id="630" r:id="rId376"/>
    <p:sldId id="631" r:id="rId377"/>
    <p:sldId id="632" r:id="rId378"/>
    <p:sldId id="633" r:id="rId379"/>
    <p:sldId id="634" r:id="rId380"/>
    <p:sldId id="635" r:id="rId381"/>
    <p:sldId id="636" r:id="rId382"/>
    <p:sldId id="637" r:id="rId383"/>
    <p:sldId id="638" r:id="rId384"/>
    <p:sldId id="639" r:id="rId385"/>
    <p:sldId id="640" r:id="rId386"/>
    <p:sldId id="641" r:id="rId387"/>
    <p:sldId id="642" r:id="rId388"/>
    <p:sldId id="643" r:id="rId389"/>
    <p:sldId id="644" r:id="rId390"/>
    <p:sldId id="645" r:id="rId391"/>
    <p:sldId id="646" r:id="rId392"/>
    <p:sldId id="647" r:id="rId393"/>
    <p:sldId id="648" r:id="rId394"/>
    <p:sldId id="649" r:id="rId395"/>
    <p:sldId id="650" r:id="rId396"/>
    <p:sldId id="651" r:id="rId397"/>
    <p:sldId id="652" r:id="rId398"/>
    <p:sldId id="653" r:id="rId399"/>
    <p:sldId id="654" r:id="rId400"/>
    <p:sldId id="655" r:id="rId401"/>
    <p:sldId id="656" r:id="rId402"/>
    <p:sldId id="657" r:id="rId403"/>
    <p:sldId id="658" r:id="rId404"/>
    <p:sldId id="659" r:id="rId405"/>
    <p:sldId id="660" r:id="rId406"/>
    <p:sldId id="661" r:id="rId407"/>
    <p:sldId id="662" r:id="rId408"/>
    <p:sldId id="663" r:id="rId409"/>
    <p:sldId id="664" r:id="rId410"/>
    <p:sldId id="665" r:id="rId411"/>
    <p:sldId id="666" r:id="rId412"/>
    <p:sldId id="667" r:id="rId413"/>
    <p:sldId id="668" r:id="rId414"/>
    <p:sldId id="669" r:id="rId415"/>
    <p:sldId id="670" r:id="rId416"/>
    <p:sldId id="671" r:id="rId417"/>
    <p:sldId id="672" r:id="rId4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1404"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slide" Target="slides/slide364.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slide" Target="slides/slide375.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402" Type="http://schemas.openxmlformats.org/officeDocument/2006/relationships/slide" Target="slides/slide400.xml"/><Relationship Id="rId279" Type="http://schemas.openxmlformats.org/officeDocument/2006/relationships/slide" Target="slides/slide277.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25" Type="http://schemas.openxmlformats.org/officeDocument/2006/relationships/slide" Target="slides/slide323.xml"/><Relationship Id="rId346" Type="http://schemas.openxmlformats.org/officeDocument/2006/relationships/slide" Target="slides/slide344.xml"/><Relationship Id="rId367" Type="http://schemas.openxmlformats.org/officeDocument/2006/relationships/slide" Target="slides/slide365.xml"/><Relationship Id="rId388" Type="http://schemas.openxmlformats.org/officeDocument/2006/relationships/slide" Target="slides/slide386.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413" Type="http://schemas.openxmlformats.org/officeDocument/2006/relationships/slide" Target="slides/slide411.xml"/><Relationship Id="rId248" Type="http://schemas.openxmlformats.org/officeDocument/2006/relationships/slide" Target="slides/slide246.xml"/><Relationship Id="rId269" Type="http://schemas.openxmlformats.org/officeDocument/2006/relationships/slide" Target="slides/slide267.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280" Type="http://schemas.openxmlformats.org/officeDocument/2006/relationships/slide" Target="slides/slide278.xml"/><Relationship Id="rId315" Type="http://schemas.openxmlformats.org/officeDocument/2006/relationships/slide" Target="slides/slide313.xml"/><Relationship Id="rId336" Type="http://schemas.openxmlformats.org/officeDocument/2006/relationships/slide" Target="slides/slide334.xml"/><Relationship Id="rId357" Type="http://schemas.openxmlformats.org/officeDocument/2006/relationships/slide" Target="slides/slide355.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378" Type="http://schemas.openxmlformats.org/officeDocument/2006/relationships/slide" Target="slides/slide376.xml"/><Relationship Id="rId399" Type="http://schemas.openxmlformats.org/officeDocument/2006/relationships/slide" Target="slides/slide397.xml"/><Relationship Id="rId403" Type="http://schemas.openxmlformats.org/officeDocument/2006/relationships/slide" Target="slides/slide401.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291" Type="http://schemas.openxmlformats.org/officeDocument/2006/relationships/slide" Target="slides/slide289.xml"/><Relationship Id="rId305" Type="http://schemas.openxmlformats.org/officeDocument/2006/relationships/slide" Target="slides/slide303.xml"/><Relationship Id="rId326" Type="http://schemas.openxmlformats.org/officeDocument/2006/relationships/slide" Target="slides/slide324.xml"/><Relationship Id="rId347" Type="http://schemas.openxmlformats.org/officeDocument/2006/relationships/slide" Target="slides/slide345.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368" Type="http://schemas.openxmlformats.org/officeDocument/2006/relationships/slide" Target="slides/slide366.xml"/><Relationship Id="rId389" Type="http://schemas.openxmlformats.org/officeDocument/2006/relationships/slide" Target="slides/slide387.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414" Type="http://schemas.openxmlformats.org/officeDocument/2006/relationships/slide" Target="slides/slide412.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281" Type="http://schemas.openxmlformats.org/officeDocument/2006/relationships/slide" Target="slides/slide279.xml"/><Relationship Id="rId316" Type="http://schemas.openxmlformats.org/officeDocument/2006/relationships/slide" Target="slides/slide314.xml"/><Relationship Id="rId337" Type="http://schemas.openxmlformats.org/officeDocument/2006/relationships/slide" Target="slides/slide335.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358" Type="http://schemas.openxmlformats.org/officeDocument/2006/relationships/slide" Target="slides/slide356.xml"/><Relationship Id="rId379" Type="http://schemas.openxmlformats.org/officeDocument/2006/relationships/slide" Target="slides/slide377.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390" Type="http://schemas.openxmlformats.org/officeDocument/2006/relationships/slide" Target="slides/slide388.xml"/><Relationship Id="rId404" Type="http://schemas.openxmlformats.org/officeDocument/2006/relationships/slide" Target="slides/slide402.xml"/><Relationship Id="rId250" Type="http://schemas.openxmlformats.org/officeDocument/2006/relationships/slide" Target="slides/slide248.xml"/><Relationship Id="rId271" Type="http://schemas.openxmlformats.org/officeDocument/2006/relationships/slide" Target="slides/slide269.xml"/><Relationship Id="rId292" Type="http://schemas.openxmlformats.org/officeDocument/2006/relationships/slide" Target="slides/slide290.xml"/><Relationship Id="rId306" Type="http://schemas.openxmlformats.org/officeDocument/2006/relationships/slide" Target="slides/slide304.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327" Type="http://schemas.openxmlformats.org/officeDocument/2006/relationships/slide" Target="slides/slide325.xml"/><Relationship Id="rId348" Type="http://schemas.openxmlformats.org/officeDocument/2006/relationships/slide" Target="slides/slide346.xml"/><Relationship Id="rId369" Type="http://schemas.openxmlformats.org/officeDocument/2006/relationships/slide" Target="slides/slide367.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380" Type="http://schemas.openxmlformats.org/officeDocument/2006/relationships/slide" Target="slides/slide378.xml"/><Relationship Id="rId415" Type="http://schemas.openxmlformats.org/officeDocument/2006/relationships/slide" Target="slides/slide413.xml"/><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17" Type="http://schemas.openxmlformats.org/officeDocument/2006/relationships/slide" Target="slides/slide315.xml"/><Relationship Id="rId338" Type="http://schemas.openxmlformats.org/officeDocument/2006/relationships/slide" Target="slides/slide336.xml"/><Relationship Id="rId359" Type="http://schemas.openxmlformats.org/officeDocument/2006/relationships/slide" Target="slides/slide357.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370" Type="http://schemas.openxmlformats.org/officeDocument/2006/relationships/slide" Target="slides/slide368.xml"/><Relationship Id="rId391" Type="http://schemas.openxmlformats.org/officeDocument/2006/relationships/slide" Target="slides/slide389.xml"/><Relationship Id="rId405" Type="http://schemas.openxmlformats.org/officeDocument/2006/relationships/slide" Target="slides/slide403.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72" Type="http://schemas.openxmlformats.org/officeDocument/2006/relationships/slide" Target="slides/slide270.xml"/><Relationship Id="rId293" Type="http://schemas.openxmlformats.org/officeDocument/2006/relationships/slide" Target="slides/slide291.xml"/><Relationship Id="rId307" Type="http://schemas.openxmlformats.org/officeDocument/2006/relationships/slide" Target="slides/slide305.xml"/><Relationship Id="rId328" Type="http://schemas.openxmlformats.org/officeDocument/2006/relationships/slide" Target="slides/slide326.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381" Type="http://schemas.openxmlformats.org/officeDocument/2006/relationships/slide" Target="slides/slide379.xml"/><Relationship Id="rId416" Type="http://schemas.openxmlformats.org/officeDocument/2006/relationships/slide" Target="slides/slide414.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283" Type="http://schemas.openxmlformats.org/officeDocument/2006/relationships/slide" Target="slides/slide281.xml"/><Relationship Id="rId318" Type="http://schemas.openxmlformats.org/officeDocument/2006/relationships/slide" Target="slides/slide316.xml"/><Relationship Id="rId339" Type="http://schemas.openxmlformats.org/officeDocument/2006/relationships/slide" Target="slides/slide337.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350" Type="http://schemas.openxmlformats.org/officeDocument/2006/relationships/slide" Target="slides/slide348.xml"/><Relationship Id="rId371" Type="http://schemas.openxmlformats.org/officeDocument/2006/relationships/slide" Target="slides/slide369.xml"/><Relationship Id="rId406" Type="http://schemas.openxmlformats.org/officeDocument/2006/relationships/slide" Target="slides/slide404.xml"/><Relationship Id="rId9" Type="http://schemas.openxmlformats.org/officeDocument/2006/relationships/slide" Target="slides/slide7.xml"/><Relationship Id="rId210" Type="http://schemas.openxmlformats.org/officeDocument/2006/relationships/slide" Target="slides/slide208.xml"/><Relationship Id="rId392" Type="http://schemas.openxmlformats.org/officeDocument/2006/relationships/slide" Target="slides/slide390.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openxmlformats.org/officeDocument/2006/relationships/slide" Target="slides/slide292.xml"/><Relationship Id="rId308" Type="http://schemas.openxmlformats.org/officeDocument/2006/relationships/slide" Target="slides/slide306.xml"/><Relationship Id="rId329" Type="http://schemas.openxmlformats.org/officeDocument/2006/relationships/slide" Target="slides/slide327.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340" Type="http://schemas.openxmlformats.org/officeDocument/2006/relationships/slide" Target="slides/slide338.xml"/><Relationship Id="rId361" Type="http://schemas.openxmlformats.org/officeDocument/2006/relationships/slide" Target="slides/slide359.xml"/><Relationship Id="rId196" Type="http://schemas.openxmlformats.org/officeDocument/2006/relationships/slide" Target="slides/slide194.xml"/><Relationship Id="rId200" Type="http://schemas.openxmlformats.org/officeDocument/2006/relationships/slide" Target="slides/slide198.xml"/><Relationship Id="rId382" Type="http://schemas.openxmlformats.org/officeDocument/2006/relationships/slide" Target="slides/slide380.xml"/><Relationship Id="rId417" Type="http://schemas.openxmlformats.org/officeDocument/2006/relationships/slide" Target="slides/slide415.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19" Type="http://schemas.openxmlformats.org/officeDocument/2006/relationships/slide" Target="slides/slide317.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330" Type="http://schemas.openxmlformats.org/officeDocument/2006/relationships/slide" Target="slides/slide328.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351" Type="http://schemas.openxmlformats.org/officeDocument/2006/relationships/slide" Target="slides/slide349.xml"/><Relationship Id="rId372" Type="http://schemas.openxmlformats.org/officeDocument/2006/relationships/slide" Target="slides/slide370.xml"/><Relationship Id="rId393" Type="http://schemas.openxmlformats.org/officeDocument/2006/relationships/slide" Target="slides/slide391.xml"/><Relationship Id="rId407" Type="http://schemas.openxmlformats.org/officeDocument/2006/relationships/slide" Target="slides/slide405.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341" Type="http://schemas.openxmlformats.org/officeDocument/2006/relationships/slide" Target="slides/slide339.xml"/><Relationship Id="rId362" Type="http://schemas.openxmlformats.org/officeDocument/2006/relationships/slide" Target="slides/slide360.xml"/><Relationship Id="rId383" Type="http://schemas.openxmlformats.org/officeDocument/2006/relationships/slide" Target="slides/slide381.xml"/><Relationship Id="rId418" Type="http://schemas.openxmlformats.org/officeDocument/2006/relationships/slide" Target="slides/slide416.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slide" Target="slides/slide329.xml"/><Relationship Id="rId352" Type="http://schemas.openxmlformats.org/officeDocument/2006/relationships/slide" Target="slides/slide350.xml"/><Relationship Id="rId373" Type="http://schemas.openxmlformats.org/officeDocument/2006/relationships/slide" Target="slides/slide371.xml"/><Relationship Id="rId394" Type="http://schemas.openxmlformats.org/officeDocument/2006/relationships/slide" Target="slides/slide392.xml"/><Relationship Id="rId408" Type="http://schemas.openxmlformats.org/officeDocument/2006/relationships/slide" Target="slides/slide406.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363" Type="http://schemas.openxmlformats.org/officeDocument/2006/relationships/slide" Target="slides/slide361.xml"/><Relationship Id="rId384" Type="http://schemas.openxmlformats.org/officeDocument/2006/relationships/slide" Target="slides/slide382.xml"/><Relationship Id="rId419" Type="http://schemas.openxmlformats.org/officeDocument/2006/relationships/notesMaster" Target="notesMasters/notesMaster1.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374" Type="http://schemas.openxmlformats.org/officeDocument/2006/relationships/slide" Target="slides/slide372.xml"/><Relationship Id="rId395" Type="http://schemas.openxmlformats.org/officeDocument/2006/relationships/slide" Target="slides/slide393.xml"/><Relationship Id="rId409" Type="http://schemas.openxmlformats.org/officeDocument/2006/relationships/slide" Target="slides/slide407.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420"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slide" Target="slides/slide362.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385" Type="http://schemas.openxmlformats.org/officeDocument/2006/relationships/slide" Target="slides/slide383.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410" Type="http://schemas.openxmlformats.org/officeDocument/2006/relationships/slide" Target="slides/slide408.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slide" Target="slides/slide373.xml"/><Relationship Id="rId396" Type="http://schemas.openxmlformats.org/officeDocument/2006/relationships/slide" Target="slides/slide394.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400" Type="http://schemas.openxmlformats.org/officeDocument/2006/relationships/slide" Target="slides/slide398.xml"/><Relationship Id="rId421" Type="http://schemas.openxmlformats.org/officeDocument/2006/relationships/viewProps" Target="viewProps.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slide" Target="slides/slide363.xml"/><Relationship Id="rId386" Type="http://schemas.openxmlformats.org/officeDocument/2006/relationships/slide" Target="slides/slide384.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411" Type="http://schemas.openxmlformats.org/officeDocument/2006/relationships/slide" Target="slides/slide409.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slide" Target="slides/slide374.xml"/><Relationship Id="rId397" Type="http://schemas.openxmlformats.org/officeDocument/2006/relationships/slide" Target="slides/slide395.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401" Type="http://schemas.openxmlformats.org/officeDocument/2006/relationships/slide" Target="slides/slide399.xml"/><Relationship Id="rId422" Type="http://schemas.openxmlformats.org/officeDocument/2006/relationships/theme" Target="theme/theme1.xml"/><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slide" Target="slides/slide385.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412" Type="http://schemas.openxmlformats.org/officeDocument/2006/relationships/slide" Target="slides/slide410.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398" Type="http://schemas.openxmlformats.org/officeDocument/2006/relationships/slide" Target="slides/slide396.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423" Type="http://schemas.openxmlformats.org/officeDocument/2006/relationships/tableStyles" Target="tableStyles.xml"/><Relationship Id="rId258" Type="http://schemas.openxmlformats.org/officeDocument/2006/relationships/slide" Target="slides/slide2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5A294D-8E88-4290-9006-10D910DD20CF}" type="datetimeFigureOut">
              <a:rPr lang="en-US" smtClean="0"/>
              <a:t>28-Jul-19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D232853-9F28-4524-987B-68BB23E56828}" type="slidenum">
              <a:rPr lang="en-US" smtClean="0"/>
              <a:t>‹#›</a:t>
            </a:fld>
            <a:endParaRPr lang="en-US"/>
          </a:p>
        </p:txBody>
      </p:sp>
    </p:spTree>
    <p:extLst>
      <p:ext uri="{BB962C8B-B14F-4D97-AF65-F5344CB8AC3E}">
        <p14:creationId xmlns:p14="http://schemas.microsoft.com/office/powerpoint/2010/main" val="1614613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850" name="Rectangle 2"/>
          <p:cNvSpPr>
            <a:spLocks noRot="1" noChangeArrowheads="1" noTextEdit="1"/>
          </p:cNvSpPr>
          <p:nvPr>
            <p:ph type="sldImg"/>
          </p:nvPr>
        </p:nvSpPr>
        <p:spPr>
          <a:ln/>
        </p:spPr>
      </p:sp>
      <p:sp>
        <p:nvSpPr>
          <p:cNvPr id="8468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000" smtClean="0"/>
              <a:t>Biochemical tests </a:t>
            </a:r>
          </a:p>
          <a:p>
            <a:pPr eaLnBrk="1" hangingPunct="1"/>
            <a:endParaRPr lang="en-US" altLang="en-US" sz="1000" smtClean="0"/>
          </a:p>
          <a:p>
            <a:pPr eaLnBrk="1" hangingPunct="1"/>
            <a:r>
              <a:rPr lang="en-US" altLang="en-US" sz="1000" smtClean="0"/>
              <a:t>Requesting the LFTs also routinely involves measurement of the serum bilirubin and albumin concentrations. These measurements are truly tests of liver function. Albumin is one of the most important proteins involved in maintaining the normal colloidal oncotic pressure of the blood and is a major carrier of low molecular weight substances such as bilirubin, hormones and drugs. The liver normally produces 8-14 g of albumin per day. The reduction in serum albumin observed with liver diseases involves changes in the volume of distribution of albumin as well as a reduction in synthesis. </a:t>
            </a:r>
          </a:p>
          <a:p>
            <a:pPr eaLnBrk="1" hangingPunct="1"/>
            <a:r>
              <a:rPr lang="en-US" altLang="en-US" sz="1000" smtClean="0"/>
              <a:t>Coagulation tests </a:t>
            </a:r>
          </a:p>
          <a:p>
            <a:pPr eaLnBrk="1" hangingPunct="1"/>
            <a:r>
              <a:rPr lang="en-US" altLang="en-US" sz="1000" smtClean="0"/>
              <a:t>The liver synthesises most coagulation factors, and requires vitamin K to activate factors II, VII, IX and X. Severe liver damage and prolonged biliary obstruction, the latter reducing vitamin K absorption, are associated with a reduced plasma fibrinogen concentration and prolongation of the prothrombin time. The prothrombin time depends on factors I, II, V, VII and X, and is prolonged when the plasma concentration of any of these factors falls below 30% of normal. The normal half-lives of the vitamin K-dependent coagulation factors in the blood are short (5-72 hours). Therefore changes in the prothrombin time occur relatively quickly following liver damage, and provide valuable prognostic information in patients with both acute and chronic liver failure. An increased prothrombin time is evidence of severe liver damage in chronic liver disease, provided that vitamin K (10 mg by slow i.v. injection) is given to exclude deficiency.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60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cs typeface="Arial" charset="0"/>
              </a:defRPr>
            </a:lvl1pPr>
            <a:lvl2pPr marL="742950" indent="-285750">
              <a:defRPr sz="1200">
                <a:solidFill>
                  <a:schemeClr val="tx1"/>
                </a:solidFill>
                <a:latin typeface="Arial" charset="0"/>
                <a:cs typeface="Arial" charset="0"/>
              </a:defRPr>
            </a:lvl2pPr>
            <a:lvl3pPr marL="1143000" indent="-228600">
              <a:defRPr sz="1200">
                <a:solidFill>
                  <a:schemeClr val="tx1"/>
                </a:solidFill>
                <a:latin typeface="Arial" charset="0"/>
                <a:cs typeface="Arial" charset="0"/>
              </a:defRPr>
            </a:lvl3pPr>
            <a:lvl4pPr marL="1600200" indent="-228600">
              <a:defRPr sz="1200">
                <a:solidFill>
                  <a:schemeClr val="tx1"/>
                </a:solidFill>
                <a:latin typeface="Arial" charset="0"/>
                <a:cs typeface="Arial" charset="0"/>
              </a:defRPr>
            </a:lvl4pPr>
            <a:lvl5pPr marL="2057400" indent="-228600">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fld id="{30126FD0-5D87-4FF3-B605-394B4F2709A9}" type="slidenum">
              <a:rPr lang="en-US" altLang="en-US">
                <a:solidFill>
                  <a:prstClr val="black"/>
                </a:solidFill>
              </a:rPr>
              <a:pPr/>
              <a:t>112</a:t>
            </a:fld>
            <a:endParaRPr lang="en-US" altLang="en-US">
              <a:solidFill>
                <a:prstClr val="black"/>
              </a:solidFill>
            </a:endParaRPr>
          </a:p>
        </p:txBody>
      </p:sp>
      <p:sp>
        <p:nvSpPr>
          <p:cNvPr id="85606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ln/>
        </p:spPr>
        <p:txBody>
          <a:bodyPr/>
          <a:lstStyle/>
          <a:p>
            <a:pPr eaLnBrk="1" hangingPunct="1">
              <a:defRPr/>
            </a:pPr>
            <a:r>
              <a:rPr lang="en-US" dirty="0" smtClean="0"/>
              <a:t>The IDEAL three-dimensional diagram: Hexagonal Hepatic “LOBULE”</a:t>
            </a:r>
          </a:p>
          <a:p>
            <a:pPr eaLnBrk="1" hangingPunct="1">
              <a:defRPr/>
            </a:pPr>
            <a:r>
              <a:rPr lang="en-US" dirty="0" smtClean="0"/>
              <a:t>From the point of view of anatomy, physiology, and pathology, you must clearly understand the DIRECTION is:</a:t>
            </a:r>
          </a:p>
          <a:p>
            <a:pPr marL="232943" indent="-232943" eaLnBrk="1" hangingPunct="1">
              <a:buFontTx/>
              <a:buAutoNum type="arabicParenR"/>
              <a:defRPr/>
            </a:pPr>
            <a:r>
              <a:rPr lang="en-US" dirty="0" smtClean="0"/>
              <a:t>Portal vein</a:t>
            </a:r>
            <a:r>
              <a:rPr lang="en-US" dirty="0" smtClean="0">
                <a:sym typeface="Wingdings" pitchFamily="2" charset="2"/>
              </a:rPr>
              <a:t></a:t>
            </a:r>
          </a:p>
          <a:p>
            <a:pPr marL="232943" indent="-232943" eaLnBrk="1" hangingPunct="1">
              <a:buFontTx/>
              <a:buAutoNum type="arabicParenR"/>
              <a:defRPr/>
            </a:pPr>
            <a:r>
              <a:rPr lang="en-US" dirty="0" smtClean="0">
                <a:sym typeface="Wingdings" pitchFamily="2" charset="2"/>
              </a:rPr>
              <a:t>Sinusoids</a:t>
            </a:r>
          </a:p>
          <a:p>
            <a:pPr marL="232943" indent="-232943" eaLnBrk="1" hangingPunct="1">
              <a:buFontTx/>
              <a:buAutoNum type="arabicParenR"/>
              <a:defRPr/>
            </a:pPr>
            <a:r>
              <a:rPr lang="en-US" dirty="0" smtClean="0">
                <a:sym typeface="Wingdings" pitchFamily="2" charset="2"/>
              </a:rPr>
              <a:t>Central vein</a:t>
            </a:r>
          </a:p>
          <a:p>
            <a:pPr marL="232943" indent="-232943" eaLnBrk="1" hangingPunct="1">
              <a:buFontTx/>
              <a:buAutoNum type="arabicParenR"/>
              <a:defRPr/>
            </a:pPr>
            <a:r>
              <a:rPr lang="en-US" dirty="0" smtClean="0">
                <a:sym typeface="Wingdings" pitchFamily="2" charset="2"/>
              </a:rPr>
              <a:t>Hepatic Veins</a:t>
            </a:r>
          </a:p>
          <a:p>
            <a:pPr marL="232943" indent="-232943" eaLnBrk="1" hangingPunct="1">
              <a:buFontTx/>
              <a:buAutoNum type="arabicParenR"/>
              <a:defRPr/>
            </a:pPr>
            <a:r>
              <a:rPr lang="en-US" dirty="0" smtClean="0">
                <a:sym typeface="Wingdings" pitchFamily="2" charset="2"/>
              </a:rPr>
              <a:t>IVC </a:t>
            </a:r>
            <a:endParaRPr lang="en-US"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0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cs typeface="Arial" charset="0"/>
              </a:defRPr>
            </a:lvl1pPr>
            <a:lvl2pPr marL="742950" indent="-285750">
              <a:defRPr sz="1200">
                <a:solidFill>
                  <a:schemeClr val="tx1"/>
                </a:solidFill>
                <a:latin typeface="Arial" charset="0"/>
                <a:cs typeface="Arial" charset="0"/>
              </a:defRPr>
            </a:lvl2pPr>
            <a:lvl3pPr marL="1143000" indent="-228600">
              <a:defRPr sz="1200">
                <a:solidFill>
                  <a:schemeClr val="tx1"/>
                </a:solidFill>
                <a:latin typeface="Arial" charset="0"/>
                <a:cs typeface="Arial" charset="0"/>
              </a:defRPr>
            </a:lvl3pPr>
            <a:lvl4pPr marL="1600200" indent="-228600">
              <a:defRPr sz="1200">
                <a:solidFill>
                  <a:schemeClr val="tx1"/>
                </a:solidFill>
                <a:latin typeface="Arial" charset="0"/>
                <a:cs typeface="Arial" charset="0"/>
              </a:defRPr>
            </a:lvl4pPr>
            <a:lvl5pPr marL="2057400" indent="-228600">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fld id="{159813CD-B9A0-46DA-9929-81FDBA873D0E}" type="slidenum">
              <a:rPr lang="en-US" altLang="en-US">
                <a:solidFill>
                  <a:prstClr val="black"/>
                </a:solidFill>
              </a:rPr>
              <a:pPr/>
              <a:t>113</a:t>
            </a:fld>
            <a:endParaRPr lang="en-US" altLang="en-US">
              <a:solidFill>
                <a:prstClr val="black"/>
              </a:solidFill>
            </a:endParaRPr>
          </a:p>
        </p:txBody>
      </p:sp>
      <p:sp>
        <p:nvSpPr>
          <p:cNvPr id="857091" name="Rectangle 2"/>
          <p:cNvSpPr>
            <a:spLocks noGrp="1" noRot="1" noChangeAspect="1" noChangeArrowheads="1" noTextEdit="1"/>
          </p:cNvSpPr>
          <p:nvPr>
            <p:ph type="sldImg"/>
          </p:nvPr>
        </p:nvSpPr>
        <p:spPr>
          <a:ln/>
        </p:spPr>
      </p:sp>
      <p:sp>
        <p:nvSpPr>
          <p:cNvPr id="8570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The classical view of liver tissue from a liver biopsy.</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1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cs typeface="Arial" charset="0"/>
              </a:defRPr>
            </a:lvl1pPr>
            <a:lvl2pPr marL="742950" indent="-285750">
              <a:defRPr sz="1200">
                <a:solidFill>
                  <a:schemeClr val="tx1"/>
                </a:solidFill>
                <a:latin typeface="Arial" charset="0"/>
                <a:cs typeface="Arial" charset="0"/>
              </a:defRPr>
            </a:lvl2pPr>
            <a:lvl3pPr marL="1143000" indent="-228600">
              <a:defRPr sz="1200">
                <a:solidFill>
                  <a:schemeClr val="tx1"/>
                </a:solidFill>
                <a:latin typeface="Arial" charset="0"/>
                <a:cs typeface="Arial" charset="0"/>
              </a:defRPr>
            </a:lvl3pPr>
            <a:lvl4pPr marL="1600200" indent="-228600">
              <a:defRPr sz="1200">
                <a:solidFill>
                  <a:schemeClr val="tx1"/>
                </a:solidFill>
                <a:latin typeface="Arial" charset="0"/>
                <a:cs typeface="Arial" charset="0"/>
              </a:defRPr>
            </a:lvl4pPr>
            <a:lvl5pPr marL="2057400" indent="-228600">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fld id="{A3467669-6385-4593-AE99-F12C0AA1C0A1}" type="slidenum">
              <a:rPr lang="en-US" altLang="en-US">
                <a:solidFill>
                  <a:prstClr val="black"/>
                </a:solidFill>
              </a:rPr>
              <a:pPr/>
              <a:t>129</a:t>
            </a:fld>
            <a:endParaRPr lang="en-US" altLang="en-US">
              <a:solidFill>
                <a:prstClr val="black"/>
              </a:solidFill>
            </a:endParaRPr>
          </a:p>
        </p:txBody>
      </p:sp>
      <p:sp>
        <p:nvSpPr>
          <p:cNvPr id="858115"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ln/>
        </p:spPr>
        <p:txBody>
          <a:bodyPr/>
          <a:lstStyle/>
          <a:p>
            <a:pPr eaLnBrk="1" hangingPunct="1">
              <a:defRPr/>
            </a:pPr>
            <a:r>
              <a:rPr lang="en-US" dirty="0" smtClean="0"/>
              <a:t>You must always know the THREE common causes of fatty liver, also called fatty metamorphosis, also called fatty change, also called </a:t>
            </a:r>
            <a:r>
              <a:rPr lang="en-US" dirty="0" err="1" smtClean="0"/>
              <a:t>steatosis</a:t>
            </a:r>
            <a:r>
              <a:rPr lang="en-US" dirty="0" smtClean="0"/>
              <a:t>:</a:t>
            </a:r>
          </a:p>
          <a:p>
            <a:pPr marL="232943" indent="-232943" eaLnBrk="1" hangingPunct="1">
              <a:buFontTx/>
              <a:buAutoNum type="arabicParenR"/>
              <a:defRPr/>
            </a:pPr>
            <a:r>
              <a:rPr lang="en-US" dirty="0" smtClean="0"/>
              <a:t>Obesity</a:t>
            </a:r>
          </a:p>
          <a:p>
            <a:pPr marL="232943" indent="-232943" eaLnBrk="1" hangingPunct="1">
              <a:buFontTx/>
              <a:buAutoNum type="arabicParenR"/>
              <a:defRPr/>
            </a:pPr>
            <a:r>
              <a:rPr lang="en-US" dirty="0" smtClean="0"/>
              <a:t>Alcoholism</a:t>
            </a:r>
          </a:p>
          <a:p>
            <a:pPr marL="232943" indent="-232943" eaLnBrk="1" hangingPunct="1">
              <a:buFontTx/>
              <a:buAutoNum type="arabicParenR"/>
              <a:defRPr/>
            </a:pPr>
            <a:r>
              <a:rPr lang="en-US" dirty="0" smtClean="0"/>
              <a:t>Diabetes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91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cs typeface="Arial" charset="0"/>
              </a:defRPr>
            </a:lvl1pPr>
            <a:lvl2pPr marL="742950" indent="-285750">
              <a:defRPr sz="1200">
                <a:solidFill>
                  <a:schemeClr val="tx1"/>
                </a:solidFill>
                <a:latin typeface="Arial" charset="0"/>
                <a:cs typeface="Arial" charset="0"/>
              </a:defRPr>
            </a:lvl2pPr>
            <a:lvl3pPr marL="1143000" indent="-228600">
              <a:defRPr sz="1200">
                <a:solidFill>
                  <a:schemeClr val="tx1"/>
                </a:solidFill>
                <a:latin typeface="Arial" charset="0"/>
                <a:cs typeface="Arial" charset="0"/>
              </a:defRPr>
            </a:lvl3pPr>
            <a:lvl4pPr marL="1600200" indent="-228600">
              <a:defRPr sz="1200">
                <a:solidFill>
                  <a:schemeClr val="tx1"/>
                </a:solidFill>
                <a:latin typeface="Arial" charset="0"/>
                <a:cs typeface="Arial" charset="0"/>
              </a:defRPr>
            </a:lvl4pPr>
            <a:lvl5pPr marL="2057400" indent="-228600">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fld id="{8BC05813-D0D9-409D-AAA5-4B70861871D2}" type="slidenum">
              <a:rPr lang="en-US" altLang="en-US">
                <a:solidFill>
                  <a:prstClr val="black"/>
                </a:solidFill>
              </a:rPr>
              <a:pPr/>
              <a:t>135</a:t>
            </a:fld>
            <a:endParaRPr lang="en-US" altLang="en-US">
              <a:solidFill>
                <a:prstClr val="black"/>
              </a:solidFill>
            </a:endParaRPr>
          </a:p>
        </p:txBody>
      </p:sp>
      <p:sp>
        <p:nvSpPr>
          <p:cNvPr id="859139" name="Rectangle 2"/>
          <p:cNvSpPr>
            <a:spLocks noGrp="1" noRot="1" noChangeAspect="1" noChangeArrowheads="1" noTextEdit="1"/>
          </p:cNvSpPr>
          <p:nvPr>
            <p:ph type="sldImg"/>
          </p:nvPr>
        </p:nvSpPr>
        <p:spPr>
          <a:ln/>
        </p:spPr>
      </p:sp>
      <p:sp>
        <p:nvSpPr>
          <p:cNvPr id="8591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There are only 2 times a year I force students to stand up and take an oath! And the other one is the hippocratic oath.</a:t>
            </a:r>
          </a:p>
          <a:p>
            <a:pPr eaLnBrk="1" hangingPunct="1"/>
            <a:r>
              <a:rPr lang="en-US" altLang="en-US" smtClean="0"/>
              <a:t>Cirrhosis is the natural END STAGE IRREVERSIBLE disease of ANYTHING which chronically damages the liver!!! </a:t>
            </a:r>
          </a:p>
          <a:p>
            <a:pPr eaLnBrk="1" hangingPunct="1"/>
            <a:r>
              <a:rPr lang="en-US" altLang="en-US" smtClean="0"/>
              <a:t>Cirrhosis is the natural END STAGE IRREVERSIBLE disease of ANYTHING which chronically damages the liver!!!</a:t>
            </a:r>
          </a:p>
          <a:p>
            <a:pPr eaLnBrk="1" hangingPunct="1"/>
            <a:r>
              <a:rPr lang="en-US" altLang="en-US" smtClean="0"/>
              <a:t>Cirrhosis is the natural END STAGE IRREVERSIBLE disease of ANYTHING which chronically damages the liver!!!</a:t>
            </a:r>
          </a:p>
          <a:p>
            <a:pPr eaLnBrk="1" hangingPunct="1"/>
            <a:r>
              <a:rPr lang="en-US" altLang="en-US" smtClean="0"/>
              <a:t>Cirrhosis is the natural END STAGE IRREVERSIBLE disease of ANYTHING which chronically damages the liver!!!</a:t>
            </a:r>
          </a:p>
          <a:p>
            <a:pPr eaLnBrk="1" hangingPunct="1"/>
            <a:endParaRPr lang="en-US" alt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cs typeface="Arial" charset="0"/>
              </a:defRPr>
            </a:lvl1pPr>
            <a:lvl2pPr marL="742950" indent="-285750">
              <a:defRPr sz="1200">
                <a:solidFill>
                  <a:schemeClr val="tx1"/>
                </a:solidFill>
                <a:latin typeface="Arial" charset="0"/>
                <a:cs typeface="Arial" charset="0"/>
              </a:defRPr>
            </a:lvl2pPr>
            <a:lvl3pPr marL="1143000" indent="-228600">
              <a:defRPr sz="1200">
                <a:solidFill>
                  <a:schemeClr val="tx1"/>
                </a:solidFill>
                <a:latin typeface="Arial" charset="0"/>
                <a:cs typeface="Arial" charset="0"/>
              </a:defRPr>
            </a:lvl3pPr>
            <a:lvl4pPr marL="1600200" indent="-228600">
              <a:defRPr sz="1200">
                <a:solidFill>
                  <a:schemeClr val="tx1"/>
                </a:solidFill>
                <a:latin typeface="Arial" charset="0"/>
                <a:cs typeface="Arial" charset="0"/>
              </a:defRPr>
            </a:lvl4pPr>
            <a:lvl5pPr marL="2057400" indent="-228600">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fld id="{A0F6BAB7-00B2-496A-AB87-AD2FDCD97983}" type="slidenum">
              <a:rPr lang="en-US" altLang="en-US">
                <a:solidFill>
                  <a:prstClr val="black"/>
                </a:solidFill>
              </a:rPr>
              <a:pPr/>
              <a:t>138</a:t>
            </a:fld>
            <a:endParaRPr lang="en-US" altLang="en-US">
              <a:solidFill>
                <a:prstClr val="black"/>
              </a:solidFill>
            </a:endParaRPr>
          </a:p>
        </p:txBody>
      </p:sp>
      <p:sp>
        <p:nvSpPr>
          <p:cNvPr id="860163" name="Rectangle 2"/>
          <p:cNvSpPr>
            <a:spLocks noGrp="1" noRot="1" noChangeAspect="1" noChangeArrowheads="1" noTextEdit="1"/>
          </p:cNvSpPr>
          <p:nvPr>
            <p:ph type="sldImg"/>
          </p:nvPr>
        </p:nvSpPr>
        <p:spPr>
          <a:ln/>
        </p:spPr>
      </p:sp>
      <p:sp>
        <p:nvSpPr>
          <p:cNvPr id="8601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How can a blind man differentiate cirrhosis from metastatic disease?</a:t>
            </a:r>
          </a:p>
          <a:p>
            <a:pPr eaLnBrk="1" hangingPunct="1"/>
            <a:r>
              <a:rPr lang="en-US" altLang="en-US" smtClean="0"/>
              <a:t>Answer: In cirrhosis there are no “SMOOTH” areas between nodules.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1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cs typeface="Arial" charset="0"/>
              </a:defRPr>
            </a:lvl1pPr>
            <a:lvl2pPr marL="742950" indent="-285750">
              <a:defRPr sz="1200">
                <a:solidFill>
                  <a:schemeClr val="tx1"/>
                </a:solidFill>
                <a:latin typeface="Arial" charset="0"/>
                <a:cs typeface="Arial" charset="0"/>
              </a:defRPr>
            </a:lvl2pPr>
            <a:lvl3pPr marL="1143000" indent="-228600">
              <a:defRPr sz="1200">
                <a:solidFill>
                  <a:schemeClr val="tx1"/>
                </a:solidFill>
                <a:latin typeface="Arial" charset="0"/>
                <a:cs typeface="Arial" charset="0"/>
              </a:defRPr>
            </a:lvl3pPr>
            <a:lvl4pPr marL="1600200" indent="-228600">
              <a:defRPr sz="1200">
                <a:solidFill>
                  <a:schemeClr val="tx1"/>
                </a:solidFill>
                <a:latin typeface="Arial" charset="0"/>
                <a:cs typeface="Arial" charset="0"/>
              </a:defRPr>
            </a:lvl4pPr>
            <a:lvl5pPr marL="2057400" indent="-228600">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fld id="{B71BF6A2-A236-4060-BB2B-45C8A0EACC51}" type="slidenum">
              <a:rPr lang="en-US" altLang="en-US">
                <a:solidFill>
                  <a:prstClr val="black"/>
                </a:solidFill>
              </a:rPr>
              <a:pPr/>
              <a:t>141</a:t>
            </a:fld>
            <a:endParaRPr lang="en-US" altLang="en-US">
              <a:solidFill>
                <a:prstClr val="black"/>
              </a:solidFill>
            </a:endParaRPr>
          </a:p>
        </p:txBody>
      </p:sp>
      <p:sp>
        <p:nvSpPr>
          <p:cNvPr id="861187" name="Rectangle 2"/>
          <p:cNvSpPr>
            <a:spLocks noGrp="1" noRot="1" noChangeAspect="1" noChangeArrowheads="1" noTextEdit="1"/>
          </p:cNvSpPr>
          <p:nvPr>
            <p:ph type="sldImg"/>
          </p:nvPr>
        </p:nvSpPr>
        <p:spPr>
          <a:ln/>
        </p:spPr>
      </p:sp>
      <p:sp>
        <p:nvSpPr>
          <p:cNvPr id="8611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Sclera and conjunctiva are the best places to see early jaundice, palms too!</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210" name="Slide Image Placeholder 1"/>
          <p:cNvSpPr>
            <a:spLocks noGrp="1" noRot="1" noChangeAspect="1" noTextEdit="1"/>
          </p:cNvSpPr>
          <p:nvPr>
            <p:ph type="sldImg"/>
          </p:nvPr>
        </p:nvSpPr>
        <p:spPr>
          <a:ln/>
        </p:spPr>
      </p:sp>
      <p:sp>
        <p:nvSpPr>
          <p:cNvPr id="86221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You will do the “fluid wave” test at bedside.</a:t>
            </a:r>
          </a:p>
        </p:txBody>
      </p:sp>
      <p:sp>
        <p:nvSpPr>
          <p:cNvPr id="86221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cs typeface="Arial" charset="0"/>
              </a:defRPr>
            </a:lvl1pPr>
            <a:lvl2pPr marL="742950" indent="-285750">
              <a:defRPr sz="1200">
                <a:solidFill>
                  <a:schemeClr val="tx1"/>
                </a:solidFill>
                <a:latin typeface="Arial" charset="0"/>
                <a:cs typeface="Arial" charset="0"/>
              </a:defRPr>
            </a:lvl2pPr>
            <a:lvl3pPr marL="1143000" indent="-228600">
              <a:defRPr sz="1200">
                <a:solidFill>
                  <a:schemeClr val="tx1"/>
                </a:solidFill>
                <a:latin typeface="Arial" charset="0"/>
                <a:cs typeface="Arial" charset="0"/>
              </a:defRPr>
            </a:lvl3pPr>
            <a:lvl4pPr marL="1600200" indent="-228600">
              <a:defRPr sz="1200">
                <a:solidFill>
                  <a:schemeClr val="tx1"/>
                </a:solidFill>
                <a:latin typeface="Arial" charset="0"/>
                <a:cs typeface="Arial" charset="0"/>
              </a:defRPr>
            </a:lvl4pPr>
            <a:lvl5pPr marL="2057400" indent="-228600">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fld id="{4AFBF5F4-74E8-44F3-8300-58F08CC6F746}" type="slidenum">
              <a:rPr lang="en-US" altLang="en-US">
                <a:solidFill>
                  <a:prstClr val="black"/>
                </a:solidFill>
              </a:rPr>
              <a:pPr/>
              <a:t>144</a:t>
            </a:fld>
            <a:endParaRPr lang="en-US" altLang="en-US">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2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cs typeface="Arial" charset="0"/>
              </a:defRPr>
            </a:lvl1pPr>
            <a:lvl2pPr marL="742950" indent="-285750">
              <a:defRPr sz="1200">
                <a:solidFill>
                  <a:schemeClr val="tx1"/>
                </a:solidFill>
                <a:latin typeface="Arial" charset="0"/>
                <a:cs typeface="Arial" charset="0"/>
              </a:defRPr>
            </a:lvl2pPr>
            <a:lvl3pPr marL="1143000" indent="-228600">
              <a:defRPr sz="1200">
                <a:solidFill>
                  <a:schemeClr val="tx1"/>
                </a:solidFill>
                <a:latin typeface="Arial" charset="0"/>
                <a:cs typeface="Arial" charset="0"/>
              </a:defRPr>
            </a:lvl3pPr>
            <a:lvl4pPr marL="1600200" indent="-228600">
              <a:defRPr sz="1200">
                <a:solidFill>
                  <a:schemeClr val="tx1"/>
                </a:solidFill>
                <a:latin typeface="Arial" charset="0"/>
                <a:cs typeface="Arial" charset="0"/>
              </a:defRPr>
            </a:lvl4pPr>
            <a:lvl5pPr marL="2057400" indent="-228600">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fld id="{CF1BFACD-727A-4B39-AC70-36B128201C61}" type="slidenum">
              <a:rPr lang="en-US" altLang="en-US">
                <a:solidFill>
                  <a:prstClr val="black"/>
                </a:solidFill>
              </a:rPr>
              <a:pPr/>
              <a:t>147</a:t>
            </a:fld>
            <a:endParaRPr lang="en-US" altLang="en-US">
              <a:solidFill>
                <a:prstClr val="black"/>
              </a:solidFill>
            </a:endParaRPr>
          </a:p>
        </p:txBody>
      </p:sp>
      <p:sp>
        <p:nvSpPr>
          <p:cNvPr id="863235" name="Rectangle 2"/>
          <p:cNvSpPr>
            <a:spLocks noGrp="1" noRot="1" noChangeAspect="1" noChangeArrowheads="1" noTextEdit="1"/>
          </p:cNvSpPr>
          <p:nvPr>
            <p:ph type="sldImg"/>
          </p:nvPr>
        </p:nvSpPr>
        <p:spPr>
          <a:ln/>
        </p:spPr>
      </p:sp>
      <p:sp>
        <p:nvSpPr>
          <p:cNvPr id="8632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There  are two kinds of hepatic enzymes: INTRACELLULAR and MEMBRANE ASSOCIATED. This fact forms the basis for hepatic diagnostic enzymology.</a:t>
            </a:r>
          </a:p>
          <a:p>
            <a:pPr eaLnBrk="1" hangingPunct="1"/>
            <a:r>
              <a:rPr lang="en-US" altLang="en-US" smtClean="0"/>
              <a:t>But REMEMBER: Cholestasis can give rise to hepatocyte damage, and hepatocyte damage (swelling) can give rise to stasis!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cs typeface="Arial" charset="0"/>
              </a:defRPr>
            </a:lvl1pPr>
            <a:lvl2pPr marL="742950" indent="-285750">
              <a:defRPr sz="1200">
                <a:solidFill>
                  <a:schemeClr val="tx1"/>
                </a:solidFill>
                <a:latin typeface="Arial" charset="0"/>
                <a:cs typeface="Arial" charset="0"/>
              </a:defRPr>
            </a:lvl2pPr>
            <a:lvl3pPr marL="1143000" indent="-228600">
              <a:defRPr sz="1200">
                <a:solidFill>
                  <a:schemeClr val="tx1"/>
                </a:solidFill>
                <a:latin typeface="Arial" charset="0"/>
                <a:cs typeface="Arial" charset="0"/>
              </a:defRPr>
            </a:lvl3pPr>
            <a:lvl4pPr marL="1600200" indent="-228600">
              <a:defRPr sz="1200">
                <a:solidFill>
                  <a:schemeClr val="tx1"/>
                </a:solidFill>
                <a:latin typeface="Arial" charset="0"/>
                <a:cs typeface="Arial" charset="0"/>
              </a:defRPr>
            </a:lvl4pPr>
            <a:lvl5pPr marL="2057400" indent="-228600">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fld id="{CA42A421-DA70-484E-8BD3-C6209BA57372}" type="slidenum">
              <a:rPr lang="en-US" altLang="en-US">
                <a:solidFill>
                  <a:prstClr val="black"/>
                </a:solidFill>
              </a:rPr>
              <a:pPr/>
              <a:t>148</a:t>
            </a:fld>
            <a:endParaRPr lang="en-US" altLang="en-US">
              <a:solidFill>
                <a:prstClr val="black"/>
              </a:solidFill>
            </a:endParaRPr>
          </a:p>
        </p:txBody>
      </p:sp>
      <p:sp>
        <p:nvSpPr>
          <p:cNvPr id="864259" name="Rectangle 2"/>
          <p:cNvSpPr>
            <a:spLocks noGrp="1" noRot="1" noChangeAspect="1" noChangeArrowheads="1" noTextEdit="1"/>
          </p:cNvSpPr>
          <p:nvPr>
            <p:ph type="sldImg"/>
          </p:nvPr>
        </p:nvSpPr>
        <p:spPr>
          <a:ln/>
        </p:spPr>
      </p:sp>
      <p:sp>
        <p:nvSpPr>
          <p:cNvPr id="8642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Almost all primarily INTRACELLULAR liver pathologies result in MEMBRANE elevations too, and VICE VERSA!</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52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cs typeface="Arial" charset="0"/>
              </a:defRPr>
            </a:lvl1pPr>
            <a:lvl2pPr marL="742950" indent="-285750">
              <a:defRPr sz="1200">
                <a:solidFill>
                  <a:schemeClr val="tx1"/>
                </a:solidFill>
                <a:latin typeface="Arial" charset="0"/>
                <a:cs typeface="Arial" charset="0"/>
              </a:defRPr>
            </a:lvl2pPr>
            <a:lvl3pPr marL="1143000" indent="-228600">
              <a:defRPr sz="1200">
                <a:solidFill>
                  <a:schemeClr val="tx1"/>
                </a:solidFill>
                <a:latin typeface="Arial" charset="0"/>
                <a:cs typeface="Arial" charset="0"/>
              </a:defRPr>
            </a:lvl3pPr>
            <a:lvl4pPr marL="1600200" indent="-228600">
              <a:defRPr sz="1200">
                <a:solidFill>
                  <a:schemeClr val="tx1"/>
                </a:solidFill>
                <a:latin typeface="Arial" charset="0"/>
                <a:cs typeface="Arial" charset="0"/>
              </a:defRPr>
            </a:lvl4pPr>
            <a:lvl5pPr marL="2057400" indent="-228600">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fld id="{B5A105A5-D9E0-4FFD-9C48-B93227E2D74D}" type="slidenum">
              <a:rPr lang="en-US" altLang="en-US">
                <a:solidFill>
                  <a:prstClr val="black"/>
                </a:solidFill>
              </a:rPr>
              <a:pPr/>
              <a:t>149</a:t>
            </a:fld>
            <a:endParaRPr lang="en-US" altLang="en-US">
              <a:solidFill>
                <a:prstClr val="black"/>
              </a:solidFill>
            </a:endParaRPr>
          </a:p>
        </p:txBody>
      </p:sp>
      <p:sp>
        <p:nvSpPr>
          <p:cNvPr id="865283" name="Rectangle 2"/>
          <p:cNvSpPr>
            <a:spLocks noGrp="1" noRot="1" noChangeAspect="1" noChangeArrowheads="1" noTextEdit="1"/>
          </p:cNvSpPr>
          <p:nvPr>
            <p:ph type="sldImg"/>
          </p:nvPr>
        </p:nvSpPr>
        <p:spPr>
          <a:ln/>
        </p:spPr>
      </p:sp>
      <p:sp>
        <p:nvSpPr>
          <p:cNvPr id="8652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874" name="Rectangle 2"/>
          <p:cNvSpPr>
            <a:spLocks noRot="1" noChangeArrowheads="1" noTextEdit="1"/>
          </p:cNvSpPr>
          <p:nvPr>
            <p:ph type="sldImg"/>
          </p:nvPr>
        </p:nvSpPr>
        <p:spPr>
          <a:ln/>
        </p:spPr>
      </p:sp>
      <p:sp>
        <p:nvSpPr>
          <p:cNvPr id="8478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endParaRPr lang="en-US" altLang="en-US" sz="90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3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cs typeface="Arial" charset="0"/>
              </a:defRPr>
            </a:lvl1pPr>
            <a:lvl2pPr marL="742950" indent="-285750">
              <a:defRPr sz="1200">
                <a:solidFill>
                  <a:schemeClr val="tx1"/>
                </a:solidFill>
                <a:latin typeface="Arial" charset="0"/>
                <a:cs typeface="Arial" charset="0"/>
              </a:defRPr>
            </a:lvl2pPr>
            <a:lvl3pPr marL="1143000" indent="-228600">
              <a:defRPr sz="1200">
                <a:solidFill>
                  <a:schemeClr val="tx1"/>
                </a:solidFill>
                <a:latin typeface="Arial" charset="0"/>
                <a:cs typeface="Arial" charset="0"/>
              </a:defRPr>
            </a:lvl3pPr>
            <a:lvl4pPr marL="1600200" indent="-228600">
              <a:defRPr sz="1200">
                <a:solidFill>
                  <a:schemeClr val="tx1"/>
                </a:solidFill>
                <a:latin typeface="Arial" charset="0"/>
                <a:cs typeface="Arial" charset="0"/>
              </a:defRPr>
            </a:lvl4pPr>
            <a:lvl5pPr marL="2057400" indent="-228600">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fld id="{B356F3CC-77D7-414B-A318-D912A736567C}" type="slidenum">
              <a:rPr lang="en-US" altLang="en-US">
                <a:solidFill>
                  <a:prstClr val="black"/>
                </a:solidFill>
              </a:rPr>
              <a:pPr/>
              <a:t>155</a:t>
            </a:fld>
            <a:endParaRPr lang="en-US" altLang="en-US">
              <a:solidFill>
                <a:prstClr val="black"/>
              </a:solidFill>
            </a:endParaRPr>
          </a:p>
        </p:txBody>
      </p:sp>
      <p:sp>
        <p:nvSpPr>
          <p:cNvPr id="866307" name="Rectangle 2"/>
          <p:cNvSpPr>
            <a:spLocks noGrp="1" noRot="1" noChangeAspect="1" noChangeArrowheads="1" noTextEdit="1"/>
          </p:cNvSpPr>
          <p:nvPr>
            <p:ph type="sldImg"/>
          </p:nvPr>
        </p:nvSpPr>
        <p:spPr>
          <a:ln/>
        </p:spPr>
      </p:sp>
      <p:sp>
        <p:nvSpPr>
          <p:cNvPr id="8663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The hepatoma/cirrhosis cycle: Hepatomas often, perhaps usually, arise in a cirrhosis background, and can be thought of as regenerating nodules that have lost growth control, usually NOT metastasizing, the hepatoma itself causing FURTHER functional liver disease.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3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cs typeface="Arial" charset="0"/>
              </a:defRPr>
            </a:lvl1pPr>
            <a:lvl2pPr marL="742950" indent="-285750">
              <a:defRPr sz="1200">
                <a:solidFill>
                  <a:schemeClr val="tx1"/>
                </a:solidFill>
                <a:latin typeface="Arial" charset="0"/>
                <a:cs typeface="Arial" charset="0"/>
              </a:defRPr>
            </a:lvl2pPr>
            <a:lvl3pPr marL="1143000" indent="-228600">
              <a:defRPr sz="1200">
                <a:solidFill>
                  <a:schemeClr val="tx1"/>
                </a:solidFill>
                <a:latin typeface="Arial" charset="0"/>
                <a:cs typeface="Arial" charset="0"/>
              </a:defRPr>
            </a:lvl3pPr>
            <a:lvl4pPr marL="1600200" indent="-228600">
              <a:defRPr sz="1200">
                <a:solidFill>
                  <a:schemeClr val="tx1"/>
                </a:solidFill>
                <a:latin typeface="Arial" charset="0"/>
                <a:cs typeface="Arial" charset="0"/>
              </a:defRPr>
            </a:lvl4pPr>
            <a:lvl5pPr marL="2057400" indent="-228600">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fld id="{13C19B13-7214-41AB-B869-51A948BBBFC9}" type="slidenum">
              <a:rPr lang="en-US" altLang="en-US">
                <a:solidFill>
                  <a:prstClr val="black"/>
                </a:solidFill>
              </a:rPr>
              <a:pPr/>
              <a:t>158</a:t>
            </a:fld>
            <a:endParaRPr lang="en-US" altLang="en-US">
              <a:solidFill>
                <a:prstClr val="black"/>
              </a:solidFill>
            </a:endParaRPr>
          </a:p>
        </p:txBody>
      </p:sp>
      <p:sp>
        <p:nvSpPr>
          <p:cNvPr id="867331" name="Rectangle 2"/>
          <p:cNvSpPr>
            <a:spLocks noGrp="1" noRot="1" noChangeAspect="1" noChangeArrowheads="1" noTextEdit="1"/>
          </p:cNvSpPr>
          <p:nvPr>
            <p:ph type="sldImg"/>
          </p:nvPr>
        </p:nvSpPr>
        <p:spPr>
          <a:ln/>
        </p:spPr>
      </p:sp>
      <p:sp>
        <p:nvSpPr>
          <p:cNvPr id="8673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8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cs typeface="Arial" charset="0"/>
              </a:defRPr>
            </a:lvl1pPr>
            <a:lvl2pPr marL="742950" indent="-285750">
              <a:defRPr sz="1200">
                <a:solidFill>
                  <a:schemeClr val="tx1"/>
                </a:solidFill>
                <a:latin typeface="Arial" charset="0"/>
                <a:cs typeface="Arial" charset="0"/>
              </a:defRPr>
            </a:lvl2pPr>
            <a:lvl3pPr marL="1143000" indent="-228600">
              <a:defRPr sz="1200">
                <a:solidFill>
                  <a:schemeClr val="tx1"/>
                </a:solidFill>
                <a:latin typeface="Arial" charset="0"/>
                <a:cs typeface="Arial" charset="0"/>
              </a:defRPr>
            </a:lvl3pPr>
            <a:lvl4pPr marL="1600200" indent="-228600">
              <a:defRPr sz="1200">
                <a:solidFill>
                  <a:schemeClr val="tx1"/>
                </a:solidFill>
                <a:latin typeface="Arial" charset="0"/>
                <a:cs typeface="Arial" charset="0"/>
              </a:defRPr>
            </a:lvl4pPr>
            <a:lvl5pPr marL="2057400" indent="-228600">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fld id="{7397C8F8-3B4A-4DD9-888A-D7BCE4D19252}" type="slidenum">
              <a:rPr lang="en-US" altLang="en-US">
                <a:solidFill>
                  <a:prstClr val="black"/>
                </a:solidFill>
              </a:rPr>
              <a:pPr/>
              <a:t>64</a:t>
            </a:fld>
            <a:endParaRPr lang="en-US" altLang="en-US">
              <a:solidFill>
                <a:prstClr val="black"/>
              </a:solidFill>
            </a:endParaRPr>
          </a:p>
        </p:txBody>
      </p:sp>
      <p:sp>
        <p:nvSpPr>
          <p:cNvPr id="848899" name="Rectangle 2"/>
          <p:cNvSpPr>
            <a:spLocks noGrp="1" noRot="1" noChangeAspect="1" noChangeArrowheads="1" noTextEdit="1"/>
          </p:cNvSpPr>
          <p:nvPr>
            <p:ph type="sldImg"/>
          </p:nvPr>
        </p:nvSpPr>
        <p:spPr>
          <a:ln/>
        </p:spPr>
      </p:sp>
      <p:sp>
        <p:nvSpPr>
          <p:cNvPr id="8489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The “hyalinized” appearing round structures are cells dying from a NORMAL replacement process called apoptosis. Where should we put the 2 arrows to demonstrate two apoptotic cells? If this was hepatitis, we might call them “Councilman” bodies.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cs typeface="Arial" charset="0"/>
              </a:defRPr>
            </a:lvl1pPr>
            <a:lvl2pPr marL="742950" indent="-285750">
              <a:defRPr sz="1200">
                <a:solidFill>
                  <a:schemeClr val="tx1"/>
                </a:solidFill>
                <a:latin typeface="Arial" charset="0"/>
                <a:cs typeface="Arial" charset="0"/>
              </a:defRPr>
            </a:lvl2pPr>
            <a:lvl3pPr marL="1143000" indent="-228600">
              <a:defRPr sz="1200">
                <a:solidFill>
                  <a:schemeClr val="tx1"/>
                </a:solidFill>
                <a:latin typeface="Arial" charset="0"/>
                <a:cs typeface="Arial" charset="0"/>
              </a:defRPr>
            </a:lvl3pPr>
            <a:lvl4pPr marL="1600200" indent="-228600">
              <a:defRPr sz="1200">
                <a:solidFill>
                  <a:schemeClr val="tx1"/>
                </a:solidFill>
                <a:latin typeface="Arial" charset="0"/>
                <a:cs typeface="Arial" charset="0"/>
              </a:defRPr>
            </a:lvl4pPr>
            <a:lvl5pPr marL="2057400" indent="-228600">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fld id="{5F17D66B-D4ED-4F94-8677-2A3D6218C726}" type="slidenum">
              <a:rPr lang="en-US" altLang="en-US">
                <a:solidFill>
                  <a:prstClr val="black"/>
                </a:solidFill>
              </a:rPr>
              <a:pPr/>
              <a:t>65</a:t>
            </a:fld>
            <a:endParaRPr lang="en-US" altLang="en-US">
              <a:solidFill>
                <a:prstClr val="black"/>
              </a:solidFill>
            </a:endParaRPr>
          </a:p>
        </p:txBody>
      </p:sp>
      <p:sp>
        <p:nvSpPr>
          <p:cNvPr id="849923" name="Rectangle 2"/>
          <p:cNvSpPr>
            <a:spLocks noGrp="1" noRot="1" noChangeAspect="1" noChangeArrowheads="1" noTextEdit="1"/>
          </p:cNvSpPr>
          <p:nvPr>
            <p:ph type="sldImg"/>
          </p:nvPr>
        </p:nvSpPr>
        <p:spPr>
          <a:ln/>
        </p:spPr>
      </p:sp>
      <p:sp>
        <p:nvSpPr>
          <p:cNvPr id="8499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It would be VERY nice to see Councilman bodies on a liver biopsy to enable the diagnosis of Hepatitis B. Unfortunately, you may not be lucky enough to find them. Does this remind you of the “apoptosis” image? Each “Councilman body” represents apoptotic death of a single liver cell.</a:t>
            </a:r>
          </a:p>
          <a:p>
            <a:pPr eaLnBrk="1" hangingPunct="1"/>
            <a:r>
              <a:rPr lang="en-US" altLang="en-US" smtClean="0"/>
              <a:t>Does this remind you that apoptosis and pathologic apoptosis (i.e., necrosis) look identical? YES</a:t>
            </a:r>
          </a:p>
          <a:p>
            <a:pPr eaLnBrk="1" hangingPunct="1"/>
            <a:endParaRPr lang="en-US"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cs typeface="Arial" charset="0"/>
              </a:defRPr>
            </a:lvl1pPr>
            <a:lvl2pPr marL="742950" indent="-285750">
              <a:defRPr sz="1200">
                <a:solidFill>
                  <a:schemeClr val="tx1"/>
                </a:solidFill>
                <a:latin typeface="Arial" charset="0"/>
                <a:cs typeface="Arial" charset="0"/>
              </a:defRPr>
            </a:lvl2pPr>
            <a:lvl3pPr marL="1143000" indent="-228600">
              <a:defRPr sz="1200">
                <a:solidFill>
                  <a:schemeClr val="tx1"/>
                </a:solidFill>
                <a:latin typeface="Arial" charset="0"/>
                <a:cs typeface="Arial" charset="0"/>
              </a:defRPr>
            </a:lvl3pPr>
            <a:lvl4pPr marL="1600200" indent="-228600">
              <a:defRPr sz="1200">
                <a:solidFill>
                  <a:schemeClr val="tx1"/>
                </a:solidFill>
                <a:latin typeface="Arial" charset="0"/>
                <a:cs typeface="Arial" charset="0"/>
              </a:defRPr>
            </a:lvl4pPr>
            <a:lvl5pPr marL="2057400" indent="-228600">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fld id="{79B1D180-5692-44E3-AD51-68595EDEFAD4}" type="slidenum">
              <a:rPr lang="en-US" altLang="en-US">
                <a:solidFill>
                  <a:prstClr val="black"/>
                </a:solidFill>
              </a:rPr>
              <a:pPr/>
              <a:t>87</a:t>
            </a:fld>
            <a:endParaRPr lang="en-US" altLang="en-US">
              <a:solidFill>
                <a:prstClr val="black"/>
              </a:solidFill>
            </a:endParaRPr>
          </a:p>
        </p:txBody>
      </p:sp>
      <p:sp>
        <p:nvSpPr>
          <p:cNvPr id="850947" name="Rectangle 2"/>
          <p:cNvSpPr>
            <a:spLocks noGrp="1" noRot="1" noChangeAspect="1" noChangeArrowheads="1" noTextEdit="1"/>
          </p:cNvSpPr>
          <p:nvPr>
            <p:ph type="sldImg"/>
          </p:nvPr>
        </p:nvSpPr>
        <p:spPr>
          <a:ln/>
        </p:spPr>
      </p:sp>
      <p:sp>
        <p:nvSpPr>
          <p:cNvPr id="8509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Consequences of hepatitis B, surprisingly, most cases of Hepatitis B are SUB-clinical. Why is the only arrow going TO the hepatoma box from cirrhosis?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19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cs typeface="Arial" charset="0"/>
              </a:defRPr>
            </a:lvl1pPr>
            <a:lvl2pPr marL="742950" indent="-285750">
              <a:defRPr sz="1200">
                <a:solidFill>
                  <a:schemeClr val="tx1"/>
                </a:solidFill>
                <a:latin typeface="Arial" charset="0"/>
                <a:cs typeface="Arial" charset="0"/>
              </a:defRPr>
            </a:lvl2pPr>
            <a:lvl3pPr marL="1143000" indent="-228600">
              <a:defRPr sz="1200">
                <a:solidFill>
                  <a:schemeClr val="tx1"/>
                </a:solidFill>
                <a:latin typeface="Arial" charset="0"/>
                <a:cs typeface="Arial" charset="0"/>
              </a:defRPr>
            </a:lvl3pPr>
            <a:lvl4pPr marL="1600200" indent="-228600">
              <a:defRPr sz="1200">
                <a:solidFill>
                  <a:schemeClr val="tx1"/>
                </a:solidFill>
                <a:latin typeface="Arial" charset="0"/>
                <a:cs typeface="Arial" charset="0"/>
              </a:defRPr>
            </a:lvl4pPr>
            <a:lvl5pPr marL="2057400" indent="-228600">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fld id="{796FDE48-6D06-4B86-9960-D4508B5E4363}" type="slidenum">
              <a:rPr lang="en-US" altLang="en-US">
                <a:solidFill>
                  <a:prstClr val="black"/>
                </a:solidFill>
              </a:rPr>
              <a:pPr/>
              <a:t>107</a:t>
            </a:fld>
            <a:endParaRPr lang="en-US" altLang="en-US">
              <a:solidFill>
                <a:prstClr val="black"/>
              </a:solidFill>
            </a:endParaRPr>
          </a:p>
        </p:txBody>
      </p:sp>
      <p:sp>
        <p:nvSpPr>
          <p:cNvPr id="851971" name="Rectangle 2"/>
          <p:cNvSpPr>
            <a:spLocks noGrp="1" noRot="1" noChangeAspect="1" noChangeArrowheads="1" noTextEdit="1"/>
          </p:cNvSpPr>
          <p:nvPr>
            <p:ph type="sldImg"/>
          </p:nvPr>
        </p:nvSpPr>
        <p:spPr>
          <a:ln/>
        </p:spPr>
      </p:sp>
      <p:sp>
        <p:nvSpPr>
          <p:cNvPr id="8519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Classical anatomic landmarks in the average 1400-1800 gram adult liver.</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9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cs typeface="Arial" charset="0"/>
              </a:defRPr>
            </a:lvl1pPr>
            <a:lvl2pPr marL="742950" indent="-285750">
              <a:defRPr sz="1200">
                <a:solidFill>
                  <a:schemeClr val="tx1"/>
                </a:solidFill>
                <a:latin typeface="Arial" charset="0"/>
                <a:cs typeface="Arial" charset="0"/>
              </a:defRPr>
            </a:lvl2pPr>
            <a:lvl3pPr marL="1143000" indent="-228600">
              <a:defRPr sz="1200">
                <a:solidFill>
                  <a:schemeClr val="tx1"/>
                </a:solidFill>
                <a:latin typeface="Arial" charset="0"/>
                <a:cs typeface="Arial" charset="0"/>
              </a:defRPr>
            </a:lvl3pPr>
            <a:lvl4pPr marL="1600200" indent="-228600">
              <a:defRPr sz="1200">
                <a:solidFill>
                  <a:schemeClr val="tx1"/>
                </a:solidFill>
                <a:latin typeface="Arial" charset="0"/>
                <a:cs typeface="Arial" charset="0"/>
              </a:defRPr>
            </a:lvl4pPr>
            <a:lvl5pPr marL="2057400" indent="-228600">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fld id="{BC8C0CA8-4C2C-4DD3-9A2A-6FF9989FD46E}" type="slidenum">
              <a:rPr lang="en-US" altLang="en-US">
                <a:solidFill>
                  <a:prstClr val="black"/>
                </a:solidFill>
              </a:rPr>
              <a:pPr/>
              <a:t>108</a:t>
            </a:fld>
            <a:endParaRPr lang="en-US" altLang="en-US">
              <a:solidFill>
                <a:prstClr val="black"/>
              </a:solidFill>
            </a:endParaRPr>
          </a:p>
        </p:txBody>
      </p:sp>
      <p:sp>
        <p:nvSpPr>
          <p:cNvPr id="852995" name="Rectangle 2"/>
          <p:cNvSpPr>
            <a:spLocks noGrp="1" noRot="1" noChangeAspect="1" noChangeArrowheads="1" noTextEdit="1"/>
          </p:cNvSpPr>
          <p:nvPr>
            <p:ph type="sldImg"/>
          </p:nvPr>
        </p:nvSpPr>
        <p:spPr>
          <a:ln/>
        </p:spPr>
      </p:sp>
      <p:sp>
        <p:nvSpPr>
          <p:cNvPr id="8529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Relationship of the liver with neighboring organs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0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cs typeface="Arial" charset="0"/>
              </a:defRPr>
            </a:lvl1pPr>
            <a:lvl2pPr marL="742950" indent="-285750">
              <a:defRPr sz="1200">
                <a:solidFill>
                  <a:schemeClr val="tx1"/>
                </a:solidFill>
                <a:latin typeface="Arial" charset="0"/>
                <a:cs typeface="Arial" charset="0"/>
              </a:defRPr>
            </a:lvl2pPr>
            <a:lvl3pPr marL="1143000" indent="-228600">
              <a:defRPr sz="1200">
                <a:solidFill>
                  <a:schemeClr val="tx1"/>
                </a:solidFill>
                <a:latin typeface="Arial" charset="0"/>
                <a:cs typeface="Arial" charset="0"/>
              </a:defRPr>
            </a:lvl3pPr>
            <a:lvl4pPr marL="1600200" indent="-228600">
              <a:defRPr sz="1200">
                <a:solidFill>
                  <a:schemeClr val="tx1"/>
                </a:solidFill>
                <a:latin typeface="Arial" charset="0"/>
                <a:cs typeface="Arial" charset="0"/>
              </a:defRPr>
            </a:lvl4pPr>
            <a:lvl5pPr marL="2057400" indent="-228600">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fld id="{EB33F434-BCC3-4C65-BF6A-012B2C51B757}" type="slidenum">
              <a:rPr lang="en-US" altLang="en-US">
                <a:solidFill>
                  <a:prstClr val="black"/>
                </a:solidFill>
              </a:rPr>
              <a:pPr/>
              <a:t>109</a:t>
            </a:fld>
            <a:endParaRPr lang="en-US" altLang="en-US">
              <a:solidFill>
                <a:prstClr val="black"/>
              </a:solidFill>
            </a:endParaRPr>
          </a:p>
        </p:txBody>
      </p:sp>
      <p:sp>
        <p:nvSpPr>
          <p:cNvPr id="854019" name="Rectangle 2"/>
          <p:cNvSpPr>
            <a:spLocks noGrp="1" noRot="1" noChangeAspect="1" noChangeArrowheads="1" noTextEdit="1"/>
          </p:cNvSpPr>
          <p:nvPr>
            <p:ph type="sldImg"/>
          </p:nvPr>
        </p:nvSpPr>
        <p:spPr>
          <a:ln/>
        </p:spPr>
      </p:sp>
      <p:sp>
        <p:nvSpPr>
          <p:cNvPr id="8540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Wirsung = Main</a:t>
            </a:r>
          </a:p>
          <a:p>
            <a:pPr eaLnBrk="1" hangingPunct="1"/>
            <a:r>
              <a:rPr lang="en-US" altLang="en-US" smtClean="0"/>
              <a:t>Santorini = Accessory</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0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cs typeface="Arial" charset="0"/>
              </a:defRPr>
            </a:lvl1pPr>
            <a:lvl2pPr marL="742950" indent="-285750">
              <a:defRPr sz="1200">
                <a:solidFill>
                  <a:schemeClr val="tx1"/>
                </a:solidFill>
                <a:latin typeface="Arial" charset="0"/>
                <a:cs typeface="Arial" charset="0"/>
              </a:defRPr>
            </a:lvl2pPr>
            <a:lvl3pPr marL="1143000" indent="-228600">
              <a:defRPr sz="1200">
                <a:solidFill>
                  <a:schemeClr val="tx1"/>
                </a:solidFill>
                <a:latin typeface="Arial" charset="0"/>
                <a:cs typeface="Arial" charset="0"/>
              </a:defRPr>
            </a:lvl3pPr>
            <a:lvl4pPr marL="1600200" indent="-228600">
              <a:defRPr sz="1200">
                <a:solidFill>
                  <a:schemeClr val="tx1"/>
                </a:solidFill>
                <a:latin typeface="Arial" charset="0"/>
                <a:cs typeface="Arial" charset="0"/>
              </a:defRPr>
            </a:lvl4pPr>
            <a:lvl5pPr marL="2057400" indent="-228600">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fld id="{7D945EBD-6984-46A7-9E4F-FC2BC684241B}" type="slidenum">
              <a:rPr lang="en-US" altLang="en-US">
                <a:solidFill>
                  <a:prstClr val="black"/>
                </a:solidFill>
              </a:rPr>
              <a:pPr/>
              <a:t>110</a:t>
            </a:fld>
            <a:endParaRPr lang="en-US" altLang="en-US">
              <a:solidFill>
                <a:prstClr val="black"/>
              </a:solidFill>
            </a:endParaRPr>
          </a:p>
        </p:txBody>
      </p:sp>
      <p:sp>
        <p:nvSpPr>
          <p:cNvPr id="855043" name="Rectangle 2"/>
          <p:cNvSpPr>
            <a:spLocks noGrp="1" noRot="1" noChangeAspect="1" noChangeArrowheads="1" noTextEdit="1"/>
          </p:cNvSpPr>
          <p:nvPr>
            <p:ph type="sldImg"/>
          </p:nvPr>
        </p:nvSpPr>
        <p:spPr>
          <a:ln/>
        </p:spPr>
      </p:sp>
      <p:sp>
        <p:nvSpPr>
          <p:cNvPr id="8550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The liver is nothing more than an array of cells between the portal and caval venous systems. This shows the direction of flow. The liver gets about 80% of its blood supply from the portal veins and 20% from the hepatic arterial system.</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useBgFill="1">
        <p:nvSpPr>
          <p:cNvPr id="5" name="Rounded Rectangle 4"/>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6" name="Rectangle 5"/>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7" name="Rectangle 6"/>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10" name="Rectangle 9"/>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smtClean="0"/>
              <a:t>Click to edit Master title style</a:t>
            </a:r>
            <a:endParaRPr lang="en-US"/>
          </a:p>
        </p:txBody>
      </p:sp>
      <p:sp>
        <p:nvSpPr>
          <p:cNvPr id="11" name="Date Placeholder 27"/>
          <p:cNvSpPr>
            <a:spLocks noGrp="1"/>
          </p:cNvSpPr>
          <p:nvPr>
            <p:ph type="dt" sz="half" idx="10"/>
          </p:nvPr>
        </p:nvSpPr>
        <p:spPr/>
        <p:txBody>
          <a:bodyPr/>
          <a:lstStyle>
            <a:lvl1pPr>
              <a:defRPr/>
            </a:lvl1pPr>
          </a:lstStyle>
          <a:p>
            <a:pPr>
              <a:defRPr/>
            </a:pPr>
            <a:endParaRPr lang="en-US">
              <a:solidFill>
                <a:srgbClr val="696464"/>
              </a:solidFill>
            </a:endParaRPr>
          </a:p>
        </p:txBody>
      </p:sp>
      <p:sp>
        <p:nvSpPr>
          <p:cNvPr id="12" name="Footer Placeholder 16"/>
          <p:cNvSpPr>
            <a:spLocks noGrp="1"/>
          </p:cNvSpPr>
          <p:nvPr>
            <p:ph type="ftr" sz="quarter" idx="11"/>
          </p:nvPr>
        </p:nvSpPr>
        <p:spPr/>
        <p:txBody>
          <a:bodyPr/>
          <a:lstStyle>
            <a:lvl1pPr>
              <a:defRPr/>
            </a:lvl1pPr>
          </a:lstStyle>
          <a:p>
            <a:pPr>
              <a:defRPr/>
            </a:pPr>
            <a:endParaRPr lang="en-US">
              <a:solidFill>
                <a:srgbClr val="696464"/>
              </a:solidFill>
            </a:endParaRPr>
          </a:p>
        </p:txBody>
      </p:sp>
      <p:sp>
        <p:nvSpPr>
          <p:cNvPr id="13" name="Slide Number Placeholder 28"/>
          <p:cNvSpPr>
            <a:spLocks noGrp="1"/>
          </p:cNvSpPr>
          <p:nvPr>
            <p:ph type="sldNum" sz="quarter" idx="12"/>
          </p:nvPr>
        </p:nvSpPr>
        <p:spPr/>
        <p:txBody>
          <a:bodyPr/>
          <a:lstStyle>
            <a:lvl1pPr>
              <a:defRPr sz="1400">
                <a:solidFill>
                  <a:srgbClr val="FFFFFF"/>
                </a:solidFill>
              </a:defRPr>
            </a:lvl1pPr>
          </a:lstStyle>
          <a:p>
            <a:pPr>
              <a:defRPr/>
            </a:pPr>
            <a:fld id="{7457E909-D70E-4177-9B8D-5400A24658D7}" type="slidenum">
              <a:rPr lang="en-US"/>
              <a:pPr>
                <a:defRPr/>
              </a:pPr>
              <a:t>‹#›</a:t>
            </a:fld>
            <a:endParaRPr lang="en-US"/>
          </a:p>
        </p:txBody>
      </p:sp>
    </p:spTree>
    <p:extLst>
      <p:ext uri="{BB962C8B-B14F-4D97-AF65-F5344CB8AC3E}">
        <p14:creationId xmlns:p14="http://schemas.microsoft.com/office/powerpoint/2010/main" val="1130604723"/>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endParaRPr lang="en-US">
              <a:solidFill>
                <a:srgbClr val="696464"/>
              </a:solidFill>
            </a:endParaRPr>
          </a:p>
        </p:txBody>
      </p:sp>
      <p:sp>
        <p:nvSpPr>
          <p:cNvPr id="5" name="Footer Placeholder 2"/>
          <p:cNvSpPr>
            <a:spLocks noGrp="1"/>
          </p:cNvSpPr>
          <p:nvPr>
            <p:ph type="ftr" sz="quarter" idx="11"/>
          </p:nvPr>
        </p:nvSpPr>
        <p:spPr/>
        <p:txBody>
          <a:bodyPr/>
          <a:lstStyle>
            <a:lvl1pPr>
              <a:defRPr/>
            </a:lvl1pPr>
          </a:lstStyle>
          <a:p>
            <a:pPr>
              <a:defRPr/>
            </a:pPr>
            <a:endParaRPr lang="en-US">
              <a:solidFill>
                <a:srgbClr val="696464"/>
              </a:solidFill>
            </a:endParaRPr>
          </a:p>
        </p:txBody>
      </p:sp>
      <p:sp>
        <p:nvSpPr>
          <p:cNvPr id="6" name="Slide Number Placeholder 22"/>
          <p:cNvSpPr>
            <a:spLocks noGrp="1"/>
          </p:cNvSpPr>
          <p:nvPr>
            <p:ph type="sldNum" sz="quarter" idx="12"/>
          </p:nvPr>
        </p:nvSpPr>
        <p:spPr/>
        <p:txBody>
          <a:bodyPr/>
          <a:lstStyle>
            <a:lvl1pPr>
              <a:defRPr/>
            </a:lvl1pPr>
          </a:lstStyle>
          <a:p>
            <a:pPr>
              <a:defRPr/>
            </a:pPr>
            <a:fld id="{06E859C6-5D24-4399-8382-4FE0E683D3EE}" type="slidenum">
              <a:rPr lang="en-US"/>
              <a:pPr>
                <a:defRPr/>
              </a:pPr>
              <a:t>‹#›</a:t>
            </a:fld>
            <a:endParaRPr lang="en-US"/>
          </a:p>
        </p:txBody>
      </p:sp>
    </p:spTree>
    <p:extLst>
      <p:ext uri="{BB962C8B-B14F-4D97-AF65-F5344CB8AC3E}">
        <p14:creationId xmlns:p14="http://schemas.microsoft.com/office/powerpoint/2010/main" val="3783660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endParaRPr lang="en-US">
              <a:solidFill>
                <a:srgbClr val="696464"/>
              </a:solidFill>
            </a:endParaRPr>
          </a:p>
        </p:txBody>
      </p:sp>
      <p:sp>
        <p:nvSpPr>
          <p:cNvPr id="5" name="Footer Placeholder 2"/>
          <p:cNvSpPr>
            <a:spLocks noGrp="1"/>
          </p:cNvSpPr>
          <p:nvPr>
            <p:ph type="ftr" sz="quarter" idx="11"/>
          </p:nvPr>
        </p:nvSpPr>
        <p:spPr/>
        <p:txBody>
          <a:bodyPr/>
          <a:lstStyle>
            <a:lvl1pPr>
              <a:defRPr/>
            </a:lvl1pPr>
          </a:lstStyle>
          <a:p>
            <a:pPr>
              <a:defRPr/>
            </a:pPr>
            <a:endParaRPr lang="en-US">
              <a:solidFill>
                <a:srgbClr val="696464"/>
              </a:solidFill>
            </a:endParaRPr>
          </a:p>
        </p:txBody>
      </p:sp>
      <p:sp>
        <p:nvSpPr>
          <p:cNvPr id="6" name="Slide Number Placeholder 22"/>
          <p:cNvSpPr>
            <a:spLocks noGrp="1"/>
          </p:cNvSpPr>
          <p:nvPr>
            <p:ph type="sldNum" sz="quarter" idx="12"/>
          </p:nvPr>
        </p:nvSpPr>
        <p:spPr/>
        <p:txBody>
          <a:bodyPr/>
          <a:lstStyle>
            <a:lvl1pPr>
              <a:defRPr/>
            </a:lvl1pPr>
          </a:lstStyle>
          <a:p>
            <a:pPr>
              <a:defRPr/>
            </a:pPr>
            <a:fld id="{654E9F89-61AD-492C-941E-1FB177987CF2}" type="slidenum">
              <a:rPr lang="en-US"/>
              <a:pPr>
                <a:defRPr/>
              </a:pPr>
              <a:t>‹#›</a:t>
            </a:fld>
            <a:endParaRPr lang="en-US"/>
          </a:p>
        </p:txBody>
      </p:sp>
    </p:spTree>
    <p:extLst>
      <p:ext uri="{BB962C8B-B14F-4D97-AF65-F5344CB8AC3E}">
        <p14:creationId xmlns:p14="http://schemas.microsoft.com/office/powerpoint/2010/main" val="22925668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pPr>
              <a:defRPr/>
            </a:pPr>
            <a:endParaRPr lang="en-US">
              <a:solidFill>
                <a:srgbClr val="696464"/>
              </a:solidFill>
            </a:endParaRPr>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pPr>
              <a:defRPr/>
            </a:pPr>
            <a:endParaRPr lang="en-US">
              <a:solidFill>
                <a:srgbClr val="696464"/>
              </a:solidFill>
            </a:endParaRP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pPr>
              <a:defRPr/>
            </a:pPr>
            <a:fld id="{DB8AC7EB-0FC4-42F3-87E2-19B26EAF2BE8}" type="slidenum">
              <a:rPr lang="en-US"/>
              <a:pPr>
                <a:defRPr/>
              </a:pPr>
              <a:t>‹#›</a:t>
            </a:fld>
            <a:endParaRPr lang="en-US"/>
          </a:p>
        </p:txBody>
      </p:sp>
    </p:spTree>
    <p:extLst>
      <p:ext uri="{BB962C8B-B14F-4D97-AF65-F5344CB8AC3E}">
        <p14:creationId xmlns:p14="http://schemas.microsoft.com/office/powerpoint/2010/main" val="1679292274"/>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8229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51575"/>
            <a:ext cx="2133600" cy="476250"/>
          </a:xfrm>
        </p:spPr>
        <p:txBody>
          <a:bodyPr/>
          <a:lstStyle>
            <a:lvl1pPr>
              <a:defRPr/>
            </a:lvl1pPr>
          </a:lstStyle>
          <a:p>
            <a:pPr>
              <a:defRPr/>
            </a:pPr>
            <a:endParaRPr lang="en-US">
              <a:solidFill>
                <a:srgbClr val="696464"/>
              </a:solidFill>
            </a:endParaRPr>
          </a:p>
        </p:txBody>
      </p:sp>
      <p:sp>
        <p:nvSpPr>
          <p:cNvPr id="6" name="Slide Number Placeholder 5"/>
          <p:cNvSpPr>
            <a:spLocks noGrp="1"/>
          </p:cNvSpPr>
          <p:nvPr>
            <p:ph type="sldNum" sz="quarter" idx="11"/>
          </p:nvPr>
        </p:nvSpPr>
        <p:spPr>
          <a:xfrm>
            <a:off x="6553200" y="6248400"/>
            <a:ext cx="2133600" cy="476250"/>
          </a:xfrm>
        </p:spPr>
        <p:txBody>
          <a:bodyPr/>
          <a:lstStyle>
            <a:lvl1pPr>
              <a:defRPr/>
            </a:lvl1pPr>
          </a:lstStyle>
          <a:p>
            <a:pPr>
              <a:defRPr/>
            </a:pPr>
            <a:fld id="{24F64690-8297-410D-A0BD-C6407DF85C14}" type="slidenum">
              <a:rPr lang="en-US"/>
              <a:pPr>
                <a:defRPr/>
              </a:pPr>
              <a:t>‹#›</a:t>
            </a:fld>
            <a:endParaRPr lang="en-US"/>
          </a:p>
        </p:txBody>
      </p:sp>
      <p:sp>
        <p:nvSpPr>
          <p:cNvPr id="7" name="Footer Placeholder 6"/>
          <p:cNvSpPr>
            <a:spLocks noGrp="1"/>
          </p:cNvSpPr>
          <p:nvPr>
            <p:ph type="ftr" sz="quarter" idx="12"/>
          </p:nvPr>
        </p:nvSpPr>
        <p:spPr>
          <a:xfrm>
            <a:off x="3124200" y="6248400"/>
            <a:ext cx="2895600" cy="476250"/>
          </a:xfrm>
        </p:spPr>
        <p:txBody>
          <a:bodyPr/>
          <a:lstStyle>
            <a:lvl1pPr>
              <a:defRPr/>
            </a:lvl1pPr>
          </a:lstStyle>
          <a:p>
            <a:pPr>
              <a:defRPr/>
            </a:pPr>
            <a:endParaRPr lang="en-US">
              <a:solidFill>
                <a:srgbClr val="696464"/>
              </a:solidFill>
            </a:endParaRPr>
          </a:p>
        </p:txBody>
      </p:sp>
    </p:spTree>
    <p:extLst>
      <p:ext uri="{BB962C8B-B14F-4D97-AF65-F5344CB8AC3E}">
        <p14:creationId xmlns:p14="http://schemas.microsoft.com/office/powerpoint/2010/main" val="2672148676"/>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2" descr="titlemaster_m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ltGray">
          <a:xfrm>
            <a:off x="0" y="0"/>
            <a:ext cx="9144000" cy="686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Rectangle 6"/>
          <p:cNvSpPr>
            <a:spLocks noGrp="1" noChangeArrowheads="1"/>
          </p:cNvSpPr>
          <p:nvPr>
            <p:ph type="subTitle" sz="quarter" idx="1"/>
          </p:nvPr>
        </p:nvSpPr>
        <p:spPr>
          <a:xfrm>
            <a:off x="2362200" y="3429000"/>
            <a:ext cx="6400800" cy="1447800"/>
          </a:xfrm>
          <a:solidFill>
            <a:schemeClr val="bg1">
              <a:alpha val="50000"/>
            </a:schemeClr>
          </a:solidFill>
          <a:ln w="76200">
            <a:solidFill>
              <a:schemeClr val="tx1"/>
            </a:solidFill>
            <a:miter lim="800000"/>
            <a:headEnd/>
            <a:tailEnd/>
          </a:ln>
        </p:spPr>
        <p:txBody>
          <a:bodyPr anchor="ctr"/>
          <a:lstStyle>
            <a:lvl1pPr marL="0" indent="0" algn="ctr">
              <a:buFont typeface="Wingdings" pitchFamily="2" charset="2"/>
              <a:buNone/>
              <a:defRPr/>
            </a:lvl1pPr>
          </a:lstStyle>
          <a:p>
            <a:pPr lvl="0"/>
            <a:r>
              <a:rPr lang="en-US" noProof="0" smtClean="0"/>
              <a:t>Click to edit Master subtitle style</a:t>
            </a:r>
          </a:p>
        </p:txBody>
      </p:sp>
      <p:sp>
        <p:nvSpPr>
          <p:cNvPr id="43015" name="Rectangle 7"/>
          <p:cNvSpPr>
            <a:spLocks noGrp="1" noChangeArrowheads="1"/>
          </p:cNvSpPr>
          <p:nvPr>
            <p:ph type="ctrTitle" sz="quarter"/>
          </p:nvPr>
        </p:nvSpPr>
        <p:spPr>
          <a:xfrm>
            <a:off x="838200" y="1371600"/>
            <a:ext cx="7620000" cy="2057400"/>
          </a:xfrm>
          <a:solidFill>
            <a:schemeClr val="bg1">
              <a:alpha val="50000"/>
            </a:schemeClr>
          </a:solidFill>
          <a:ln w="76200">
            <a:solidFill>
              <a:schemeClr val="tx1"/>
            </a:solidFill>
            <a:miter lim="800000"/>
            <a:headEnd/>
            <a:tailEnd/>
          </a:ln>
        </p:spPr>
        <p:txBody>
          <a:bodyPr/>
          <a:lstStyle>
            <a:lvl1pPr algn="ctr">
              <a:defRPr sz="5400">
                <a:solidFill>
                  <a:schemeClr val="tx1"/>
                </a:solidFill>
              </a:defRPr>
            </a:lvl1pPr>
          </a:lstStyle>
          <a:p>
            <a:pPr lvl="0"/>
            <a:r>
              <a:rPr lang="en-US" noProof="0" smtClean="0"/>
              <a:t>Click to edit Master title style</a:t>
            </a:r>
          </a:p>
        </p:txBody>
      </p:sp>
      <p:sp>
        <p:nvSpPr>
          <p:cNvPr id="5" name="Rectangle 3"/>
          <p:cNvSpPr>
            <a:spLocks noGrp="1" noChangeArrowheads="1"/>
          </p:cNvSpPr>
          <p:nvPr>
            <p:ph type="dt" sz="half" idx="10"/>
          </p:nvPr>
        </p:nvSpPr>
        <p:spPr>
          <a:xfrm>
            <a:off x="304800" y="6248400"/>
            <a:ext cx="1905000" cy="457200"/>
          </a:xfrm>
        </p:spPr>
        <p:txBody>
          <a:bodyPr/>
          <a:lstStyle>
            <a:lvl1pPr>
              <a:defRPr/>
            </a:lvl1pPr>
          </a:lstStyle>
          <a:p>
            <a:pPr>
              <a:defRPr/>
            </a:pPr>
            <a:endParaRPr lang="en-US">
              <a:solidFill>
                <a:srgbClr val="000000"/>
              </a:solidFill>
            </a:endParaRPr>
          </a:p>
        </p:txBody>
      </p:sp>
      <p:sp>
        <p:nvSpPr>
          <p:cNvPr id="6" name="Rectangle 4"/>
          <p:cNvSpPr>
            <a:spLocks noGrp="1" noChangeArrowheads="1"/>
          </p:cNvSpPr>
          <p:nvPr>
            <p:ph type="ftr" sz="quarter" idx="11"/>
          </p:nvPr>
        </p:nvSpPr>
        <p:spPr/>
        <p:txBody>
          <a:bodyPr/>
          <a:lstStyle>
            <a:lvl1pPr>
              <a:defRPr/>
            </a:lvl1pPr>
          </a:lstStyle>
          <a:p>
            <a:pPr>
              <a:defRPr/>
            </a:pPr>
            <a:endParaRPr lang="en-US">
              <a:solidFill>
                <a:srgbClr val="000000"/>
              </a:solidFill>
            </a:endParaRPr>
          </a:p>
        </p:txBody>
      </p:sp>
      <p:sp>
        <p:nvSpPr>
          <p:cNvPr id="7" name="Rectangle 5"/>
          <p:cNvSpPr>
            <a:spLocks noGrp="1" noChangeArrowheads="1"/>
          </p:cNvSpPr>
          <p:nvPr>
            <p:ph type="sldNum" sz="quarter" idx="12"/>
          </p:nvPr>
        </p:nvSpPr>
        <p:spPr>
          <a:xfrm>
            <a:off x="7010400" y="6248400"/>
            <a:ext cx="1905000" cy="457200"/>
          </a:xfrm>
        </p:spPr>
        <p:txBody>
          <a:bodyPr/>
          <a:lstStyle>
            <a:lvl1pPr>
              <a:defRPr/>
            </a:lvl1pPr>
          </a:lstStyle>
          <a:p>
            <a:pPr>
              <a:defRPr/>
            </a:pPr>
            <a:fld id="{18A863B2-3C20-4030-A1B9-23D7531D988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31052381"/>
      </p:ext>
    </p:extLst>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8"/>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9"/>
          <p:cNvSpPr>
            <a:spLocks noGrp="1" noChangeArrowheads="1"/>
          </p:cNvSpPr>
          <p:nvPr>
            <p:ph type="sldNum" sz="quarter" idx="12"/>
          </p:nvPr>
        </p:nvSpPr>
        <p:spPr>
          <a:ln/>
        </p:spPr>
        <p:txBody>
          <a:bodyPr/>
          <a:lstStyle>
            <a:lvl1pPr>
              <a:defRPr/>
            </a:lvl1pPr>
          </a:lstStyle>
          <a:p>
            <a:pPr>
              <a:defRPr/>
            </a:pPr>
            <a:fld id="{0F9F70C4-C630-4DF7-BAB4-C672ED888F5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45735663"/>
      </p:ext>
    </p:extLst>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7"/>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8"/>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9"/>
          <p:cNvSpPr>
            <a:spLocks noGrp="1" noChangeArrowheads="1"/>
          </p:cNvSpPr>
          <p:nvPr>
            <p:ph type="sldNum" sz="quarter" idx="12"/>
          </p:nvPr>
        </p:nvSpPr>
        <p:spPr>
          <a:ln/>
        </p:spPr>
        <p:txBody>
          <a:bodyPr/>
          <a:lstStyle>
            <a:lvl1pPr>
              <a:defRPr/>
            </a:lvl1pPr>
          </a:lstStyle>
          <a:p>
            <a:pPr>
              <a:defRPr/>
            </a:pPr>
            <a:fld id="{5D2AFD7A-F56E-4672-9FB0-52881B9B186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05022910"/>
      </p:ext>
    </p:extLst>
  </p:cSld>
  <p:clrMapOvr>
    <a:masterClrMapping/>
  </p:clrMapOvr>
  <p:transition spd="slow"/>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438400" y="1600200"/>
            <a:ext cx="31242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715000" y="1600200"/>
            <a:ext cx="31242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7"/>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8"/>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9"/>
          <p:cNvSpPr>
            <a:spLocks noGrp="1" noChangeArrowheads="1"/>
          </p:cNvSpPr>
          <p:nvPr>
            <p:ph type="sldNum" sz="quarter" idx="12"/>
          </p:nvPr>
        </p:nvSpPr>
        <p:spPr>
          <a:ln/>
        </p:spPr>
        <p:txBody>
          <a:bodyPr/>
          <a:lstStyle>
            <a:lvl1pPr>
              <a:defRPr/>
            </a:lvl1pPr>
          </a:lstStyle>
          <a:p>
            <a:pPr>
              <a:defRPr/>
            </a:pPr>
            <a:fld id="{6C3C86FE-0CC0-4503-999F-D8ED92C94BA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39628333"/>
      </p:ext>
    </p:extLst>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7"/>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8"/>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9"/>
          <p:cNvSpPr>
            <a:spLocks noGrp="1" noChangeArrowheads="1"/>
          </p:cNvSpPr>
          <p:nvPr>
            <p:ph type="sldNum" sz="quarter" idx="12"/>
          </p:nvPr>
        </p:nvSpPr>
        <p:spPr>
          <a:ln/>
        </p:spPr>
        <p:txBody>
          <a:bodyPr/>
          <a:lstStyle>
            <a:lvl1pPr>
              <a:defRPr/>
            </a:lvl1pPr>
          </a:lstStyle>
          <a:p>
            <a:pPr>
              <a:defRPr/>
            </a:pPr>
            <a:fld id="{B2E31945-17AB-4A4E-9964-D57C71B4A30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93356870"/>
      </p:ext>
    </p:extLst>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7"/>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8"/>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9"/>
          <p:cNvSpPr>
            <a:spLocks noGrp="1" noChangeArrowheads="1"/>
          </p:cNvSpPr>
          <p:nvPr>
            <p:ph type="sldNum" sz="quarter" idx="12"/>
          </p:nvPr>
        </p:nvSpPr>
        <p:spPr>
          <a:ln/>
        </p:spPr>
        <p:txBody>
          <a:bodyPr/>
          <a:lstStyle>
            <a:lvl1pPr>
              <a:defRPr/>
            </a:lvl1pPr>
          </a:lstStyle>
          <a:p>
            <a:pPr>
              <a:defRPr/>
            </a:pPr>
            <a:fld id="{6EAF817B-E80E-4CE8-9F63-A3DF37E90BD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03216475"/>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Content Placeholder 7"/>
          <p:cNvSpPr>
            <a:spLocks noGrp="1"/>
          </p:cNvSpPr>
          <p:nvPr>
            <p:ph sz="quarter" idx="1"/>
          </p:nvPr>
        </p:nvSpPr>
        <p:spPr>
          <a:xfrm>
            <a:off x="914400" y="1447800"/>
            <a:ext cx="777240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endParaRPr lang="en-US">
              <a:solidFill>
                <a:srgbClr val="696464"/>
              </a:solidFill>
            </a:endParaRPr>
          </a:p>
        </p:txBody>
      </p:sp>
      <p:sp>
        <p:nvSpPr>
          <p:cNvPr id="5" name="Footer Placeholder 2"/>
          <p:cNvSpPr>
            <a:spLocks noGrp="1"/>
          </p:cNvSpPr>
          <p:nvPr>
            <p:ph type="ftr" sz="quarter" idx="11"/>
          </p:nvPr>
        </p:nvSpPr>
        <p:spPr/>
        <p:txBody>
          <a:bodyPr/>
          <a:lstStyle>
            <a:lvl1pPr>
              <a:defRPr/>
            </a:lvl1pPr>
          </a:lstStyle>
          <a:p>
            <a:pPr>
              <a:defRPr/>
            </a:pPr>
            <a:endParaRPr lang="en-US">
              <a:solidFill>
                <a:srgbClr val="696464"/>
              </a:solidFill>
            </a:endParaRPr>
          </a:p>
        </p:txBody>
      </p:sp>
      <p:sp>
        <p:nvSpPr>
          <p:cNvPr id="6" name="Slide Number Placeholder 22"/>
          <p:cNvSpPr>
            <a:spLocks noGrp="1"/>
          </p:cNvSpPr>
          <p:nvPr>
            <p:ph type="sldNum" sz="quarter" idx="12"/>
          </p:nvPr>
        </p:nvSpPr>
        <p:spPr/>
        <p:txBody>
          <a:bodyPr/>
          <a:lstStyle>
            <a:lvl1pPr>
              <a:defRPr/>
            </a:lvl1pPr>
          </a:lstStyle>
          <a:p>
            <a:pPr>
              <a:defRPr/>
            </a:pPr>
            <a:fld id="{CF70AC14-3514-4D63-9052-E19EF8369F4C}" type="slidenum">
              <a:rPr lang="en-US"/>
              <a:pPr>
                <a:defRPr/>
              </a:pPr>
              <a:t>‹#›</a:t>
            </a:fld>
            <a:endParaRPr lang="en-US"/>
          </a:p>
        </p:txBody>
      </p:sp>
    </p:spTree>
    <p:extLst>
      <p:ext uri="{BB962C8B-B14F-4D97-AF65-F5344CB8AC3E}">
        <p14:creationId xmlns:p14="http://schemas.microsoft.com/office/powerpoint/2010/main" val="20141010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8"/>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9"/>
          <p:cNvSpPr>
            <a:spLocks noGrp="1" noChangeArrowheads="1"/>
          </p:cNvSpPr>
          <p:nvPr>
            <p:ph type="sldNum" sz="quarter" idx="12"/>
          </p:nvPr>
        </p:nvSpPr>
        <p:spPr>
          <a:ln/>
        </p:spPr>
        <p:txBody>
          <a:bodyPr/>
          <a:lstStyle>
            <a:lvl1pPr>
              <a:defRPr/>
            </a:lvl1pPr>
          </a:lstStyle>
          <a:p>
            <a:pPr>
              <a:defRPr/>
            </a:pPr>
            <a:fld id="{FDFF696C-F27B-46F0-8FC9-57D3A1AED20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74485446"/>
      </p:ext>
    </p:extLst>
  </p:cSld>
  <p:clrMapOvr>
    <a:masterClrMapping/>
  </p:clrMapOvr>
  <p:transition spd="slow"/>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8"/>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9"/>
          <p:cNvSpPr>
            <a:spLocks noGrp="1" noChangeArrowheads="1"/>
          </p:cNvSpPr>
          <p:nvPr>
            <p:ph type="sldNum" sz="quarter" idx="12"/>
          </p:nvPr>
        </p:nvSpPr>
        <p:spPr>
          <a:ln/>
        </p:spPr>
        <p:txBody>
          <a:bodyPr/>
          <a:lstStyle>
            <a:lvl1pPr>
              <a:defRPr/>
            </a:lvl1pPr>
          </a:lstStyle>
          <a:p>
            <a:pPr>
              <a:defRPr/>
            </a:pPr>
            <a:fld id="{27D5E638-8065-4B69-9604-29D10406C29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71969983"/>
      </p:ext>
    </p:extLst>
  </p:cSld>
  <p:clrMapOvr>
    <a:masterClrMapping/>
  </p:clrMapOvr>
  <p:transition spd="slow"/>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8"/>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9"/>
          <p:cNvSpPr>
            <a:spLocks noGrp="1" noChangeArrowheads="1"/>
          </p:cNvSpPr>
          <p:nvPr>
            <p:ph type="sldNum" sz="quarter" idx="12"/>
          </p:nvPr>
        </p:nvSpPr>
        <p:spPr>
          <a:ln/>
        </p:spPr>
        <p:txBody>
          <a:bodyPr/>
          <a:lstStyle>
            <a:lvl1pPr>
              <a:defRPr/>
            </a:lvl1pPr>
          </a:lstStyle>
          <a:p>
            <a:pPr>
              <a:defRPr/>
            </a:pPr>
            <a:fld id="{D5469406-9C72-442F-86E3-35F4E976C74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92396053"/>
      </p:ext>
    </p:extLst>
  </p:cSld>
  <p:clrMapOvr>
    <a:masterClrMapping/>
  </p:clrMapOvr>
  <p:transition spd="slow"/>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8"/>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9"/>
          <p:cNvSpPr>
            <a:spLocks noGrp="1" noChangeArrowheads="1"/>
          </p:cNvSpPr>
          <p:nvPr>
            <p:ph type="sldNum" sz="quarter" idx="12"/>
          </p:nvPr>
        </p:nvSpPr>
        <p:spPr>
          <a:ln/>
        </p:spPr>
        <p:txBody>
          <a:bodyPr/>
          <a:lstStyle>
            <a:lvl1pPr>
              <a:defRPr/>
            </a:lvl1pPr>
          </a:lstStyle>
          <a:p>
            <a:pPr>
              <a:defRPr/>
            </a:pPr>
            <a:fld id="{A9BC7F9F-3089-4AA7-9FAA-5BAD0C7936F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03533948"/>
      </p:ext>
    </p:extLst>
  </p:cSld>
  <p:clrMapOvr>
    <a:masterClrMapping/>
  </p:clrMapOvr>
  <p:transition spd="slow"/>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39000" y="228600"/>
            <a:ext cx="1600200" cy="5867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438400" y="228600"/>
            <a:ext cx="46482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8"/>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9"/>
          <p:cNvSpPr>
            <a:spLocks noGrp="1" noChangeArrowheads="1"/>
          </p:cNvSpPr>
          <p:nvPr>
            <p:ph type="sldNum" sz="quarter" idx="12"/>
          </p:nvPr>
        </p:nvSpPr>
        <p:spPr>
          <a:ln/>
        </p:spPr>
        <p:txBody>
          <a:bodyPr/>
          <a:lstStyle>
            <a:lvl1pPr>
              <a:defRPr/>
            </a:lvl1pPr>
          </a:lstStyle>
          <a:p>
            <a:pPr>
              <a:defRPr/>
            </a:pPr>
            <a:fld id="{59E394E7-B420-49AF-94B2-0B749168637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06897626"/>
      </p:ext>
    </p:extLst>
  </p:cSld>
  <p:clrMapOvr>
    <a:masterClrMapping/>
  </p:clrMapOvr>
  <p:transition spd="slow"/>
</p:sldLayout>
</file>

<file path=ppt/slideLayouts/slideLayout25.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7772400" cy="1143000"/>
          </a:xfrm>
        </p:spPr>
        <p:txBody>
          <a:bodyPr/>
          <a:lstStyle/>
          <a:p>
            <a:r>
              <a:rPr lang="en-US" smtClean="0"/>
              <a:t>Click to edit Master title style</a:t>
            </a:r>
            <a:endParaRPr lang="en-IN"/>
          </a:p>
        </p:txBody>
      </p:sp>
      <p:sp>
        <p:nvSpPr>
          <p:cNvPr id="3" name="ClipArt Placeholder 2"/>
          <p:cNvSpPr>
            <a:spLocks noGrp="1"/>
          </p:cNvSpPr>
          <p:nvPr>
            <p:ph type="clipArt" sz="half" idx="1"/>
          </p:nvPr>
        </p:nvSpPr>
        <p:spPr>
          <a:xfrm>
            <a:off x="1066800" y="1676400"/>
            <a:ext cx="3810000" cy="4114800"/>
          </a:xfrm>
        </p:spPr>
        <p:txBody>
          <a:bodyPr>
            <a:normAutofit/>
          </a:bodyPr>
          <a:lstStyle/>
          <a:p>
            <a:pPr lvl="0"/>
            <a:endParaRPr lang="en-IN" noProof="0" dirty="0" smtClean="0"/>
          </a:p>
        </p:txBody>
      </p:sp>
      <p:sp>
        <p:nvSpPr>
          <p:cNvPr id="4" name="Text Placeholder 3"/>
          <p:cNvSpPr>
            <a:spLocks noGrp="1"/>
          </p:cNvSpPr>
          <p:nvPr>
            <p:ph type="body" sz="half" idx="2"/>
          </p:nvPr>
        </p:nvSpPr>
        <p:spPr>
          <a:xfrm>
            <a:off x="5029200" y="16764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13"/>
          <p:cNvSpPr>
            <a:spLocks noGrp="1"/>
          </p:cNvSpPr>
          <p:nvPr>
            <p:ph type="dt" sz="half" idx="10"/>
          </p:nvPr>
        </p:nvSpPr>
        <p:spPr/>
        <p:txBody>
          <a:bodyPr/>
          <a:lstStyle>
            <a:lvl1pPr>
              <a:defRPr/>
            </a:lvl1pPr>
          </a:lstStyle>
          <a:p>
            <a:pPr>
              <a:defRPr/>
            </a:pPr>
            <a:fld id="{A70D9472-DC46-4F71-B9C3-D1BEB5BBF926}" type="datetime1">
              <a:rPr lang="en-US">
                <a:solidFill>
                  <a:srgbClr val="000000"/>
                </a:solidFill>
              </a:rPr>
              <a:pPr>
                <a:defRPr/>
              </a:pPr>
              <a:t>28-Jul-19</a:t>
            </a:fld>
            <a:endParaRPr lang="en-US" dirty="0">
              <a:solidFill>
                <a:srgbClr val="000000"/>
              </a:solidFill>
            </a:endParaRPr>
          </a:p>
        </p:txBody>
      </p:sp>
      <p:sp>
        <p:nvSpPr>
          <p:cNvPr id="6" name="Footer Placeholder 2"/>
          <p:cNvSpPr>
            <a:spLocks noGrp="1"/>
          </p:cNvSpPr>
          <p:nvPr>
            <p:ph type="ftr" sz="quarter" idx="11"/>
          </p:nvPr>
        </p:nvSpPr>
        <p:spPr/>
        <p:txBody>
          <a:bodyPr/>
          <a:lstStyle>
            <a:lvl1pPr>
              <a:defRPr/>
            </a:lvl1pPr>
          </a:lstStyle>
          <a:p>
            <a:pPr>
              <a:defRPr/>
            </a:pPr>
            <a:endParaRPr lang="en-US">
              <a:solidFill>
                <a:srgbClr val="000000"/>
              </a:solidFill>
            </a:endParaRPr>
          </a:p>
        </p:txBody>
      </p:sp>
      <p:sp>
        <p:nvSpPr>
          <p:cNvPr id="7" name="Slide Number Placeholder 22"/>
          <p:cNvSpPr>
            <a:spLocks noGrp="1"/>
          </p:cNvSpPr>
          <p:nvPr>
            <p:ph type="sldNum" sz="quarter" idx="12"/>
          </p:nvPr>
        </p:nvSpPr>
        <p:spPr/>
        <p:txBody>
          <a:bodyPr/>
          <a:lstStyle>
            <a:lvl1pPr>
              <a:defRPr/>
            </a:lvl1pPr>
          </a:lstStyle>
          <a:p>
            <a:pPr>
              <a:defRPr/>
            </a:pPr>
            <a:fld id="{1609FFB6-2092-4DD0-BCE8-54BE1ED032D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435165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066800" y="304800"/>
            <a:ext cx="77724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3" name="Date Placeholder 13"/>
          <p:cNvSpPr>
            <a:spLocks noGrp="1"/>
          </p:cNvSpPr>
          <p:nvPr>
            <p:ph type="dt" sz="half" idx="10"/>
          </p:nvPr>
        </p:nvSpPr>
        <p:spPr/>
        <p:txBody>
          <a:bodyPr/>
          <a:lstStyle>
            <a:lvl1pPr>
              <a:defRPr/>
            </a:lvl1pPr>
          </a:lstStyle>
          <a:p>
            <a:pPr>
              <a:defRPr/>
            </a:pPr>
            <a:fld id="{7147F0CA-150D-461D-9835-9B0A188B05B9}" type="datetime1">
              <a:rPr lang="en-US">
                <a:solidFill>
                  <a:srgbClr val="000000"/>
                </a:solidFill>
              </a:rPr>
              <a:pPr>
                <a:defRPr/>
              </a:pPr>
              <a:t>28-Jul-19</a:t>
            </a:fld>
            <a:endParaRPr lang="en-US" dirty="0">
              <a:solidFill>
                <a:srgbClr val="000000"/>
              </a:solidFill>
            </a:endParaRPr>
          </a:p>
        </p:txBody>
      </p:sp>
      <p:sp>
        <p:nvSpPr>
          <p:cNvPr id="4" name="Footer Placeholder 2"/>
          <p:cNvSpPr>
            <a:spLocks noGrp="1"/>
          </p:cNvSpPr>
          <p:nvPr>
            <p:ph type="ftr" sz="quarter" idx="11"/>
          </p:nvPr>
        </p:nvSpPr>
        <p:spPr/>
        <p:txBody>
          <a:bodyPr/>
          <a:lstStyle>
            <a:lvl1pPr>
              <a:defRPr/>
            </a:lvl1pPr>
          </a:lstStyle>
          <a:p>
            <a:pPr>
              <a:defRPr/>
            </a:pPr>
            <a:endParaRPr lang="en-US">
              <a:solidFill>
                <a:srgbClr val="000000"/>
              </a:solidFill>
            </a:endParaRPr>
          </a:p>
        </p:txBody>
      </p:sp>
      <p:sp>
        <p:nvSpPr>
          <p:cNvPr id="5" name="Slide Number Placeholder 22"/>
          <p:cNvSpPr>
            <a:spLocks noGrp="1"/>
          </p:cNvSpPr>
          <p:nvPr>
            <p:ph type="sldNum" sz="quarter" idx="12"/>
          </p:nvPr>
        </p:nvSpPr>
        <p:spPr/>
        <p:txBody>
          <a:bodyPr/>
          <a:lstStyle>
            <a:lvl1pPr>
              <a:defRPr/>
            </a:lvl1pPr>
          </a:lstStyle>
          <a:p>
            <a:pPr>
              <a:defRPr/>
            </a:pPr>
            <a:fld id="{3D170A92-62F9-4383-9126-FF4F95E7C184}"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45250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useBgFill="1">
        <p:nvSpPr>
          <p:cNvPr id="5" name="Rounded Rectangle 4"/>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6" name="Rectangle 5"/>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7" name="Rectangle 6"/>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8" name="Rectangle 7"/>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smtClean="0"/>
              <a:t>Click to edit Master title style</a:t>
            </a:r>
            <a:endParaRPr lang="en-US"/>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9" name="Date Placeholder 3"/>
          <p:cNvSpPr>
            <a:spLocks noGrp="1"/>
          </p:cNvSpPr>
          <p:nvPr>
            <p:ph type="dt" sz="half" idx="10"/>
          </p:nvPr>
        </p:nvSpPr>
        <p:spPr/>
        <p:txBody>
          <a:bodyPr/>
          <a:lstStyle>
            <a:lvl1pPr>
              <a:defRPr/>
            </a:lvl1pPr>
          </a:lstStyle>
          <a:p>
            <a:pPr>
              <a:defRPr/>
            </a:pPr>
            <a:endParaRPr lang="en-US">
              <a:solidFill>
                <a:srgbClr val="696464"/>
              </a:solidFill>
            </a:endParaRPr>
          </a:p>
        </p:txBody>
      </p:sp>
      <p:sp>
        <p:nvSpPr>
          <p:cNvPr id="10" name="Footer Placeholder 4"/>
          <p:cNvSpPr>
            <a:spLocks noGrp="1"/>
          </p:cNvSpPr>
          <p:nvPr>
            <p:ph type="ftr" sz="quarter" idx="11"/>
          </p:nvPr>
        </p:nvSpPr>
        <p:spPr>
          <a:xfrm>
            <a:off x="800100" y="6172200"/>
            <a:ext cx="4000500" cy="457200"/>
          </a:xfrm>
        </p:spPr>
        <p:txBody>
          <a:bodyPr/>
          <a:lstStyle>
            <a:lvl1pPr>
              <a:defRPr/>
            </a:lvl1pPr>
          </a:lstStyle>
          <a:p>
            <a:pPr>
              <a:defRPr/>
            </a:pPr>
            <a:endParaRPr lang="en-US">
              <a:solidFill>
                <a:srgbClr val="696464"/>
              </a:solidFill>
            </a:endParaRPr>
          </a:p>
        </p:txBody>
      </p:sp>
      <p:sp>
        <p:nvSpPr>
          <p:cNvPr id="11" name="Slide Number Placeholder 5"/>
          <p:cNvSpPr>
            <a:spLocks noGrp="1"/>
          </p:cNvSpPr>
          <p:nvPr>
            <p:ph type="sldNum" sz="quarter" idx="12"/>
          </p:nvPr>
        </p:nvSpPr>
        <p:spPr>
          <a:xfrm>
            <a:off x="146050" y="6208713"/>
            <a:ext cx="457200" cy="457200"/>
          </a:xfrm>
        </p:spPr>
        <p:txBody>
          <a:bodyPr/>
          <a:lstStyle>
            <a:lvl1pPr>
              <a:defRPr/>
            </a:lvl1pPr>
          </a:lstStyle>
          <a:p>
            <a:pPr>
              <a:defRPr/>
            </a:pPr>
            <a:fld id="{B2DFA1E1-CFA6-4397-BE9D-999C470ACE9D}" type="slidenum">
              <a:rPr lang="en-US"/>
              <a:pPr>
                <a:defRPr/>
              </a:pPr>
              <a:t>‹#›</a:t>
            </a:fld>
            <a:endParaRPr lang="en-US"/>
          </a:p>
        </p:txBody>
      </p:sp>
    </p:spTree>
    <p:extLst>
      <p:ext uri="{BB962C8B-B14F-4D97-AF65-F5344CB8AC3E}">
        <p14:creationId xmlns:p14="http://schemas.microsoft.com/office/powerpoint/2010/main" val="3385139468"/>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
          </p:nvPr>
        </p:nvSpPr>
        <p:spPr>
          <a:xfrm>
            <a:off x="914400" y="1447800"/>
            <a:ext cx="374904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2"/>
          </p:nvPr>
        </p:nvSpPr>
        <p:spPr>
          <a:xfrm>
            <a:off x="4933950" y="1447800"/>
            <a:ext cx="374904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13"/>
          <p:cNvSpPr>
            <a:spLocks noGrp="1"/>
          </p:cNvSpPr>
          <p:nvPr>
            <p:ph type="dt" sz="half" idx="10"/>
          </p:nvPr>
        </p:nvSpPr>
        <p:spPr/>
        <p:txBody>
          <a:bodyPr/>
          <a:lstStyle>
            <a:lvl1pPr>
              <a:defRPr/>
            </a:lvl1pPr>
          </a:lstStyle>
          <a:p>
            <a:pPr>
              <a:defRPr/>
            </a:pPr>
            <a:endParaRPr lang="en-US">
              <a:solidFill>
                <a:srgbClr val="696464"/>
              </a:solidFill>
            </a:endParaRPr>
          </a:p>
        </p:txBody>
      </p:sp>
      <p:sp>
        <p:nvSpPr>
          <p:cNvPr id="6" name="Footer Placeholder 2"/>
          <p:cNvSpPr>
            <a:spLocks noGrp="1"/>
          </p:cNvSpPr>
          <p:nvPr>
            <p:ph type="ftr" sz="quarter" idx="11"/>
          </p:nvPr>
        </p:nvSpPr>
        <p:spPr/>
        <p:txBody>
          <a:bodyPr/>
          <a:lstStyle>
            <a:lvl1pPr>
              <a:defRPr/>
            </a:lvl1pPr>
          </a:lstStyle>
          <a:p>
            <a:pPr>
              <a:defRPr/>
            </a:pPr>
            <a:endParaRPr lang="en-US">
              <a:solidFill>
                <a:srgbClr val="696464"/>
              </a:solidFill>
            </a:endParaRPr>
          </a:p>
        </p:txBody>
      </p:sp>
      <p:sp>
        <p:nvSpPr>
          <p:cNvPr id="7" name="Slide Number Placeholder 22"/>
          <p:cNvSpPr>
            <a:spLocks noGrp="1"/>
          </p:cNvSpPr>
          <p:nvPr>
            <p:ph type="sldNum" sz="quarter" idx="12"/>
          </p:nvPr>
        </p:nvSpPr>
        <p:spPr/>
        <p:txBody>
          <a:bodyPr/>
          <a:lstStyle>
            <a:lvl1pPr>
              <a:defRPr/>
            </a:lvl1pPr>
          </a:lstStyle>
          <a:p>
            <a:pPr>
              <a:defRPr/>
            </a:pPr>
            <a:fld id="{113E101B-3F3A-44BE-92C9-1E031D0AADED}" type="slidenum">
              <a:rPr lang="en-US"/>
              <a:pPr>
                <a:defRPr/>
              </a:pPr>
              <a:t>‹#›</a:t>
            </a:fld>
            <a:endParaRPr lang="en-US"/>
          </a:p>
        </p:txBody>
      </p:sp>
    </p:spTree>
    <p:extLst>
      <p:ext uri="{BB962C8B-B14F-4D97-AF65-F5344CB8AC3E}">
        <p14:creationId xmlns:p14="http://schemas.microsoft.com/office/powerpoint/2010/main" val="2855090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2"/>
          <p:cNvSpPr>
            <a:spLocks noGrp="1"/>
          </p:cNvSpPr>
          <p:nvPr>
            <p:ph sz="half" idx="4"/>
          </p:nvPr>
        </p:nvSpPr>
        <p:spPr>
          <a:xfrm>
            <a:off x="4953000" y="2247900"/>
            <a:ext cx="37338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13"/>
          <p:cNvSpPr>
            <a:spLocks noGrp="1"/>
          </p:cNvSpPr>
          <p:nvPr>
            <p:ph type="dt" sz="half" idx="10"/>
          </p:nvPr>
        </p:nvSpPr>
        <p:spPr/>
        <p:txBody>
          <a:bodyPr/>
          <a:lstStyle>
            <a:lvl1pPr>
              <a:defRPr/>
            </a:lvl1pPr>
          </a:lstStyle>
          <a:p>
            <a:pPr>
              <a:defRPr/>
            </a:pPr>
            <a:endParaRPr lang="en-US">
              <a:solidFill>
                <a:srgbClr val="696464"/>
              </a:solidFill>
            </a:endParaRPr>
          </a:p>
        </p:txBody>
      </p:sp>
      <p:sp>
        <p:nvSpPr>
          <p:cNvPr id="8" name="Footer Placeholder 2"/>
          <p:cNvSpPr>
            <a:spLocks noGrp="1"/>
          </p:cNvSpPr>
          <p:nvPr>
            <p:ph type="ftr" sz="quarter" idx="11"/>
          </p:nvPr>
        </p:nvSpPr>
        <p:spPr/>
        <p:txBody>
          <a:bodyPr/>
          <a:lstStyle>
            <a:lvl1pPr>
              <a:defRPr/>
            </a:lvl1pPr>
          </a:lstStyle>
          <a:p>
            <a:pPr>
              <a:defRPr/>
            </a:pPr>
            <a:endParaRPr lang="en-US">
              <a:solidFill>
                <a:srgbClr val="696464"/>
              </a:solidFill>
            </a:endParaRPr>
          </a:p>
        </p:txBody>
      </p:sp>
      <p:sp>
        <p:nvSpPr>
          <p:cNvPr id="9" name="Slide Number Placeholder 22"/>
          <p:cNvSpPr>
            <a:spLocks noGrp="1"/>
          </p:cNvSpPr>
          <p:nvPr>
            <p:ph type="sldNum" sz="quarter" idx="12"/>
          </p:nvPr>
        </p:nvSpPr>
        <p:spPr/>
        <p:txBody>
          <a:bodyPr/>
          <a:lstStyle>
            <a:lvl1pPr>
              <a:defRPr/>
            </a:lvl1pPr>
          </a:lstStyle>
          <a:p>
            <a:pPr>
              <a:defRPr/>
            </a:pPr>
            <a:fld id="{7D65FB6C-C630-45FA-B543-31941CD7B345}" type="slidenum">
              <a:rPr lang="en-US"/>
              <a:pPr>
                <a:defRPr/>
              </a:pPr>
              <a:t>‹#›</a:t>
            </a:fld>
            <a:endParaRPr lang="en-US"/>
          </a:p>
        </p:txBody>
      </p:sp>
    </p:spTree>
    <p:extLst>
      <p:ext uri="{BB962C8B-B14F-4D97-AF65-F5344CB8AC3E}">
        <p14:creationId xmlns:p14="http://schemas.microsoft.com/office/powerpoint/2010/main" val="27213801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13"/>
          <p:cNvSpPr>
            <a:spLocks noGrp="1"/>
          </p:cNvSpPr>
          <p:nvPr>
            <p:ph type="dt" sz="half" idx="10"/>
          </p:nvPr>
        </p:nvSpPr>
        <p:spPr/>
        <p:txBody>
          <a:bodyPr/>
          <a:lstStyle>
            <a:lvl1pPr>
              <a:defRPr/>
            </a:lvl1pPr>
          </a:lstStyle>
          <a:p>
            <a:pPr>
              <a:defRPr/>
            </a:pPr>
            <a:endParaRPr lang="en-US">
              <a:solidFill>
                <a:srgbClr val="696464"/>
              </a:solidFill>
            </a:endParaRPr>
          </a:p>
        </p:txBody>
      </p:sp>
      <p:sp>
        <p:nvSpPr>
          <p:cNvPr id="4" name="Footer Placeholder 2"/>
          <p:cNvSpPr>
            <a:spLocks noGrp="1"/>
          </p:cNvSpPr>
          <p:nvPr>
            <p:ph type="ftr" sz="quarter" idx="11"/>
          </p:nvPr>
        </p:nvSpPr>
        <p:spPr/>
        <p:txBody>
          <a:bodyPr/>
          <a:lstStyle>
            <a:lvl1pPr>
              <a:defRPr/>
            </a:lvl1pPr>
          </a:lstStyle>
          <a:p>
            <a:pPr>
              <a:defRPr/>
            </a:pPr>
            <a:endParaRPr lang="en-US">
              <a:solidFill>
                <a:srgbClr val="696464"/>
              </a:solidFill>
            </a:endParaRPr>
          </a:p>
        </p:txBody>
      </p:sp>
      <p:sp>
        <p:nvSpPr>
          <p:cNvPr id="5" name="Slide Number Placeholder 22"/>
          <p:cNvSpPr>
            <a:spLocks noGrp="1"/>
          </p:cNvSpPr>
          <p:nvPr>
            <p:ph type="sldNum" sz="quarter" idx="12"/>
          </p:nvPr>
        </p:nvSpPr>
        <p:spPr/>
        <p:txBody>
          <a:bodyPr/>
          <a:lstStyle>
            <a:lvl1pPr>
              <a:defRPr/>
            </a:lvl1pPr>
          </a:lstStyle>
          <a:p>
            <a:pPr>
              <a:defRPr/>
            </a:pPr>
            <a:fld id="{61043E7B-EB3B-4DB2-BD64-118B880F8D58}" type="slidenum">
              <a:rPr lang="en-US"/>
              <a:pPr>
                <a:defRPr/>
              </a:pPr>
              <a:t>‹#›</a:t>
            </a:fld>
            <a:endParaRPr lang="en-US"/>
          </a:p>
        </p:txBody>
      </p:sp>
    </p:spTree>
    <p:extLst>
      <p:ext uri="{BB962C8B-B14F-4D97-AF65-F5344CB8AC3E}">
        <p14:creationId xmlns:p14="http://schemas.microsoft.com/office/powerpoint/2010/main" val="3147707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p:cNvSpPr>
            <a:spLocks noGrp="1"/>
          </p:cNvSpPr>
          <p:nvPr>
            <p:ph type="dt" sz="half" idx="10"/>
          </p:nvPr>
        </p:nvSpPr>
        <p:spPr/>
        <p:txBody>
          <a:bodyPr/>
          <a:lstStyle>
            <a:lvl1pPr>
              <a:defRPr/>
            </a:lvl1pPr>
          </a:lstStyle>
          <a:p>
            <a:pPr>
              <a:defRPr/>
            </a:pPr>
            <a:endParaRPr lang="en-US">
              <a:solidFill>
                <a:srgbClr val="696464"/>
              </a:solidFill>
            </a:endParaRPr>
          </a:p>
        </p:txBody>
      </p:sp>
      <p:sp>
        <p:nvSpPr>
          <p:cNvPr id="3" name="Footer Placeholder 2"/>
          <p:cNvSpPr>
            <a:spLocks noGrp="1"/>
          </p:cNvSpPr>
          <p:nvPr>
            <p:ph type="ftr" sz="quarter" idx="11"/>
          </p:nvPr>
        </p:nvSpPr>
        <p:spPr/>
        <p:txBody>
          <a:bodyPr/>
          <a:lstStyle>
            <a:lvl1pPr>
              <a:defRPr/>
            </a:lvl1pPr>
          </a:lstStyle>
          <a:p>
            <a:pPr>
              <a:defRPr/>
            </a:pPr>
            <a:endParaRPr lang="en-US">
              <a:solidFill>
                <a:srgbClr val="696464"/>
              </a:solidFill>
            </a:endParaRPr>
          </a:p>
        </p:txBody>
      </p:sp>
      <p:sp>
        <p:nvSpPr>
          <p:cNvPr id="4" name="Slide Number Placeholder 22"/>
          <p:cNvSpPr>
            <a:spLocks noGrp="1"/>
          </p:cNvSpPr>
          <p:nvPr>
            <p:ph type="sldNum" sz="quarter" idx="12"/>
          </p:nvPr>
        </p:nvSpPr>
        <p:spPr/>
        <p:txBody>
          <a:bodyPr/>
          <a:lstStyle>
            <a:lvl1pPr>
              <a:defRPr/>
            </a:lvl1pPr>
          </a:lstStyle>
          <a:p>
            <a:pPr>
              <a:defRPr/>
            </a:pPr>
            <a:fld id="{E335A316-4BB8-4791-9ACE-D4D8FF0CCADB}" type="slidenum">
              <a:rPr lang="en-US"/>
              <a:pPr>
                <a:defRPr/>
              </a:pPr>
              <a:t>‹#›</a:t>
            </a:fld>
            <a:endParaRPr lang="en-US"/>
          </a:p>
        </p:txBody>
      </p:sp>
    </p:spTree>
    <p:extLst>
      <p:ext uri="{BB962C8B-B14F-4D97-AF65-F5344CB8AC3E}">
        <p14:creationId xmlns:p14="http://schemas.microsoft.com/office/powerpoint/2010/main" val="2266705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useBgFill="1">
        <p:nvSpPr>
          <p:cNvPr id="6" name="Rounded Rectangle 5"/>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smtClean="0"/>
              <a:t>Click to edit Master title style</a:t>
            </a:r>
            <a:endParaRPr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4"/>
          <p:cNvSpPr>
            <a:spLocks noGrp="1"/>
          </p:cNvSpPr>
          <p:nvPr>
            <p:ph type="dt" sz="half" idx="10"/>
          </p:nvPr>
        </p:nvSpPr>
        <p:spPr/>
        <p:txBody>
          <a:bodyPr/>
          <a:lstStyle>
            <a:lvl1pPr>
              <a:defRPr/>
            </a:lvl1pPr>
          </a:lstStyle>
          <a:p>
            <a:pPr>
              <a:defRPr/>
            </a:pPr>
            <a:endParaRPr lang="en-US">
              <a:solidFill>
                <a:srgbClr val="696464"/>
              </a:solidFill>
            </a:endParaRPr>
          </a:p>
        </p:txBody>
      </p:sp>
      <p:sp>
        <p:nvSpPr>
          <p:cNvPr id="8" name="Footer Placeholder 5"/>
          <p:cNvSpPr>
            <a:spLocks noGrp="1"/>
          </p:cNvSpPr>
          <p:nvPr>
            <p:ph type="ftr" sz="quarter" idx="11"/>
          </p:nvPr>
        </p:nvSpPr>
        <p:spPr/>
        <p:txBody>
          <a:bodyPr/>
          <a:lstStyle>
            <a:lvl1pPr>
              <a:defRPr/>
            </a:lvl1pPr>
          </a:lstStyle>
          <a:p>
            <a:pPr>
              <a:defRPr/>
            </a:pPr>
            <a:endParaRPr lang="en-US">
              <a:solidFill>
                <a:srgbClr val="696464"/>
              </a:solidFill>
            </a:endParaRPr>
          </a:p>
        </p:txBody>
      </p:sp>
      <p:sp>
        <p:nvSpPr>
          <p:cNvPr id="9" name="Slide Number Placeholder 6"/>
          <p:cNvSpPr>
            <a:spLocks noGrp="1"/>
          </p:cNvSpPr>
          <p:nvPr>
            <p:ph type="sldNum" sz="quarter" idx="12"/>
          </p:nvPr>
        </p:nvSpPr>
        <p:spPr/>
        <p:txBody>
          <a:bodyPr/>
          <a:lstStyle>
            <a:lvl1pPr>
              <a:defRPr/>
            </a:lvl1pPr>
          </a:lstStyle>
          <a:p>
            <a:pPr>
              <a:defRPr/>
            </a:pPr>
            <a:fld id="{B3C27174-A451-46DE-B4F7-D5535E1E61B5}" type="slidenum">
              <a:rPr lang="en-US"/>
              <a:pPr>
                <a:defRPr/>
              </a:pPr>
              <a:t>‹#›</a:t>
            </a:fld>
            <a:endParaRPr lang="en-US"/>
          </a:p>
        </p:txBody>
      </p:sp>
    </p:spTree>
    <p:extLst>
      <p:ext uri="{BB962C8B-B14F-4D97-AF65-F5344CB8AC3E}">
        <p14:creationId xmlns:p14="http://schemas.microsoft.com/office/powerpoint/2010/main" val="1204703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6" name="Rectangle 5"/>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7" name="Rectangle 6"/>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smtClean="0"/>
              <a:t>Click to edit Master title style</a:t>
            </a:r>
            <a:endParaRPr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smtClean="0"/>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smtClean="0"/>
              <a:t>Click icon to add picture</a:t>
            </a:r>
            <a:endParaRPr lang="en-US" noProof="0" dirty="0"/>
          </a:p>
        </p:txBody>
      </p:sp>
      <p:sp>
        <p:nvSpPr>
          <p:cNvPr id="8" name="Date Placeholder 4"/>
          <p:cNvSpPr>
            <a:spLocks noGrp="1"/>
          </p:cNvSpPr>
          <p:nvPr>
            <p:ph type="dt" sz="half" idx="10"/>
          </p:nvPr>
        </p:nvSpPr>
        <p:spPr/>
        <p:txBody>
          <a:bodyPr/>
          <a:lstStyle>
            <a:lvl1pPr>
              <a:defRPr/>
            </a:lvl1pPr>
          </a:lstStyle>
          <a:p>
            <a:pPr>
              <a:defRPr/>
            </a:pPr>
            <a:endParaRPr lang="en-US">
              <a:solidFill>
                <a:srgbClr val="696464"/>
              </a:solidFill>
            </a:endParaRPr>
          </a:p>
        </p:txBody>
      </p:sp>
      <p:sp>
        <p:nvSpPr>
          <p:cNvPr id="9" name="Footer Placeholder 5"/>
          <p:cNvSpPr>
            <a:spLocks noGrp="1"/>
          </p:cNvSpPr>
          <p:nvPr>
            <p:ph type="ftr" sz="quarter" idx="11"/>
          </p:nvPr>
        </p:nvSpPr>
        <p:spPr>
          <a:xfrm>
            <a:off x="914400" y="6172200"/>
            <a:ext cx="3886200" cy="457200"/>
          </a:xfrm>
        </p:spPr>
        <p:txBody>
          <a:bodyPr/>
          <a:lstStyle>
            <a:lvl1pPr>
              <a:defRPr/>
            </a:lvl1pPr>
          </a:lstStyle>
          <a:p>
            <a:pPr>
              <a:defRPr/>
            </a:pPr>
            <a:endParaRPr lang="en-US">
              <a:solidFill>
                <a:srgbClr val="696464"/>
              </a:solidFill>
            </a:endParaRPr>
          </a:p>
        </p:txBody>
      </p:sp>
      <p:sp>
        <p:nvSpPr>
          <p:cNvPr id="10" name="Slide Number Placeholder 6"/>
          <p:cNvSpPr>
            <a:spLocks noGrp="1"/>
          </p:cNvSpPr>
          <p:nvPr>
            <p:ph type="sldNum" sz="quarter" idx="12"/>
          </p:nvPr>
        </p:nvSpPr>
        <p:spPr>
          <a:xfrm>
            <a:off x="146050" y="6208713"/>
            <a:ext cx="457200" cy="457200"/>
          </a:xfrm>
        </p:spPr>
        <p:txBody>
          <a:bodyPr/>
          <a:lstStyle>
            <a:lvl1pPr>
              <a:defRPr/>
            </a:lvl1pPr>
          </a:lstStyle>
          <a:p>
            <a:pPr>
              <a:defRPr/>
            </a:pPr>
            <a:fld id="{8FEF4F59-5361-4681-A7C0-670707B31894}" type="slidenum">
              <a:rPr lang="en-US"/>
              <a:pPr>
                <a:defRPr/>
              </a:pPr>
              <a:t>‹#›</a:t>
            </a:fld>
            <a:endParaRPr lang="en-US"/>
          </a:p>
        </p:txBody>
      </p:sp>
    </p:spTree>
    <p:extLst>
      <p:ext uri="{BB962C8B-B14F-4D97-AF65-F5344CB8AC3E}">
        <p14:creationId xmlns:p14="http://schemas.microsoft.com/office/powerpoint/2010/main" val="734475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2.jpe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4CEC9"/>
        </a:solidFill>
        <a:effectLst/>
      </p:bgPr>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useBgFill="1">
        <p:nvSpPr>
          <p:cNvPr id="8" name="Rounded Rectangle 7"/>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2052" name="Title Placeholder 21"/>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en-US" smtClean="0"/>
              <a:t>Click to edit Master title style</a:t>
            </a:r>
          </a:p>
        </p:txBody>
      </p:sp>
      <p:sp>
        <p:nvSpPr>
          <p:cNvPr id="2053" name="Text Placeholder 12"/>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latin typeface="Arial" charset="0"/>
                <a:cs typeface="Arial" charset="0"/>
              </a:defRPr>
            </a:lvl1pPr>
          </a:lstStyle>
          <a:p>
            <a:pPr fontAlgn="base">
              <a:spcBef>
                <a:spcPct val="0"/>
              </a:spcBef>
              <a:spcAft>
                <a:spcPct val="0"/>
              </a:spcAft>
              <a:defRPr/>
            </a:pPr>
            <a:endParaRPr lang="en-US">
              <a:solidFill>
                <a:srgbClr val="696464"/>
              </a:solidFill>
            </a:endParaRPr>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latin typeface="Arial" charset="0"/>
                <a:cs typeface="Arial" charset="0"/>
              </a:defRPr>
            </a:lvl1pPr>
          </a:lstStyle>
          <a:p>
            <a:pPr fontAlgn="base">
              <a:spcBef>
                <a:spcPct val="0"/>
              </a:spcBef>
              <a:spcAft>
                <a:spcPct val="0"/>
              </a:spcAft>
              <a:defRPr/>
            </a:pPr>
            <a:endParaRPr lang="en-US">
              <a:solidFill>
                <a:srgbClr val="696464"/>
              </a:solidFill>
            </a:endParaRPr>
          </a:p>
        </p:txBody>
      </p:sp>
      <p:sp>
        <p:nvSpPr>
          <p:cNvPr id="23" name="Slide Number Placeholder 22"/>
          <p:cNvSpPr>
            <a:spLocks noGrp="1"/>
          </p:cNvSpPr>
          <p:nvPr>
            <p:ph type="sldNum" sz="quarter" idx="4"/>
          </p:nvPr>
        </p:nvSpPr>
        <p:spPr>
          <a:xfrm>
            <a:off x="146050"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pPr fontAlgn="base">
              <a:spcBef>
                <a:spcPct val="0"/>
              </a:spcBef>
              <a:spcAft>
                <a:spcPct val="0"/>
              </a:spcAft>
              <a:defRPr/>
            </a:pPr>
            <a:fld id="{95D0509A-0187-45D2-8E07-A78A2B96E4CA}"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39104571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Franklin Gothic Book" pitchFamily="34" charset="0"/>
        </a:defRPr>
      </a:lvl2pPr>
      <a:lvl3pPr algn="l" rtl="0" eaLnBrk="0" fontAlgn="base" hangingPunct="0">
        <a:spcBef>
          <a:spcPct val="0"/>
        </a:spcBef>
        <a:spcAft>
          <a:spcPct val="0"/>
        </a:spcAft>
        <a:defRPr sz="4000">
          <a:solidFill>
            <a:schemeClr val="tx2"/>
          </a:solidFill>
          <a:latin typeface="Franklin Gothic Book" pitchFamily="34" charset="0"/>
        </a:defRPr>
      </a:lvl3pPr>
      <a:lvl4pPr algn="l" rtl="0" eaLnBrk="0" fontAlgn="base" hangingPunct="0">
        <a:spcBef>
          <a:spcPct val="0"/>
        </a:spcBef>
        <a:spcAft>
          <a:spcPct val="0"/>
        </a:spcAft>
        <a:defRPr sz="4000">
          <a:solidFill>
            <a:schemeClr val="tx2"/>
          </a:solidFill>
          <a:latin typeface="Franklin Gothic Book" pitchFamily="34" charset="0"/>
        </a:defRPr>
      </a:lvl4pPr>
      <a:lvl5pPr algn="l" rtl="0" eaLnBrk="0" fontAlgn="base" hangingPunct="0">
        <a:spcBef>
          <a:spcPct val="0"/>
        </a:spcBef>
        <a:spcAft>
          <a:spcPct val="0"/>
        </a:spcAft>
        <a:defRPr sz="4000">
          <a:solidFill>
            <a:schemeClr val="tx2"/>
          </a:solidFill>
          <a:latin typeface="Franklin Gothic Book" pitchFamily="34" charset="0"/>
        </a:defRPr>
      </a:lvl5pPr>
      <a:lvl6pPr marL="457200" algn="l" rtl="0" fontAlgn="base">
        <a:spcBef>
          <a:spcPct val="0"/>
        </a:spcBef>
        <a:spcAft>
          <a:spcPct val="0"/>
        </a:spcAft>
        <a:defRPr sz="4000">
          <a:solidFill>
            <a:schemeClr val="tx2"/>
          </a:solidFill>
          <a:latin typeface="Franklin Gothic Book" pitchFamily="34" charset="0"/>
        </a:defRPr>
      </a:lvl6pPr>
      <a:lvl7pPr marL="914400" algn="l" rtl="0" fontAlgn="base">
        <a:spcBef>
          <a:spcPct val="0"/>
        </a:spcBef>
        <a:spcAft>
          <a:spcPct val="0"/>
        </a:spcAft>
        <a:defRPr sz="4000">
          <a:solidFill>
            <a:schemeClr val="tx2"/>
          </a:solidFill>
          <a:latin typeface="Franklin Gothic Book" pitchFamily="34" charset="0"/>
        </a:defRPr>
      </a:lvl7pPr>
      <a:lvl8pPr marL="1371600" algn="l" rtl="0" fontAlgn="base">
        <a:spcBef>
          <a:spcPct val="0"/>
        </a:spcBef>
        <a:spcAft>
          <a:spcPct val="0"/>
        </a:spcAft>
        <a:defRPr sz="4000">
          <a:solidFill>
            <a:schemeClr val="tx2"/>
          </a:solidFill>
          <a:latin typeface="Franklin Gothic Book" pitchFamily="34" charset="0"/>
        </a:defRPr>
      </a:lvl8pPr>
      <a:lvl9pPr marL="1828800" algn="l" rtl="0" fontAlgn="base">
        <a:spcBef>
          <a:spcPct val="0"/>
        </a:spcBef>
        <a:spcAft>
          <a:spcPct val="0"/>
        </a:spcAft>
        <a:defRPr sz="4000">
          <a:solidFill>
            <a:schemeClr val="tx2"/>
          </a:solidFill>
          <a:latin typeface="Franklin Gothic Book" pitchFamily="34" charset="0"/>
        </a:defRPr>
      </a:lvl9pPr>
    </p:titleStyle>
    <p:bodyStyle>
      <a:lvl1pPr marL="273050" indent="-273050" algn="l" rtl="0" eaLnBrk="0" fontAlgn="base" hangingPunct="0">
        <a:spcBef>
          <a:spcPts val="575"/>
        </a:spcBef>
        <a:spcAft>
          <a:spcPct val="0"/>
        </a:spcAft>
        <a:buClr>
          <a:schemeClr val="accent1"/>
        </a:buClr>
        <a:buSzPct val="85000"/>
        <a:buFont typeface="Wingdings 2" pitchFamily="18" charset="2"/>
        <a:buChar char=""/>
        <a:defRPr sz="2600" kern="1200">
          <a:solidFill>
            <a:schemeClr val="tx1"/>
          </a:solidFill>
          <a:latin typeface="+mn-lt"/>
          <a:ea typeface="+mn-ea"/>
          <a:cs typeface="+mn-cs"/>
        </a:defRPr>
      </a:lvl1pPr>
      <a:lvl2pPr marL="547688" indent="-228600" algn="l" rtl="0" eaLnBrk="0" fontAlgn="base" hangingPunct="0">
        <a:spcBef>
          <a:spcPts val="375"/>
        </a:spcBef>
        <a:spcAft>
          <a:spcPct val="0"/>
        </a:spcAft>
        <a:buClr>
          <a:schemeClr val="accent2"/>
        </a:buClr>
        <a:buSzPct val="85000"/>
        <a:buFont typeface="Wingdings 2"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E6B1AB"/>
        </a:buClr>
        <a:buSzPct val="85000"/>
        <a:buFont typeface="Wingdings 2" pitchFamily="18" charset="2"/>
        <a:buChar char=""/>
        <a:defRPr sz="2000" kern="1200">
          <a:solidFill>
            <a:schemeClr val="tx1"/>
          </a:solidFill>
          <a:latin typeface="+mn-lt"/>
          <a:ea typeface="+mn-ea"/>
          <a:cs typeface="+mn-cs"/>
        </a:defRPr>
      </a:lvl3pPr>
      <a:lvl4pPr marL="1096963" indent="-228600" algn="l" rtl="0" eaLnBrk="0" fontAlgn="base" hangingPunct="0">
        <a:spcBef>
          <a:spcPts val="375"/>
        </a:spcBef>
        <a:spcAft>
          <a:spcPct val="0"/>
        </a:spcAft>
        <a:buClr>
          <a:srgbClr val="A28E6A"/>
        </a:buClr>
        <a:buSzPct val="80000"/>
        <a:buFont typeface="Wingdings 2"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EBE0FF"/>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2667000" cy="6858000"/>
            <a:chOff x="0" y="0"/>
            <a:chExt cx="1680" cy="4320"/>
          </a:xfrm>
        </p:grpSpPr>
        <p:sp>
          <p:nvSpPr>
            <p:cNvPr id="41987" name="Rectangle 3"/>
            <p:cNvSpPr>
              <a:spLocks noChangeArrowheads="1"/>
            </p:cNvSpPr>
            <p:nvPr/>
          </p:nvSpPr>
          <p:spPr bwMode="hidden">
            <a:xfrm>
              <a:off x="1248" y="0"/>
              <a:ext cx="432" cy="4320"/>
            </a:xfrm>
            <a:prstGeom prst="rect">
              <a:avLst/>
            </a:prstGeom>
            <a:gradFill rotWithShape="0">
              <a:gsLst>
                <a:gs pos="0">
                  <a:schemeClr val="bg1">
                    <a:gamma/>
                    <a:shade val="45490"/>
                    <a:invGamma/>
                  </a:schemeClr>
                </a:gs>
                <a:gs pos="100000">
                  <a:schemeClr val="bg1"/>
                </a:gs>
              </a:gsLst>
              <a:lin ang="0" scaled="1"/>
            </a:gradFill>
            <a:ln>
              <a:noFill/>
            </a:ln>
            <a:effectLst/>
            <a:extLst/>
          </p:spPr>
          <p:txBody>
            <a:bodyPr wrap="none" anchor="ctr"/>
            <a:lstStyle/>
            <a:p>
              <a:pPr algn="ctr" fontAlgn="base">
                <a:spcBef>
                  <a:spcPct val="0"/>
                </a:spcBef>
                <a:spcAft>
                  <a:spcPct val="0"/>
                </a:spcAft>
                <a:defRPr/>
              </a:pPr>
              <a:endParaRPr lang="en-US">
                <a:solidFill>
                  <a:srgbClr val="000000"/>
                </a:solidFill>
              </a:endParaRPr>
            </a:p>
          </p:txBody>
        </p:sp>
        <p:pic>
          <p:nvPicPr>
            <p:cNvPr id="1033" name="Picture 4" descr="slidemaster_med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ltGray">
            <a:xfrm>
              <a:off x="0" y="0"/>
              <a:ext cx="1348"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1989" name="Rectangle 5"/>
          <p:cNvSpPr>
            <a:spLocks noGrp="1" noChangeArrowheads="1"/>
          </p:cNvSpPr>
          <p:nvPr>
            <p:ph type="title"/>
          </p:nvPr>
        </p:nvSpPr>
        <p:spPr bwMode="auto">
          <a:xfrm>
            <a:off x="2438400" y="228600"/>
            <a:ext cx="6400800" cy="1219200"/>
          </a:xfrm>
          <a:prstGeom prst="rect">
            <a:avLst/>
          </a:prstGeom>
          <a:noFill/>
          <a:ln>
            <a:noFill/>
          </a:ln>
          <a:effectLs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41990" name="Rectangle 6"/>
          <p:cNvSpPr>
            <a:spLocks noGrp="1" noChangeArrowheads="1"/>
          </p:cNvSpPr>
          <p:nvPr>
            <p:ph type="body" idx="1"/>
          </p:nvPr>
        </p:nvSpPr>
        <p:spPr bwMode="auto">
          <a:xfrm>
            <a:off x="2438400" y="1600200"/>
            <a:ext cx="6400800" cy="4495800"/>
          </a:xfrm>
          <a:prstGeom prst="rect">
            <a:avLst/>
          </a:prstGeom>
          <a:noFill/>
          <a:ln>
            <a:noFill/>
          </a:ln>
          <a:effectLs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1991" name="Rectangle 7"/>
          <p:cNvSpPr>
            <a:spLocks noGrp="1" noChangeArrowheads="1"/>
          </p:cNvSpPr>
          <p:nvPr>
            <p:ph type="dt" sz="half" idx="2"/>
          </p:nvPr>
        </p:nvSpPr>
        <p:spPr bwMode="auto">
          <a:xfrm>
            <a:off x="152400" y="6248400"/>
            <a:ext cx="1901825"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defRPr sz="1000">
                <a:effectLst>
                  <a:outerShdw blurRad="38100" dist="38100" dir="2700000" algn="tl">
                    <a:srgbClr val="C0C0C0"/>
                  </a:outerShdw>
                </a:effectLst>
                <a:latin typeface="Arial" charset="0"/>
                <a:cs typeface="Arial" charset="0"/>
              </a:defRPr>
            </a:lvl1pPr>
          </a:lstStyle>
          <a:p>
            <a:pPr fontAlgn="base">
              <a:spcBef>
                <a:spcPct val="0"/>
              </a:spcBef>
              <a:spcAft>
                <a:spcPct val="0"/>
              </a:spcAft>
              <a:defRPr/>
            </a:pPr>
            <a:endParaRPr lang="en-US">
              <a:solidFill>
                <a:srgbClr val="000000"/>
              </a:solidFill>
            </a:endParaRPr>
          </a:p>
        </p:txBody>
      </p:sp>
      <p:sp>
        <p:nvSpPr>
          <p:cNvPr id="41992" name="Rectangle 8"/>
          <p:cNvSpPr>
            <a:spLocks noGrp="1" noChangeArrowheads="1"/>
          </p:cNvSpPr>
          <p:nvPr>
            <p:ph type="ftr" sz="quarter" idx="3"/>
          </p:nvPr>
        </p:nvSpPr>
        <p:spPr bwMode="auto">
          <a:xfrm>
            <a:off x="3124200" y="6248400"/>
            <a:ext cx="28956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ctr">
              <a:defRPr sz="1000">
                <a:effectLst>
                  <a:outerShdw blurRad="38100" dist="38100" dir="2700000" algn="tl">
                    <a:srgbClr val="C0C0C0"/>
                  </a:outerShdw>
                </a:effectLst>
                <a:latin typeface="Arial" charset="0"/>
                <a:cs typeface="Arial" charset="0"/>
              </a:defRPr>
            </a:lvl1pPr>
          </a:lstStyle>
          <a:p>
            <a:pPr fontAlgn="base">
              <a:spcBef>
                <a:spcPct val="0"/>
              </a:spcBef>
              <a:spcAft>
                <a:spcPct val="0"/>
              </a:spcAft>
              <a:defRPr/>
            </a:pPr>
            <a:endParaRPr lang="en-US">
              <a:solidFill>
                <a:srgbClr val="000000"/>
              </a:solidFill>
            </a:endParaRPr>
          </a:p>
        </p:txBody>
      </p:sp>
      <p:sp>
        <p:nvSpPr>
          <p:cNvPr id="41993" name="Rectangle 9"/>
          <p:cNvSpPr>
            <a:spLocks noGrp="1" noChangeArrowheads="1"/>
          </p:cNvSpPr>
          <p:nvPr>
            <p:ph type="sldNum" sz="quarter" idx="4"/>
          </p:nvPr>
        </p:nvSpPr>
        <p:spPr bwMode="auto">
          <a:xfrm>
            <a:off x="6934200" y="6248400"/>
            <a:ext cx="19050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000">
                <a:effectLst>
                  <a:outerShdw blurRad="38100" dist="38100" dir="2700000" algn="tl">
                    <a:srgbClr val="C0C0C0"/>
                  </a:outerShdw>
                </a:effectLst>
                <a:latin typeface="Arial" charset="0"/>
                <a:cs typeface="Arial" charset="0"/>
              </a:defRPr>
            </a:lvl1pPr>
          </a:lstStyle>
          <a:p>
            <a:pPr fontAlgn="base">
              <a:spcBef>
                <a:spcPct val="0"/>
              </a:spcBef>
              <a:spcAft>
                <a:spcPct val="0"/>
              </a:spcAft>
              <a:defRPr/>
            </a:pPr>
            <a:fld id="{1A69682A-192A-4AB7-890E-AFEA74CD0C09}"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5697946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ransition spd="slow"/>
  <p:hf hdr="0" ftr="0" dt="0"/>
  <p:txStyles>
    <p:titleStyle>
      <a:lvl1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Arial" charset="0"/>
          <a:cs typeface="Arial" charset="0"/>
        </a:defRPr>
      </a:lvl2pPr>
      <a:lvl3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Arial" charset="0"/>
          <a:cs typeface="Arial" charset="0"/>
        </a:defRPr>
      </a:lvl3pPr>
      <a:lvl4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Arial" charset="0"/>
          <a:cs typeface="Arial" charset="0"/>
        </a:defRPr>
      </a:lvl4pPr>
      <a:lvl5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Arial" charset="0"/>
          <a:cs typeface="Arial" charset="0"/>
        </a:defRPr>
      </a:lvl5pPr>
      <a:lvl6pPr marL="457200" algn="l" rtl="0" fontAlgn="base">
        <a:spcBef>
          <a:spcPct val="0"/>
        </a:spcBef>
        <a:spcAft>
          <a:spcPct val="0"/>
        </a:spcAft>
        <a:defRPr sz="3600">
          <a:solidFill>
            <a:schemeClr val="tx2"/>
          </a:solidFill>
          <a:effectLst>
            <a:outerShdw blurRad="38100" dist="38100" dir="2700000" algn="tl">
              <a:srgbClr val="C0C0C0"/>
            </a:outerShdw>
          </a:effectLst>
          <a:latin typeface="Arial" charset="0"/>
          <a:cs typeface="Arial" charset="0"/>
        </a:defRPr>
      </a:lvl6pPr>
      <a:lvl7pPr marL="914400" algn="l" rtl="0" fontAlgn="base">
        <a:spcBef>
          <a:spcPct val="0"/>
        </a:spcBef>
        <a:spcAft>
          <a:spcPct val="0"/>
        </a:spcAft>
        <a:defRPr sz="3600">
          <a:solidFill>
            <a:schemeClr val="tx2"/>
          </a:solidFill>
          <a:effectLst>
            <a:outerShdw blurRad="38100" dist="38100" dir="2700000" algn="tl">
              <a:srgbClr val="C0C0C0"/>
            </a:outerShdw>
          </a:effectLst>
          <a:latin typeface="Arial" charset="0"/>
          <a:cs typeface="Arial" charset="0"/>
        </a:defRPr>
      </a:lvl7pPr>
      <a:lvl8pPr marL="1371600" algn="l" rtl="0" fontAlgn="base">
        <a:spcBef>
          <a:spcPct val="0"/>
        </a:spcBef>
        <a:spcAft>
          <a:spcPct val="0"/>
        </a:spcAft>
        <a:defRPr sz="3600">
          <a:solidFill>
            <a:schemeClr val="tx2"/>
          </a:solidFill>
          <a:effectLst>
            <a:outerShdw blurRad="38100" dist="38100" dir="2700000" algn="tl">
              <a:srgbClr val="C0C0C0"/>
            </a:outerShdw>
          </a:effectLst>
          <a:latin typeface="Arial" charset="0"/>
          <a:cs typeface="Arial" charset="0"/>
        </a:defRPr>
      </a:lvl8pPr>
      <a:lvl9pPr marL="1828800" algn="l" rtl="0" fontAlgn="base">
        <a:spcBef>
          <a:spcPct val="0"/>
        </a:spcBef>
        <a:spcAft>
          <a:spcPct val="0"/>
        </a:spcAft>
        <a:defRPr sz="3600">
          <a:solidFill>
            <a:schemeClr val="tx2"/>
          </a:solidFill>
          <a:effectLst>
            <a:outerShdw blurRad="38100" dist="38100" dir="2700000" algn="tl">
              <a:srgbClr val="C0C0C0"/>
            </a:outerShdw>
          </a:effectLst>
          <a:latin typeface="Arial" charset="0"/>
          <a:cs typeface="Arial" charset="0"/>
        </a:defRPr>
      </a:lvl9pPr>
    </p:titleStyle>
    <p:bodyStyle>
      <a:lvl1pPr marL="342900" indent="-342900" algn="l" rtl="0" eaLnBrk="0" fontAlgn="base" hangingPunct="0">
        <a:spcBef>
          <a:spcPct val="20000"/>
        </a:spcBef>
        <a:spcAft>
          <a:spcPct val="0"/>
        </a:spcAft>
        <a:buClr>
          <a:schemeClr val="hlink"/>
        </a:buClr>
        <a:buSzPct val="70000"/>
        <a:buFont typeface="Wingdings" pitchFamily="2" charset="2"/>
        <a:buChar char="n"/>
        <a:defRPr sz="3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0000"/>
        <a:buFont typeface="Wingdings" pitchFamily="2" charset="2"/>
        <a:buChar char="l"/>
        <a:defRPr sz="2800">
          <a:solidFill>
            <a:schemeClr val="tx1"/>
          </a:solidFill>
          <a:effectLst>
            <a:outerShdw blurRad="38100" dist="38100" dir="2700000" algn="tl">
              <a:srgbClr val="C0C0C0"/>
            </a:outerShdw>
          </a:effectLst>
          <a:latin typeface="+mn-lt"/>
          <a:cs typeface="+mn-cs"/>
        </a:defRPr>
      </a:lvl2pPr>
      <a:lvl3pPr marL="1143000" indent="-228600" algn="l" rtl="0" eaLnBrk="0" fontAlgn="base" hangingPunct="0">
        <a:spcBef>
          <a:spcPct val="20000"/>
        </a:spcBef>
        <a:spcAft>
          <a:spcPct val="0"/>
        </a:spcAft>
        <a:buClr>
          <a:schemeClr val="hlink"/>
        </a:buClr>
        <a:buSzPct val="70000"/>
        <a:buFont typeface="Wingdings" pitchFamily="2" charset="2"/>
        <a:buChar char="n"/>
        <a:defRPr sz="2400">
          <a:solidFill>
            <a:schemeClr val="tx1"/>
          </a:solidFill>
          <a:effectLst>
            <a:outerShdw blurRad="38100" dist="38100" dir="2700000" algn="tl">
              <a:srgbClr val="C0C0C0"/>
            </a:outerShdw>
          </a:effectLst>
          <a:latin typeface="+mn-lt"/>
          <a:cs typeface="+mn-cs"/>
        </a:defRPr>
      </a:lvl3pPr>
      <a:lvl4pPr marL="1600200" indent="-228600" algn="l" rtl="0" eaLnBrk="0" fontAlgn="base" hangingPunct="0">
        <a:spcBef>
          <a:spcPct val="20000"/>
        </a:spcBef>
        <a:spcAft>
          <a:spcPct val="0"/>
        </a:spcAft>
        <a:buClr>
          <a:schemeClr val="folHlink"/>
        </a:buClr>
        <a:buSzPct val="70000"/>
        <a:buFont typeface="Wingdings" pitchFamily="2" charset="2"/>
        <a:buChar char="l"/>
        <a:defRPr sz="2000">
          <a:solidFill>
            <a:schemeClr val="tx1"/>
          </a:solidFill>
          <a:effectLst>
            <a:outerShdw blurRad="38100" dist="38100" dir="2700000" algn="tl">
              <a:srgbClr val="C0C0C0"/>
            </a:outerShdw>
          </a:effectLst>
          <a:latin typeface="+mn-lt"/>
          <a:cs typeface="+mn-cs"/>
        </a:defRPr>
      </a:lvl4pPr>
      <a:lvl5pPr marL="2057400" indent="-228600" algn="l" rtl="0" eaLnBrk="0" fontAlgn="base" hangingPunct="0">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C0C0C0"/>
            </a:outerShdw>
          </a:effectLst>
          <a:latin typeface="+mn-lt"/>
          <a:cs typeface="+mn-cs"/>
        </a:defRPr>
      </a:lvl5pPr>
      <a:lvl6pPr marL="25146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C0C0C0"/>
            </a:outerShdw>
          </a:effectLst>
          <a:latin typeface="+mn-lt"/>
          <a:cs typeface="+mn-cs"/>
        </a:defRPr>
      </a:lvl6pPr>
      <a:lvl7pPr marL="29718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C0C0C0"/>
            </a:outerShdw>
          </a:effectLst>
          <a:latin typeface="+mn-lt"/>
          <a:cs typeface="+mn-cs"/>
        </a:defRPr>
      </a:lvl7pPr>
      <a:lvl8pPr marL="34290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C0C0C0"/>
            </a:outerShdw>
          </a:effectLst>
          <a:latin typeface="+mn-lt"/>
          <a:cs typeface="+mn-cs"/>
        </a:defRPr>
      </a:lvl8pPr>
      <a:lvl9pPr marL="38862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C0C0C0"/>
            </a:outerShdw>
          </a:effectLst>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4.xml"/></Relationships>
</file>

<file path=ppt/slides/_rels/slide2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28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12.xml"/></Relationships>
</file>

<file path=ppt/slides/_rels/slide28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6.xml"/></Relationships>
</file>

<file path=ppt/slides/_rels/slide29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8.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hyperlink" Target="https://en.wikipedia.org/wiki/Jaundice" TargetMode="External"/><Relationship Id="rId2" Type="http://schemas.openxmlformats.org/officeDocument/2006/relationships/hyperlink" Target="https://en.wikipedia.org/wiki/Gallbladder" TargetMode="External"/><Relationship Id="rId1" Type="http://schemas.openxmlformats.org/officeDocument/2006/relationships/slideLayout" Target="../slideLayouts/slideLayout2.xml"/><Relationship Id="rId4" Type="http://schemas.openxmlformats.org/officeDocument/2006/relationships/hyperlink" Target="https://en.wikipedia.org/wiki/Gallstone" TargetMode="Externa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3" Type="http://schemas.openxmlformats.org/officeDocument/2006/relationships/hyperlink" Target="http://en.wikipedia.org/wiki/Esophageal_varices" TargetMode="External"/><Relationship Id="rId2" Type="http://schemas.openxmlformats.org/officeDocument/2006/relationships/hyperlink" Target="http://en.wikipedia.org/wiki/Esophagus" TargetMode="External"/><Relationship Id="rId1" Type="http://schemas.openxmlformats.org/officeDocument/2006/relationships/slideLayout" Target="../slideLayouts/slideLayout2.xml"/><Relationship Id="rId5" Type="http://schemas.openxmlformats.org/officeDocument/2006/relationships/hyperlink" Target="http://en.wikipedia.org/wiki/Esophageal_cancer" TargetMode="External"/><Relationship Id="rId4" Type="http://schemas.openxmlformats.org/officeDocument/2006/relationships/hyperlink" Target="http://en.wikipedia.org/wiki/Esophagitis"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8" Type="http://schemas.openxmlformats.org/officeDocument/2006/relationships/hyperlink" Target="http://en.wikipedia.org/wiki/Dieulafoy%27s_lesion" TargetMode="External"/><Relationship Id="rId3" Type="http://schemas.openxmlformats.org/officeDocument/2006/relationships/hyperlink" Target="http://en.wikipedia.org/wiki/Gastric_ulcer" TargetMode="External"/><Relationship Id="rId7" Type="http://schemas.openxmlformats.org/officeDocument/2006/relationships/hyperlink" Target="http://en.wikipedia.org/wiki/Gastric_antral_vascular_ectasia" TargetMode="External"/><Relationship Id="rId2" Type="http://schemas.openxmlformats.org/officeDocument/2006/relationships/hyperlink" Target="http://en.wikipedia.org/wiki/Stomach" TargetMode="External"/><Relationship Id="rId1" Type="http://schemas.openxmlformats.org/officeDocument/2006/relationships/slideLayout" Target="../slideLayouts/slideLayout2.xml"/><Relationship Id="rId6" Type="http://schemas.openxmlformats.org/officeDocument/2006/relationships/hyperlink" Target="http://en.wikipedia.org/wiki/Gastric_varices" TargetMode="External"/><Relationship Id="rId5" Type="http://schemas.openxmlformats.org/officeDocument/2006/relationships/hyperlink" Target="http://en.wikipedia.org/wiki/Gastritis" TargetMode="External"/><Relationship Id="rId4" Type="http://schemas.openxmlformats.org/officeDocument/2006/relationships/hyperlink" Target="http://en.wikipedia.org/wiki/Gastric_cancer" TargetMode="External"/></Relationships>
</file>

<file path=ppt/slides/_rels/slide351.xml.rels><?xml version="1.0" encoding="UTF-8" standalone="yes"?>
<Relationships xmlns="http://schemas.openxmlformats.org/package/2006/relationships"><Relationship Id="rId3" Type="http://schemas.openxmlformats.org/officeDocument/2006/relationships/hyperlink" Target="http://en.wikipedia.org/wiki/Duodenal_ulcer" TargetMode="External"/><Relationship Id="rId7" Type="http://schemas.openxmlformats.org/officeDocument/2006/relationships/hyperlink" Target="http://en.wikipedia.org/wiki/Superior_mesenteric_artery_syndrome" TargetMode="External"/><Relationship Id="rId2" Type="http://schemas.openxmlformats.org/officeDocument/2006/relationships/hyperlink" Target="http://en.wikipedia.org/wiki/Duodenum" TargetMode="External"/><Relationship Id="rId1" Type="http://schemas.openxmlformats.org/officeDocument/2006/relationships/slideLayout" Target="../slideLayouts/slideLayout2.xml"/><Relationship Id="rId6" Type="http://schemas.openxmlformats.org/officeDocument/2006/relationships/hyperlink" Target="http://en.wikipedia.org/wiki/Pancreatic_duct" TargetMode="External"/><Relationship Id="rId5" Type="http://schemas.openxmlformats.org/officeDocument/2006/relationships/hyperlink" Target="http://en.wikipedia.org/wiki/Hemosuccus_pancreaticus" TargetMode="External"/><Relationship Id="rId4" Type="http://schemas.openxmlformats.org/officeDocument/2006/relationships/hyperlink" Target="http://en.wikipedia.org/w/index.php?title=Aorto-enteric_fistulae&amp;action=edit&amp;redlink=1" TargetMode="External"/></Relationships>
</file>

<file path=ppt/slides/_rels/slide35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hyperlink" Target="http://en.wikipedia.org/wiki/Gastric_ulcer" TargetMode="External"/><Relationship Id="rId2" Type="http://schemas.openxmlformats.org/officeDocument/2006/relationships/hyperlink" Target="http://en.wikipedia.org/wiki/Esophagogastroduodenoscopy" TargetMode="External"/><Relationship Id="rId1" Type="http://schemas.openxmlformats.org/officeDocument/2006/relationships/slideLayout" Target="../slideLayouts/slideLayout2.xml"/><Relationship Id="rId4" Type="http://schemas.openxmlformats.org/officeDocument/2006/relationships/image" Target="../media/image82.jpeg"/></Relationships>
</file>

<file path=ppt/slides/_rels/slide35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hyperlink" Target="http://en.wikipedia.org/wiki/Duodenal_ulcer" TargetMode="Externa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8" Type="http://schemas.openxmlformats.org/officeDocument/2006/relationships/hyperlink" Target="http://en.wikipedia.org/wiki/Portal_hypertension" TargetMode="External"/><Relationship Id="rId3" Type="http://schemas.openxmlformats.org/officeDocument/2006/relationships/hyperlink" Target="http://en.wikipedia.org/wiki/Gastric_acid" TargetMode="External"/><Relationship Id="rId7" Type="http://schemas.openxmlformats.org/officeDocument/2006/relationships/hyperlink" Target="http://en.wikipedia.org/wiki/Vasopressin" TargetMode="External"/><Relationship Id="rId2" Type="http://schemas.openxmlformats.org/officeDocument/2006/relationships/hyperlink" Target="http://en.wikipedia.org/wiki/Proton_pump_inhibitors" TargetMode="External"/><Relationship Id="rId1" Type="http://schemas.openxmlformats.org/officeDocument/2006/relationships/slideLayout" Target="../slideLayouts/slideLayout2.xml"/><Relationship Id="rId6" Type="http://schemas.openxmlformats.org/officeDocument/2006/relationships/hyperlink" Target="http://en.wikipedia.org/wiki/Terlipressin" TargetMode="External"/><Relationship Id="rId5" Type="http://schemas.openxmlformats.org/officeDocument/2006/relationships/hyperlink" Target="http://en.wikipedia.org/wiki/Somatostatin" TargetMode="External"/><Relationship Id="rId4" Type="http://schemas.openxmlformats.org/officeDocument/2006/relationships/hyperlink" Target="http://en.wikipedia.org/wiki/Octreotide" TargetMode="External"/><Relationship Id="rId9" Type="http://schemas.openxmlformats.org/officeDocument/2006/relationships/hyperlink" Target="http://en.wikipedia.org/wiki/Helicobacter_pylori" TargetMode="Externa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8" Type="http://schemas.openxmlformats.org/officeDocument/2006/relationships/hyperlink" Target="http://en.wikipedia.org/wiki/E._coli_O157:H7" TargetMode="External"/><Relationship Id="rId3" Type="http://schemas.openxmlformats.org/officeDocument/2006/relationships/hyperlink" Target="http://en.wikipedia.org/wiki/Bleeding_diathesis" TargetMode="External"/><Relationship Id="rId7" Type="http://schemas.openxmlformats.org/officeDocument/2006/relationships/hyperlink" Target="http://en.wikipedia.org/wiki/Infectious_colitis" TargetMode="External"/><Relationship Id="rId2" Type="http://schemas.openxmlformats.org/officeDocument/2006/relationships/hyperlink" Target="http://en.wikipedia.org/wiki/Coagulopathy" TargetMode="External"/><Relationship Id="rId1" Type="http://schemas.openxmlformats.org/officeDocument/2006/relationships/slideLayout" Target="../slideLayouts/slideLayout2.xml"/><Relationship Id="rId6" Type="http://schemas.openxmlformats.org/officeDocument/2006/relationships/hyperlink" Target="http://en.wikipedia.org/wiki/Ulcerative_colitis" TargetMode="External"/><Relationship Id="rId11" Type="http://schemas.openxmlformats.org/officeDocument/2006/relationships/hyperlink" Target="http://en.wikipedia.org/wiki/Campylobacter_jejuni" TargetMode="External"/><Relationship Id="rId5" Type="http://schemas.openxmlformats.org/officeDocument/2006/relationships/hyperlink" Target="http://en.wikipedia.org/wiki/Ischaemic_colitis" TargetMode="External"/><Relationship Id="rId10" Type="http://schemas.openxmlformats.org/officeDocument/2006/relationships/hyperlink" Target="http://en.wikipedia.org/wiki/C._difficile" TargetMode="External"/><Relationship Id="rId4" Type="http://schemas.openxmlformats.org/officeDocument/2006/relationships/hyperlink" Target="http://en.wikipedia.org/wiki/Colitis" TargetMode="External"/><Relationship Id="rId9" Type="http://schemas.openxmlformats.org/officeDocument/2006/relationships/hyperlink" Target="http://en.wikipedia.org/wiki/Shigella" TargetMode="External"/></Relationships>
</file>

<file path=ppt/slides/_rels/slide38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6.xml"/></Relationships>
</file>

<file path=ppt/slides/_rels/slide388.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2" Type="http://schemas.openxmlformats.org/officeDocument/2006/relationships/hyperlink" Target="http://emedicine.medscape.com/article/195246-overview" TargetMode="External"/><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2.xml.rels><?xml version="1.0" encoding="UTF-8" standalone="yes"?>
<Relationships xmlns="http://schemas.openxmlformats.org/package/2006/relationships"><Relationship Id="rId8" Type="http://schemas.openxmlformats.org/officeDocument/2006/relationships/hyperlink" Target="https://en.wikipedia.org/wiki/High_blood_pressure" TargetMode="External"/><Relationship Id="rId13" Type="http://schemas.openxmlformats.org/officeDocument/2006/relationships/hyperlink" Target="https://en.wikipedia.org/wiki/Stretch_marks" TargetMode="External"/><Relationship Id="rId18" Type="http://schemas.openxmlformats.org/officeDocument/2006/relationships/hyperlink" Target="https://en.wikipedia.org/wiki/Intertrigo" TargetMode="External"/><Relationship Id="rId26" Type="http://schemas.openxmlformats.org/officeDocument/2006/relationships/hyperlink" Target="https://en.wikipedia.org/wiki/Birth_defects" TargetMode="External"/><Relationship Id="rId3" Type="http://schemas.openxmlformats.org/officeDocument/2006/relationships/hyperlink" Target="https://en.wikipedia.org/wiki/Coronary_heart_disease" TargetMode="External"/><Relationship Id="rId21" Type="http://schemas.openxmlformats.org/officeDocument/2006/relationships/hyperlink" Target="https://en.wikipedia.org/wiki/Diabetes_mellitus" TargetMode="External"/><Relationship Id="rId7" Type="http://schemas.openxmlformats.org/officeDocument/2006/relationships/hyperlink" Target="https://en.wikipedia.org/wiki/Congestive_heart_failure" TargetMode="External"/><Relationship Id="rId12" Type="http://schemas.openxmlformats.org/officeDocument/2006/relationships/hyperlink" Target="https://en.wikipedia.org/wiki/Dermatology" TargetMode="External"/><Relationship Id="rId17" Type="http://schemas.openxmlformats.org/officeDocument/2006/relationships/hyperlink" Target="https://en.wikipedia.org/wiki/Hirsutism" TargetMode="External"/><Relationship Id="rId25" Type="http://schemas.openxmlformats.org/officeDocument/2006/relationships/hyperlink" Target="https://en.wikipedia.org/wiki/Maternal_obesity" TargetMode="External"/><Relationship Id="rId2" Type="http://schemas.openxmlformats.org/officeDocument/2006/relationships/hyperlink" Target="https://en.wikipedia.org/wiki/Cardiology" TargetMode="External"/><Relationship Id="rId16" Type="http://schemas.openxmlformats.org/officeDocument/2006/relationships/hyperlink" Target="https://en.wikipedia.org/wiki/Cellulitis" TargetMode="External"/><Relationship Id="rId20" Type="http://schemas.openxmlformats.org/officeDocument/2006/relationships/hyperlink" Target="https://en.wikipedia.org/wiki/Reproductive_medicine" TargetMode="External"/><Relationship Id="rId29" Type="http://schemas.openxmlformats.org/officeDocument/2006/relationships/hyperlink" Target="https://en.wikipedia.org/wiki/Gastroesophageal_reflux_disease" TargetMode="External"/><Relationship Id="rId1" Type="http://schemas.openxmlformats.org/officeDocument/2006/relationships/slideLayout" Target="../slideLayouts/slideLayout4.xml"/><Relationship Id="rId6" Type="http://schemas.openxmlformats.org/officeDocument/2006/relationships/hyperlink" Target="https://en.wikipedia.org/wiki/Myocardial_infarction" TargetMode="External"/><Relationship Id="rId11" Type="http://schemas.openxmlformats.org/officeDocument/2006/relationships/hyperlink" Target="https://en.wikipedia.org/wiki/Pulmonary_embolism" TargetMode="External"/><Relationship Id="rId24" Type="http://schemas.openxmlformats.org/officeDocument/2006/relationships/hyperlink" Target="https://en.wikipedia.org/wiki/Infertility" TargetMode="External"/><Relationship Id="rId5" Type="http://schemas.openxmlformats.org/officeDocument/2006/relationships/hyperlink" Target="https://en.wikipedia.org/wiki/Angina_pectoris" TargetMode="External"/><Relationship Id="rId15" Type="http://schemas.openxmlformats.org/officeDocument/2006/relationships/hyperlink" Target="https://en.wikipedia.org/wiki/Lymphedema" TargetMode="External"/><Relationship Id="rId23" Type="http://schemas.openxmlformats.org/officeDocument/2006/relationships/hyperlink" Target="https://en.wikipedia.org/wiki/Menstruation" TargetMode="External"/><Relationship Id="rId28" Type="http://schemas.openxmlformats.org/officeDocument/2006/relationships/hyperlink" Target="https://en.wikipedia.org/wiki/Gastroenterology" TargetMode="External"/><Relationship Id="rId10" Type="http://schemas.openxmlformats.org/officeDocument/2006/relationships/hyperlink" Target="https://en.wikipedia.org/wiki/Deep_vein_thrombosis" TargetMode="External"/><Relationship Id="rId19" Type="http://schemas.openxmlformats.org/officeDocument/2006/relationships/hyperlink" Target="https://en.wikipedia.org/wiki/Endocrinology" TargetMode="External"/><Relationship Id="rId31" Type="http://schemas.openxmlformats.org/officeDocument/2006/relationships/hyperlink" Target="https://en.wikipedia.org/wiki/Cholelithiasis" TargetMode="External"/><Relationship Id="rId4" Type="http://schemas.openxmlformats.org/officeDocument/2006/relationships/hyperlink" Target="https://en.wikipedia.org/wiki/Obesity" TargetMode="External"/><Relationship Id="rId9" Type="http://schemas.openxmlformats.org/officeDocument/2006/relationships/hyperlink" Target="https://en.wikipedia.org/wiki/Dyslipidemia" TargetMode="External"/><Relationship Id="rId14" Type="http://schemas.openxmlformats.org/officeDocument/2006/relationships/hyperlink" Target="https://en.wikipedia.org/wiki/Acanthosis_nigricans" TargetMode="External"/><Relationship Id="rId22" Type="http://schemas.openxmlformats.org/officeDocument/2006/relationships/hyperlink" Target="https://en.wikipedia.org/wiki/Polycystic_ovarian_syndrome" TargetMode="External"/><Relationship Id="rId27" Type="http://schemas.openxmlformats.org/officeDocument/2006/relationships/hyperlink" Target="https://en.wikipedia.org/wiki/Stillbirth" TargetMode="External"/><Relationship Id="rId30" Type="http://schemas.openxmlformats.org/officeDocument/2006/relationships/hyperlink" Target="https://en.wikipedia.org/wiki/Non-alcoholic_fatty_liver_disease" TargetMode="External"/></Relationships>
</file>

<file path=ppt/slides/_rels/slide413.xml.rels><?xml version="1.0" encoding="UTF-8" standalone="yes"?>
<Relationships xmlns="http://schemas.openxmlformats.org/package/2006/relationships"><Relationship Id="rId8" Type="http://schemas.openxmlformats.org/officeDocument/2006/relationships/hyperlink" Target="https://en.wikipedia.org/wiki/Dementia" TargetMode="External"/><Relationship Id="rId13" Type="http://schemas.openxmlformats.org/officeDocument/2006/relationships/hyperlink" Target="https://en.wikipedia.org/wiki/Colorectal_cancer" TargetMode="External"/><Relationship Id="rId18" Type="http://schemas.openxmlformats.org/officeDocument/2006/relationships/hyperlink" Target="https://en.wikipedia.org/wiki/Leukemia" TargetMode="External"/><Relationship Id="rId26" Type="http://schemas.openxmlformats.org/officeDocument/2006/relationships/hyperlink" Target="https://en.wikipedia.org/wiki/Obesity_hypoventilation_syndrome" TargetMode="External"/><Relationship Id="rId3" Type="http://schemas.openxmlformats.org/officeDocument/2006/relationships/hyperlink" Target="https://en.wikipedia.org/wiki/Stroke" TargetMode="External"/><Relationship Id="rId21" Type="http://schemas.openxmlformats.org/officeDocument/2006/relationships/hyperlink" Target="https://en.wikipedia.org/wiki/Psychiatry" TargetMode="External"/><Relationship Id="rId7" Type="http://schemas.openxmlformats.org/officeDocument/2006/relationships/hyperlink" Target="https://en.wikipedia.org/wiki/Carpal_tunnel_syndrome" TargetMode="External"/><Relationship Id="rId12" Type="http://schemas.openxmlformats.org/officeDocument/2006/relationships/hyperlink" Target="https://en.wikipedia.org/wiki/Esophageal_cancer" TargetMode="External"/><Relationship Id="rId17" Type="http://schemas.openxmlformats.org/officeDocument/2006/relationships/hyperlink" Target="https://en.wikipedia.org/wiki/Renal_cell_carcinoma" TargetMode="External"/><Relationship Id="rId25" Type="http://schemas.openxmlformats.org/officeDocument/2006/relationships/hyperlink" Target="https://en.wikipedia.org/wiki/Sleep_apnea" TargetMode="External"/><Relationship Id="rId2" Type="http://schemas.openxmlformats.org/officeDocument/2006/relationships/hyperlink" Target="https://en.wikipedia.org/wiki/Neurology" TargetMode="External"/><Relationship Id="rId16" Type="http://schemas.openxmlformats.org/officeDocument/2006/relationships/hyperlink" Target="https://en.wikipedia.org/wiki/Endometrial_cancer" TargetMode="External"/><Relationship Id="rId20" Type="http://schemas.openxmlformats.org/officeDocument/2006/relationships/hyperlink" Target="https://en.wikipedia.org/wiki/Malignant_melanoma" TargetMode="External"/><Relationship Id="rId1" Type="http://schemas.openxmlformats.org/officeDocument/2006/relationships/slideLayout" Target="../slideLayouts/slideLayout4.xml"/><Relationship Id="rId6" Type="http://schemas.openxmlformats.org/officeDocument/2006/relationships/hyperlink" Target="https://en.wikipedia.org/wiki/Migraines" TargetMode="External"/><Relationship Id="rId11" Type="http://schemas.openxmlformats.org/officeDocument/2006/relationships/hyperlink" Target="https://en.wikipedia.org/wiki/Oncology" TargetMode="External"/><Relationship Id="rId24" Type="http://schemas.openxmlformats.org/officeDocument/2006/relationships/hyperlink" Target="https://en.wikipedia.org/wiki/Respirology" TargetMode="External"/><Relationship Id="rId5" Type="http://schemas.openxmlformats.org/officeDocument/2006/relationships/hyperlink" Target="https://en.wikipedia.org/wiki/Meralgia_paresthetica" TargetMode="External"/><Relationship Id="rId15" Type="http://schemas.openxmlformats.org/officeDocument/2006/relationships/hyperlink" Target="https://en.wikipedia.org/wiki/Gallbladder_cancer" TargetMode="External"/><Relationship Id="rId23" Type="http://schemas.openxmlformats.org/officeDocument/2006/relationships/hyperlink" Target="https://en.wikipedia.org/wiki/Social_stigma" TargetMode="External"/><Relationship Id="rId28" Type="http://schemas.openxmlformats.org/officeDocument/2006/relationships/hyperlink" Target="https://en.wikipedia.org/wiki/General_anaesthesia" TargetMode="External"/><Relationship Id="rId10" Type="http://schemas.openxmlformats.org/officeDocument/2006/relationships/hyperlink" Target="https://en.wikipedia.org/wiki/Multiple_sclerosis" TargetMode="External"/><Relationship Id="rId19" Type="http://schemas.openxmlformats.org/officeDocument/2006/relationships/hyperlink" Target="https://en.wikipedia.org/wiki/Hepatocellular_carcinoma" TargetMode="External"/><Relationship Id="rId4" Type="http://schemas.openxmlformats.org/officeDocument/2006/relationships/hyperlink" Target="https://en.wikipedia.org/wiki/Obesity" TargetMode="External"/><Relationship Id="rId9" Type="http://schemas.openxmlformats.org/officeDocument/2006/relationships/hyperlink" Target="https://en.wikipedia.org/wiki/Idiopathic_intracranial_hypertension" TargetMode="External"/><Relationship Id="rId14" Type="http://schemas.openxmlformats.org/officeDocument/2006/relationships/hyperlink" Target="https://en.wikipedia.org/wiki/Pancreatic_cancer" TargetMode="External"/><Relationship Id="rId22" Type="http://schemas.openxmlformats.org/officeDocument/2006/relationships/hyperlink" Target="https://en.wikipedia.org/wiki/Major_depressive_disorder" TargetMode="External"/><Relationship Id="rId27" Type="http://schemas.openxmlformats.org/officeDocument/2006/relationships/hyperlink" Target="https://en.wikipedia.org/wiki/Asthma" TargetMode="External"/></Relationships>
</file>

<file path=ppt/slides/_rels/slide414.xml.rels><?xml version="1.0" encoding="UTF-8" standalone="yes"?>
<Relationships xmlns="http://schemas.openxmlformats.org/package/2006/relationships"><Relationship Id="rId8" Type="http://schemas.openxmlformats.org/officeDocument/2006/relationships/hyperlink" Target="https://en.wikipedia.org/wiki/Urology" TargetMode="External"/><Relationship Id="rId13" Type="http://schemas.openxmlformats.org/officeDocument/2006/relationships/hyperlink" Target="https://en.wikipedia.org/wiki/Hypogonadism" TargetMode="External"/><Relationship Id="rId3" Type="http://schemas.openxmlformats.org/officeDocument/2006/relationships/hyperlink" Target="https://en.wikipedia.org/wiki/Orthopedics" TargetMode="External"/><Relationship Id="rId7" Type="http://schemas.openxmlformats.org/officeDocument/2006/relationships/hyperlink" Target="https://en.wikipedia.org/wiki/Low_back_pain" TargetMode="External"/><Relationship Id="rId12" Type="http://schemas.openxmlformats.org/officeDocument/2006/relationships/hyperlink" Target="https://en.wikipedia.org/wiki/Chronic_renal_failure" TargetMode="External"/><Relationship Id="rId2" Type="http://schemas.openxmlformats.org/officeDocument/2006/relationships/hyperlink" Target="https://en.wikipedia.org/wiki/Rheumatology" TargetMode="External"/><Relationship Id="rId1" Type="http://schemas.openxmlformats.org/officeDocument/2006/relationships/slideLayout" Target="../slideLayouts/slideLayout4.xml"/><Relationship Id="rId6" Type="http://schemas.openxmlformats.org/officeDocument/2006/relationships/hyperlink" Target="https://en.wikipedia.org/wiki/Osteoarthritis" TargetMode="External"/><Relationship Id="rId11" Type="http://schemas.openxmlformats.org/officeDocument/2006/relationships/hyperlink" Target="https://en.wikipedia.org/wiki/Urinary_incontinence" TargetMode="External"/><Relationship Id="rId5" Type="http://schemas.openxmlformats.org/officeDocument/2006/relationships/hyperlink" Target="https://en.wikipedia.org/wiki/Obesity" TargetMode="External"/><Relationship Id="rId10" Type="http://schemas.openxmlformats.org/officeDocument/2006/relationships/hyperlink" Target="https://en.wikipedia.org/wiki/Erectile_dysfunction" TargetMode="External"/><Relationship Id="rId4" Type="http://schemas.openxmlformats.org/officeDocument/2006/relationships/hyperlink" Target="https://en.wikipedia.org/wiki/Gout" TargetMode="External"/><Relationship Id="rId9" Type="http://schemas.openxmlformats.org/officeDocument/2006/relationships/hyperlink" Target="https://en.wikipedia.org/wiki/Nephrology" TargetMode="External"/><Relationship Id="rId14" Type="http://schemas.openxmlformats.org/officeDocument/2006/relationships/hyperlink" Target="https://en.wikipedia.org/wiki/Buried_penis" TargetMode="External"/></Relationships>
</file>

<file path=ppt/slides/_rels/slide41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en.wikipedia.org/wiki/Stercobilin"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p:cNvSpPr>
            <a:spLocks noGrp="1" noChangeArrowheads="1"/>
          </p:cNvSpPr>
          <p:nvPr>
            <p:ph type="ctrTitle"/>
          </p:nvPr>
        </p:nvSpPr>
        <p:spPr>
          <a:xfrm>
            <a:off x="457200" y="1506538"/>
            <a:ext cx="8229600" cy="1470025"/>
          </a:xfrm>
        </p:spPr>
        <p:txBody>
          <a:bodyPr/>
          <a:lstStyle/>
          <a:p>
            <a:pPr eaLnBrk="1" hangingPunct="1"/>
            <a:r>
              <a:rPr altLang="en-US" sz="15600" b="1" smtClean="0"/>
              <a:t>LIVER</a:t>
            </a:r>
          </a:p>
        </p:txBody>
      </p:sp>
      <p:sp>
        <p:nvSpPr>
          <p:cNvPr id="3" name="Slide Number Placeholder 2"/>
          <p:cNvSpPr>
            <a:spLocks noGrp="1"/>
          </p:cNvSpPr>
          <p:nvPr>
            <p:ph type="sldNum" sz="quarter" idx="12"/>
          </p:nvPr>
        </p:nvSpPr>
        <p:spPr/>
        <p:txBody>
          <a:bodyPr/>
          <a:lstStyle/>
          <a:p>
            <a:pPr>
              <a:defRPr/>
            </a:pPr>
            <a:fld id="{BD72C6B4-DCEA-4F11-AE27-188183F5F2F3}" type="slidenum">
              <a:rPr lang="en-US"/>
              <a:pPr>
                <a:defRPr/>
              </a:pPr>
              <a:t>1</a:t>
            </a:fld>
            <a:endParaRPr lang="en-US"/>
          </a:p>
        </p:txBody>
      </p:sp>
    </p:spTree>
    <p:extLst>
      <p:ext uri="{BB962C8B-B14F-4D97-AF65-F5344CB8AC3E}">
        <p14:creationId xmlns:p14="http://schemas.microsoft.com/office/powerpoint/2010/main" val="19343048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p:txBody>
          <a:bodyPr/>
          <a:lstStyle/>
          <a:p>
            <a:pPr algn="ctr" eaLnBrk="1" hangingPunct="1"/>
            <a:r>
              <a:rPr lang="en-US" altLang="en-US" sz="2800" b="1" smtClean="0"/>
              <a:t>AIMS OF INVESTIGATIONS IN PATIENTS WITH SUSPECTED LIVER DISEASE</a:t>
            </a:r>
          </a:p>
        </p:txBody>
      </p:sp>
      <p:sp>
        <p:nvSpPr>
          <p:cNvPr id="420867" name="Rectangle 3"/>
          <p:cNvSpPr>
            <a:spLocks noGrp="1" noChangeArrowheads="1"/>
          </p:cNvSpPr>
          <p:nvPr>
            <p:ph sz="quarter" idx="1"/>
          </p:nvPr>
        </p:nvSpPr>
        <p:spPr/>
        <p:txBody>
          <a:bodyPr/>
          <a:lstStyle/>
          <a:p>
            <a:pPr eaLnBrk="1" hangingPunct="1">
              <a:buFontTx/>
              <a:buNone/>
            </a:pPr>
            <a:endParaRPr lang="en-US" altLang="en-US" sz="3600" smtClean="0"/>
          </a:p>
          <a:p>
            <a:pPr eaLnBrk="1" hangingPunct="1"/>
            <a:r>
              <a:rPr lang="en-US" altLang="en-US" sz="3600" smtClean="0"/>
              <a:t>Detect hepatic abnormality</a:t>
            </a:r>
          </a:p>
          <a:p>
            <a:pPr eaLnBrk="1" hangingPunct="1"/>
            <a:r>
              <a:rPr lang="en-US" altLang="en-US" sz="3600" smtClean="0"/>
              <a:t>Measure the severity of liver damage</a:t>
            </a:r>
          </a:p>
          <a:p>
            <a:pPr eaLnBrk="1" hangingPunct="1"/>
            <a:r>
              <a:rPr lang="en-US" altLang="en-US" sz="3600" smtClean="0"/>
              <a:t>Define the structural effects on the liver</a:t>
            </a:r>
          </a:p>
          <a:p>
            <a:pPr eaLnBrk="1" hangingPunct="1"/>
            <a:r>
              <a:rPr lang="en-US" altLang="en-US" sz="3600" smtClean="0"/>
              <a:t>Identify the specific cause</a:t>
            </a:r>
          </a:p>
          <a:p>
            <a:pPr eaLnBrk="1" hangingPunct="1"/>
            <a:r>
              <a:rPr lang="en-US" altLang="en-US" sz="3600" smtClean="0"/>
              <a:t>Investigate possible complications</a:t>
            </a:r>
          </a:p>
          <a:p>
            <a:pPr eaLnBrk="1" hangingPunct="1"/>
            <a:endParaRPr lang="en-US" altLang="en-US" sz="3600" smtClean="0"/>
          </a:p>
        </p:txBody>
      </p:sp>
      <p:sp>
        <p:nvSpPr>
          <p:cNvPr id="4" name="Slide Number Placeholder 3"/>
          <p:cNvSpPr>
            <a:spLocks noGrp="1"/>
          </p:cNvSpPr>
          <p:nvPr>
            <p:ph type="sldNum" sz="quarter" idx="12"/>
          </p:nvPr>
        </p:nvSpPr>
        <p:spPr/>
        <p:txBody>
          <a:bodyPr/>
          <a:lstStyle/>
          <a:p>
            <a:pPr>
              <a:defRPr/>
            </a:pPr>
            <a:fld id="{96FBBDFA-C046-469C-9AE2-E50609D5AFB8}" type="slidenum">
              <a:rPr lang="en-US"/>
              <a:pPr>
                <a:defRPr/>
              </a:pPr>
              <a:t>10</a:t>
            </a:fld>
            <a:endParaRPr lang="en-US"/>
          </a:p>
        </p:txBody>
      </p:sp>
    </p:spTree>
    <p:extLst>
      <p:ext uri="{BB962C8B-B14F-4D97-AF65-F5344CB8AC3E}">
        <p14:creationId xmlns:p14="http://schemas.microsoft.com/office/powerpoint/2010/main" val="294782162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610600" cy="6553200"/>
          </a:xfrm>
        </p:spPr>
        <p:txBody>
          <a:bodyPr/>
          <a:lstStyle/>
          <a:p>
            <a:pPr marL="660400" indent="-660400">
              <a:lnSpc>
                <a:spcPct val="80000"/>
              </a:lnSpc>
              <a:buFont typeface="Wingdings 2" pitchFamily="18" charset="2"/>
              <a:buNone/>
              <a:defRPr/>
            </a:pPr>
            <a:r>
              <a:rPr lang="en-US" sz="3600" b="1" dirty="0"/>
              <a:t>v) </a:t>
            </a:r>
            <a:r>
              <a:rPr lang="en-US" sz="3600" dirty="0" err="1"/>
              <a:t>Lamivudine</a:t>
            </a:r>
            <a:r>
              <a:rPr lang="en-US" sz="3600" dirty="0"/>
              <a:t>, </a:t>
            </a:r>
            <a:r>
              <a:rPr lang="en-US" sz="3600" dirty="0" err="1"/>
              <a:t>Adefovir</a:t>
            </a:r>
            <a:r>
              <a:rPr lang="en-US" sz="3600" dirty="0"/>
              <a:t>, </a:t>
            </a:r>
            <a:r>
              <a:rPr lang="en-US" sz="3600" dirty="0" err="1"/>
              <a:t>Entecavir</a:t>
            </a:r>
            <a:r>
              <a:rPr lang="en-US" sz="3600" dirty="0"/>
              <a:t> and </a:t>
            </a:r>
            <a:r>
              <a:rPr lang="en-US" sz="3600" dirty="0" err="1"/>
              <a:t>telbivudine</a:t>
            </a:r>
            <a:r>
              <a:rPr lang="en-US" sz="3600" dirty="0"/>
              <a:t>, </a:t>
            </a:r>
            <a:r>
              <a:rPr lang="en-US" sz="3600" dirty="0" err="1"/>
              <a:t>Tenofovir</a:t>
            </a:r>
            <a:r>
              <a:rPr lang="en-US" sz="3600" dirty="0"/>
              <a:t> and other drugs </a:t>
            </a:r>
          </a:p>
          <a:p>
            <a:pPr marL="660400" indent="-660400">
              <a:lnSpc>
                <a:spcPct val="80000"/>
              </a:lnSpc>
              <a:buFont typeface="Wingdings 2" pitchFamily="18" charset="2"/>
              <a:buNone/>
              <a:defRPr/>
            </a:pPr>
            <a:r>
              <a:rPr lang="en-US" sz="3600" b="1" dirty="0"/>
              <a:t>6. </a:t>
            </a:r>
            <a:r>
              <a:rPr lang="en-US" sz="3600" dirty="0"/>
              <a:t>Liver transplantation</a:t>
            </a:r>
          </a:p>
          <a:p>
            <a:pPr marL="660400" indent="-660400" algn="just">
              <a:lnSpc>
                <a:spcPct val="80000"/>
              </a:lnSpc>
              <a:defRPr/>
            </a:pPr>
            <a:r>
              <a:rPr lang="en-US" sz="3600" dirty="0"/>
              <a:t>Historically, liver transplantation was contraindicated in the presence of hepatitis B because infection often recurred in the graft. </a:t>
            </a:r>
          </a:p>
          <a:p>
            <a:pPr marL="660400" indent="-660400" algn="just">
              <a:lnSpc>
                <a:spcPct val="80000"/>
              </a:lnSpc>
              <a:defRPr/>
            </a:pPr>
            <a:r>
              <a:rPr lang="en-US" sz="3600" dirty="0"/>
              <a:t>However, the use of post-liver transplant prophylaxis with </a:t>
            </a:r>
            <a:r>
              <a:rPr lang="en-US" sz="3600" dirty="0" err="1"/>
              <a:t>lamivudine</a:t>
            </a:r>
            <a:r>
              <a:rPr lang="en-US" sz="3600" dirty="0"/>
              <a:t> and hepatitis B </a:t>
            </a:r>
            <a:r>
              <a:rPr lang="en-US" sz="3600" dirty="0" err="1"/>
              <a:t>immunoglobulins</a:t>
            </a:r>
            <a:r>
              <a:rPr lang="en-US" sz="3600" dirty="0"/>
              <a:t> has reduced the </a:t>
            </a:r>
            <a:r>
              <a:rPr lang="en-US" sz="3600" dirty="0" err="1"/>
              <a:t>reinfection</a:t>
            </a:r>
            <a:r>
              <a:rPr lang="en-US" sz="3600" dirty="0"/>
              <a:t> rate to 10% and increased 5-year survival to 80%, making transplantation an acceptable treatment option in selected cases. </a:t>
            </a:r>
            <a:endParaRPr lang="en-US" sz="3600" b="1" dirty="0"/>
          </a:p>
          <a:p>
            <a:pPr marL="660400" indent="-660400">
              <a:lnSpc>
                <a:spcPct val="80000"/>
              </a:lnSpc>
              <a:buFont typeface="Wingdings 2" pitchFamily="18" charset="2"/>
              <a:buNone/>
              <a:defRPr/>
            </a:pPr>
            <a:endParaRPr lang="en-US" sz="3600" b="1" i="1" dirty="0"/>
          </a:p>
          <a:p>
            <a:pPr>
              <a:defRPr/>
            </a:pPr>
            <a:endParaRPr lang="en-US" sz="3600" dirty="0"/>
          </a:p>
        </p:txBody>
      </p:sp>
      <p:sp>
        <p:nvSpPr>
          <p:cNvPr id="4" name="Slide Number Placeholder 3"/>
          <p:cNvSpPr>
            <a:spLocks noGrp="1"/>
          </p:cNvSpPr>
          <p:nvPr>
            <p:ph type="sldNum" sz="quarter" idx="12"/>
          </p:nvPr>
        </p:nvSpPr>
        <p:spPr/>
        <p:txBody>
          <a:bodyPr/>
          <a:lstStyle/>
          <a:p>
            <a:pPr>
              <a:defRPr/>
            </a:pPr>
            <a:fld id="{F4A9A5A7-1DE1-4186-ABBA-060393DBD2CF}" type="slidenum">
              <a:rPr lang="en-US"/>
              <a:pPr>
                <a:defRPr/>
              </a:pPr>
              <a:t>100</a:t>
            </a:fld>
            <a:endParaRPr lang="en-US"/>
          </a:p>
        </p:txBody>
      </p:sp>
    </p:spTree>
    <p:extLst>
      <p:ext uri="{BB962C8B-B14F-4D97-AF65-F5344CB8AC3E}">
        <p14:creationId xmlns:p14="http://schemas.microsoft.com/office/powerpoint/2010/main" val="206079786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52400"/>
            <a:ext cx="8610600" cy="6477000"/>
          </a:xfrm>
        </p:spPr>
        <p:txBody>
          <a:bodyPr>
            <a:noAutofit/>
          </a:bodyPr>
          <a:lstStyle/>
          <a:p>
            <a:pPr marL="660400" indent="-660400">
              <a:lnSpc>
                <a:spcPct val="80000"/>
              </a:lnSpc>
              <a:buFont typeface="Wingdings 2" pitchFamily="18" charset="2"/>
              <a:buNone/>
              <a:defRPr/>
            </a:pPr>
            <a:r>
              <a:rPr lang="en-US" sz="4000" b="1" dirty="0"/>
              <a:t>NB</a:t>
            </a:r>
            <a:endParaRPr lang="en-US" sz="4000" b="1" i="1" dirty="0"/>
          </a:p>
          <a:p>
            <a:pPr marL="660400" indent="-660400">
              <a:lnSpc>
                <a:spcPct val="80000"/>
              </a:lnSpc>
              <a:defRPr/>
            </a:pPr>
            <a:r>
              <a:rPr lang="en-US" sz="4000" b="1" i="1" dirty="0"/>
              <a:t>Drugs that are metabolized in the liver e.g. </a:t>
            </a:r>
            <a:r>
              <a:rPr lang="en-US" sz="4000" b="1" i="1" dirty="0" err="1"/>
              <a:t>sulphonomides</a:t>
            </a:r>
            <a:r>
              <a:rPr lang="en-US" sz="4000" b="1" i="1" dirty="0"/>
              <a:t>, should not be given.</a:t>
            </a:r>
            <a:endParaRPr lang="en-US" sz="4000" dirty="0"/>
          </a:p>
          <a:p>
            <a:pPr>
              <a:defRPr/>
            </a:pPr>
            <a:r>
              <a:rPr lang="en-US" sz="4000" dirty="0"/>
              <a:t>Treatment is supportive with monitoring for acute liver failure, which occurs in less than 1% of cases. </a:t>
            </a:r>
          </a:p>
          <a:p>
            <a:pPr>
              <a:defRPr/>
            </a:pPr>
            <a:r>
              <a:rPr lang="en-US" sz="4000" dirty="0"/>
              <a:t>There is no definitive evidence that antiviral therapy (e.g. </a:t>
            </a:r>
            <a:r>
              <a:rPr lang="en-US" sz="4000" dirty="0" err="1"/>
              <a:t>lamivudine</a:t>
            </a:r>
            <a:r>
              <a:rPr lang="en-US" sz="4000" dirty="0"/>
              <a:t>) reduces the severity or duration of acute hepatitis B.</a:t>
            </a:r>
          </a:p>
        </p:txBody>
      </p:sp>
      <p:sp>
        <p:nvSpPr>
          <p:cNvPr id="4" name="Slide Number Placeholder 3"/>
          <p:cNvSpPr>
            <a:spLocks noGrp="1"/>
          </p:cNvSpPr>
          <p:nvPr>
            <p:ph type="sldNum" sz="quarter" idx="12"/>
          </p:nvPr>
        </p:nvSpPr>
        <p:spPr/>
        <p:txBody>
          <a:bodyPr/>
          <a:lstStyle/>
          <a:p>
            <a:pPr>
              <a:defRPr/>
            </a:pPr>
            <a:fld id="{435CBFAB-DCD3-4A82-A693-466BFF09AC81}" type="slidenum">
              <a:rPr lang="en-US"/>
              <a:pPr>
                <a:defRPr/>
              </a:pPr>
              <a:t>101</a:t>
            </a:fld>
            <a:endParaRPr lang="en-US"/>
          </a:p>
        </p:txBody>
      </p:sp>
    </p:spTree>
    <p:extLst>
      <p:ext uri="{BB962C8B-B14F-4D97-AF65-F5344CB8AC3E}">
        <p14:creationId xmlns:p14="http://schemas.microsoft.com/office/powerpoint/2010/main" val="287139372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2"/>
          <p:cNvSpPr>
            <a:spLocks noGrp="1" noChangeArrowheads="1"/>
          </p:cNvSpPr>
          <p:nvPr>
            <p:ph type="title"/>
          </p:nvPr>
        </p:nvSpPr>
        <p:spPr>
          <a:xfrm>
            <a:off x="914400" y="381000"/>
            <a:ext cx="7772400" cy="1143000"/>
          </a:xfrm>
        </p:spPr>
        <p:txBody>
          <a:bodyPr/>
          <a:lstStyle/>
          <a:p>
            <a:pPr eaLnBrk="1" hangingPunct="1"/>
            <a:r>
              <a:rPr lang="en-US" altLang="en-US" sz="4400" b="1" u="sng" smtClean="0"/>
              <a:t>Complications</a:t>
            </a:r>
            <a:r>
              <a:rPr lang="en-US" altLang="en-US" sz="4400" smtClean="0"/>
              <a:t/>
            </a:r>
            <a:br>
              <a:rPr lang="en-US" altLang="en-US" sz="4400" smtClean="0"/>
            </a:br>
            <a:endParaRPr lang="en-US" altLang="en-US" sz="4400" smtClean="0"/>
          </a:p>
        </p:txBody>
      </p:sp>
      <p:sp>
        <p:nvSpPr>
          <p:cNvPr id="515075" name="Rectangle 3"/>
          <p:cNvSpPr>
            <a:spLocks noGrp="1" noChangeArrowheads="1"/>
          </p:cNvSpPr>
          <p:nvPr>
            <p:ph sz="quarter" idx="1"/>
          </p:nvPr>
        </p:nvSpPr>
        <p:spPr>
          <a:xfrm>
            <a:off x="457200" y="990600"/>
            <a:ext cx="8229600" cy="5135563"/>
          </a:xfrm>
        </p:spPr>
        <p:txBody>
          <a:bodyPr/>
          <a:lstStyle/>
          <a:p>
            <a:pPr marL="609600" indent="-609600" eaLnBrk="1" hangingPunct="1">
              <a:lnSpc>
                <a:spcPct val="90000"/>
              </a:lnSpc>
              <a:buFontTx/>
              <a:buAutoNum type="arabicPeriod"/>
            </a:pPr>
            <a:r>
              <a:rPr lang="en-US" altLang="en-US" sz="3600" smtClean="0"/>
              <a:t>Chronic persistent hepatitis-liver failure</a:t>
            </a:r>
          </a:p>
          <a:p>
            <a:pPr marL="609600" indent="-609600" eaLnBrk="1" hangingPunct="1">
              <a:lnSpc>
                <a:spcPct val="90000"/>
              </a:lnSpc>
              <a:buFontTx/>
              <a:buAutoNum type="arabicPeriod"/>
            </a:pPr>
            <a:r>
              <a:rPr lang="en-US" altLang="en-US" sz="3600" smtClean="0"/>
              <a:t>Massive liver necrosis-Death</a:t>
            </a:r>
          </a:p>
          <a:p>
            <a:pPr marL="609600" indent="-609600" eaLnBrk="1" hangingPunct="1">
              <a:lnSpc>
                <a:spcPct val="90000"/>
              </a:lnSpc>
              <a:buFontTx/>
              <a:buAutoNum type="arabicPeriod"/>
            </a:pPr>
            <a:r>
              <a:rPr lang="en-US" altLang="en-US" sz="3600" smtClean="0"/>
              <a:t>Relapse Hepatitis</a:t>
            </a:r>
          </a:p>
          <a:p>
            <a:pPr marL="609600" indent="-609600" eaLnBrk="1" hangingPunct="1">
              <a:lnSpc>
                <a:spcPct val="90000"/>
              </a:lnSpc>
              <a:buFontTx/>
              <a:buAutoNum type="arabicPeriod"/>
            </a:pPr>
            <a:r>
              <a:rPr lang="en-US" altLang="en-US" sz="3600" smtClean="0"/>
              <a:t>Liver cirrhosis</a:t>
            </a:r>
          </a:p>
          <a:p>
            <a:pPr marL="609600" indent="-609600" eaLnBrk="1" hangingPunct="1">
              <a:lnSpc>
                <a:spcPct val="90000"/>
              </a:lnSpc>
              <a:buFontTx/>
              <a:buAutoNum type="arabicPeriod"/>
            </a:pPr>
            <a:r>
              <a:rPr lang="en-US" altLang="en-US" sz="3600" smtClean="0"/>
              <a:t>Hepatoma</a:t>
            </a:r>
            <a:endParaRPr lang="en-US" altLang="en-US" sz="3600" b="1" smtClean="0"/>
          </a:p>
          <a:p>
            <a:pPr marL="609600" indent="-609600" eaLnBrk="1" hangingPunct="1">
              <a:lnSpc>
                <a:spcPct val="90000"/>
              </a:lnSpc>
              <a:buFontTx/>
              <a:buNone/>
            </a:pPr>
            <a:endParaRPr lang="en-US" altLang="en-US" sz="3600" b="1" smtClean="0"/>
          </a:p>
          <a:p>
            <a:pPr marL="609600" indent="-609600" eaLnBrk="1" hangingPunct="1">
              <a:lnSpc>
                <a:spcPct val="90000"/>
              </a:lnSpc>
              <a:buFontTx/>
              <a:buNone/>
            </a:pPr>
            <a:r>
              <a:rPr lang="en-US" altLang="en-US" sz="3600" b="1" smtClean="0"/>
              <a:t>NB</a:t>
            </a:r>
            <a:endParaRPr lang="en-US" altLang="en-US" sz="3600" b="1" i="1" smtClean="0"/>
          </a:p>
          <a:p>
            <a:pPr marL="609600" indent="-609600" eaLnBrk="1" hangingPunct="1">
              <a:lnSpc>
                <a:spcPct val="90000"/>
              </a:lnSpc>
            </a:pPr>
            <a:r>
              <a:rPr lang="en-US" altLang="en-US" sz="3600" b="1" i="1" smtClean="0"/>
              <a:t>Over 90% of pts with hepatitis B virus undergo complete recovery.</a:t>
            </a:r>
          </a:p>
        </p:txBody>
      </p:sp>
      <p:sp>
        <p:nvSpPr>
          <p:cNvPr id="4" name="Slide Number Placeholder 3"/>
          <p:cNvSpPr>
            <a:spLocks noGrp="1"/>
          </p:cNvSpPr>
          <p:nvPr>
            <p:ph type="sldNum" sz="quarter" idx="12"/>
          </p:nvPr>
        </p:nvSpPr>
        <p:spPr/>
        <p:txBody>
          <a:bodyPr/>
          <a:lstStyle/>
          <a:p>
            <a:pPr>
              <a:defRPr/>
            </a:pPr>
            <a:fld id="{A09A8AEE-7924-4ADA-B280-91A840552501}" type="slidenum">
              <a:rPr lang="en-US"/>
              <a:pPr>
                <a:defRPr/>
              </a:pPr>
              <a:t>102</a:t>
            </a:fld>
            <a:endParaRPr lang="en-US"/>
          </a:p>
        </p:txBody>
      </p:sp>
    </p:spTree>
    <p:extLst>
      <p:ext uri="{BB962C8B-B14F-4D97-AF65-F5344CB8AC3E}">
        <p14:creationId xmlns:p14="http://schemas.microsoft.com/office/powerpoint/2010/main" val="384877997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2"/>
          <p:cNvSpPr>
            <a:spLocks noGrp="1" noChangeArrowheads="1"/>
          </p:cNvSpPr>
          <p:nvPr>
            <p:ph sz="quarter" idx="1"/>
          </p:nvPr>
        </p:nvSpPr>
        <p:spPr>
          <a:xfrm>
            <a:off x="228600" y="381000"/>
            <a:ext cx="8763000" cy="6248400"/>
          </a:xfrm>
        </p:spPr>
        <p:txBody>
          <a:bodyPr/>
          <a:lstStyle/>
          <a:p>
            <a:pPr marL="457200" indent="-457200" eaLnBrk="1" hangingPunct="1">
              <a:buFontTx/>
              <a:buNone/>
            </a:pPr>
            <a:r>
              <a:rPr lang="en-US" altLang="en-US" sz="3600" b="1" u="sng" smtClean="0"/>
              <a:t>Preventive measures</a:t>
            </a:r>
            <a:endParaRPr lang="en-US" altLang="en-US" sz="3600" u="sng" smtClean="0"/>
          </a:p>
          <a:p>
            <a:pPr marL="457200" indent="-457200" eaLnBrk="1" hangingPunct="1">
              <a:buFontTx/>
              <a:buAutoNum type="arabicPeriod"/>
            </a:pPr>
            <a:r>
              <a:rPr lang="en-US" altLang="en-US" sz="3600" smtClean="0"/>
              <a:t>Provision of safe food and water supply.</a:t>
            </a:r>
          </a:p>
          <a:p>
            <a:pPr marL="457200" indent="-457200" eaLnBrk="1" hangingPunct="1">
              <a:buFontTx/>
              <a:buAutoNum type="arabicPeriod"/>
            </a:pPr>
            <a:r>
              <a:rPr lang="en-US" altLang="en-US" sz="3600" smtClean="0"/>
              <a:t>Effective sewage disposal</a:t>
            </a:r>
          </a:p>
          <a:p>
            <a:pPr marL="457200" indent="-457200" eaLnBrk="1" hangingPunct="1">
              <a:buFontTx/>
              <a:buAutoNum type="arabicPeriod"/>
            </a:pPr>
            <a:r>
              <a:rPr lang="en-US" altLang="en-US" sz="3600" smtClean="0"/>
              <a:t>Education on personal Hygiene e.g. hand washing before meals.</a:t>
            </a:r>
          </a:p>
          <a:p>
            <a:pPr marL="457200" indent="-457200" eaLnBrk="1" hangingPunct="1">
              <a:buFontTx/>
              <a:buAutoNum type="arabicPeriod"/>
            </a:pPr>
            <a:r>
              <a:rPr lang="en-US" altLang="en-US" sz="3600" smtClean="0"/>
              <a:t>Proper disposal of urine and feaces of infected individuals.</a:t>
            </a:r>
          </a:p>
          <a:p>
            <a:pPr marL="457200" indent="-457200" eaLnBrk="1" hangingPunct="1">
              <a:buFontTx/>
              <a:buAutoNum type="arabicPeriod"/>
            </a:pPr>
            <a:r>
              <a:rPr lang="en-US" altLang="en-US" sz="3600" smtClean="0"/>
              <a:t>Medical staff working in high risk contact/areas should exercise great care.</a:t>
            </a:r>
          </a:p>
        </p:txBody>
      </p:sp>
      <p:sp>
        <p:nvSpPr>
          <p:cNvPr id="3" name="Slide Number Placeholder 2"/>
          <p:cNvSpPr>
            <a:spLocks noGrp="1"/>
          </p:cNvSpPr>
          <p:nvPr>
            <p:ph type="sldNum" sz="quarter" idx="12"/>
          </p:nvPr>
        </p:nvSpPr>
        <p:spPr/>
        <p:txBody>
          <a:bodyPr/>
          <a:lstStyle/>
          <a:p>
            <a:pPr>
              <a:defRPr/>
            </a:pPr>
            <a:fld id="{BA5D9E1A-0919-4EC0-BFA1-64CB4D689D90}" type="slidenum">
              <a:rPr lang="en-US"/>
              <a:pPr>
                <a:defRPr/>
              </a:pPr>
              <a:t>103</a:t>
            </a:fld>
            <a:endParaRPr lang="en-US"/>
          </a:p>
        </p:txBody>
      </p:sp>
    </p:spTree>
    <p:extLst>
      <p:ext uri="{BB962C8B-B14F-4D97-AF65-F5344CB8AC3E}">
        <p14:creationId xmlns:p14="http://schemas.microsoft.com/office/powerpoint/2010/main" val="136259805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Rectangle 2"/>
          <p:cNvSpPr>
            <a:spLocks noGrp="1" noChangeArrowheads="1"/>
          </p:cNvSpPr>
          <p:nvPr>
            <p:ph sz="quarter" idx="1"/>
          </p:nvPr>
        </p:nvSpPr>
        <p:spPr>
          <a:xfrm>
            <a:off x="457200" y="533400"/>
            <a:ext cx="8229600" cy="5592763"/>
          </a:xfrm>
        </p:spPr>
        <p:txBody>
          <a:bodyPr/>
          <a:lstStyle/>
          <a:p>
            <a:pPr marL="609600" indent="-609600" eaLnBrk="1" hangingPunct="1">
              <a:buClr>
                <a:schemeClr val="tx1"/>
              </a:buClr>
              <a:buFontTx/>
              <a:buAutoNum type="arabicPeriod" startAt="6"/>
            </a:pPr>
            <a:r>
              <a:rPr lang="en-US" altLang="en-US" sz="4000" smtClean="0"/>
              <a:t>The use of disposable catheters, syringes and surgical blades should be ensured.</a:t>
            </a:r>
          </a:p>
          <a:p>
            <a:pPr marL="609600" indent="-609600" eaLnBrk="1" hangingPunct="1">
              <a:buClr>
                <a:schemeClr val="tx1"/>
              </a:buClr>
              <a:buFontTx/>
              <a:buAutoNum type="arabicPeriod" startAt="6"/>
            </a:pPr>
            <a:r>
              <a:rPr lang="en-US" altLang="en-US" sz="4000" smtClean="0"/>
              <a:t>Blood should be screened for Hepatitis B before transfusion.</a:t>
            </a:r>
          </a:p>
          <a:p>
            <a:pPr marL="609600" indent="-609600" eaLnBrk="1" hangingPunct="1">
              <a:buClr>
                <a:schemeClr val="tx1"/>
              </a:buClr>
              <a:buFontTx/>
              <a:buAutoNum type="arabicPeriod" startAt="6"/>
            </a:pPr>
            <a:r>
              <a:rPr lang="en-US" altLang="en-US" sz="4000" smtClean="0"/>
              <a:t>Human gamma globulin may be given to those at risk of getting hepatitis type A.</a:t>
            </a:r>
          </a:p>
          <a:p>
            <a:pPr marL="609600" indent="-609600" eaLnBrk="1" hangingPunct="1">
              <a:buClr>
                <a:schemeClr val="tx1"/>
              </a:buClr>
              <a:buFontTx/>
              <a:buAutoNum type="arabicPeriod" startAt="6"/>
            </a:pPr>
            <a:r>
              <a:rPr lang="en-US" altLang="en-US" sz="4000" smtClean="0"/>
              <a:t>Hepatitis B vaccine is available – immunize every 10 years.</a:t>
            </a:r>
          </a:p>
          <a:p>
            <a:pPr marL="609600" indent="-609600" eaLnBrk="1" hangingPunct="1">
              <a:buClr>
                <a:schemeClr val="tx1"/>
              </a:buClr>
              <a:buFontTx/>
              <a:buAutoNum type="arabicPeriod" startAt="6"/>
            </a:pPr>
            <a:endParaRPr lang="en-US" altLang="en-US" sz="4000" smtClean="0"/>
          </a:p>
          <a:p>
            <a:pPr marL="609600" indent="-609600" eaLnBrk="1" hangingPunct="1"/>
            <a:endParaRPr lang="en-US" altLang="en-US" sz="4000" smtClean="0"/>
          </a:p>
        </p:txBody>
      </p:sp>
      <p:sp>
        <p:nvSpPr>
          <p:cNvPr id="3" name="Slide Number Placeholder 2"/>
          <p:cNvSpPr>
            <a:spLocks noGrp="1"/>
          </p:cNvSpPr>
          <p:nvPr>
            <p:ph type="sldNum" sz="quarter" idx="12"/>
          </p:nvPr>
        </p:nvSpPr>
        <p:spPr/>
        <p:txBody>
          <a:bodyPr/>
          <a:lstStyle/>
          <a:p>
            <a:pPr>
              <a:defRPr/>
            </a:pPr>
            <a:fld id="{51C86638-04AE-4A37-851B-D8DD158F40D6}" type="slidenum">
              <a:rPr lang="en-US"/>
              <a:pPr>
                <a:defRPr/>
              </a:pPr>
              <a:t>104</a:t>
            </a:fld>
            <a:endParaRPr lang="en-US"/>
          </a:p>
        </p:txBody>
      </p:sp>
    </p:spTree>
    <p:extLst>
      <p:ext uri="{BB962C8B-B14F-4D97-AF65-F5344CB8AC3E}">
        <p14:creationId xmlns:p14="http://schemas.microsoft.com/office/powerpoint/2010/main" val="217678189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Content Placeholder 2"/>
          <p:cNvSpPr>
            <a:spLocks noGrp="1"/>
          </p:cNvSpPr>
          <p:nvPr>
            <p:ph idx="1"/>
          </p:nvPr>
        </p:nvSpPr>
        <p:spPr>
          <a:xfrm>
            <a:off x="228600" y="228600"/>
            <a:ext cx="8686800" cy="6400800"/>
          </a:xfrm>
        </p:spPr>
        <p:txBody>
          <a:bodyPr/>
          <a:lstStyle/>
          <a:p>
            <a:pPr>
              <a:buFont typeface="Wingdings 2" pitchFamily="18" charset="2"/>
              <a:buNone/>
            </a:pPr>
            <a:r>
              <a:rPr lang="en-US" altLang="en-US" sz="3600" b="1" u="sng" smtClean="0"/>
              <a:t>At-risk groups meriting hepatitis B vaccination in low endemic areas</a:t>
            </a:r>
            <a:r>
              <a:rPr lang="en-US" altLang="en-US" sz="3600" u="sng" smtClean="0"/>
              <a:t> </a:t>
            </a:r>
          </a:p>
          <a:p>
            <a:r>
              <a:rPr lang="en-US" altLang="en-US" sz="3600" smtClean="0"/>
              <a:t>Parenteral drug users </a:t>
            </a:r>
          </a:p>
          <a:p>
            <a:r>
              <a:rPr lang="en-US" altLang="en-US" sz="3600" smtClean="0"/>
              <a:t>Men who have sex with men </a:t>
            </a:r>
          </a:p>
          <a:p>
            <a:r>
              <a:rPr lang="en-US" altLang="en-US" sz="3600" smtClean="0"/>
              <a:t>Close contacts of infected individuals </a:t>
            </a:r>
          </a:p>
          <a:p>
            <a:pPr lvl="1"/>
            <a:r>
              <a:rPr lang="en-US" altLang="en-US" sz="3600" smtClean="0"/>
              <a:t>Newborn of infected mothers </a:t>
            </a:r>
          </a:p>
          <a:p>
            <a:pPr lvl="1"/>
            <a:r>
              <a:rPr lang="en-US" altLang="en-US" sz="3600" smtClean="0"/>
              <a:t>Regular sexual partners </a:t>
            </a:r>
          </a:p>
          <a:p>
            <a:r>
              <a:rPr lang="en-US" altLang="en-US" sz="3600" smtClean="0"/>
              <a:t>Patients on chronic haemodialysis </a:t>
            </a:r>
          </a:p>
          <a:p>
            <a:r>
              <a:rPr lang="en-US" altLang="en-US" sz="3600" smtClean="0"/>
              <a:t>Patients with chronic liver disease </a:t>
            </a:r>
          </a:p>
          <a:p>
            <a:r>
              <a:rPr lang="en-US" altLang="en-US" sz="3600" smtClean="0"/>
              <a:t>Medical, nursing and laboratory personnel </a:t>
            </a:r>
          </a:p>
          <a:p>
            <a:endParaRPr lang="en-US" altLang="en-US" sz="3600" smtClean="0"/>
          </a:p>
        </p:txBody>
      </p:sp>
      <p:sp>
        <p:nvSpPr>
          <p:cNvPr id="4" name="Slide Number Placeholder 3"/>
          <p:cNvSpPr>
            <a:spLocks noGrp="1"/>
          </p:cNvSpPr>
          <p:nvPr>
            <p:ph type="sldNum" sz="quarter" idx="12"/>
          </p:nvPr>
        </p:nvSpPr>
        <p:spPr/>
        <p:txBody>
          <a:bodyPr/>
          <a:lstStyle/>
          <a:p>
            <a:pPr>
              <a:defRPr/>
            </a:pPr>
            <a:fld id="{C6389C77-2DD7-4F53-8523-24EE670D35D3}" type="slidenum">
              <a:rPr lang="en-US"/>
              <a:pPr>
                <a:defRPr/>
              </a:pPr>
              <a:t>105</a:t>
            </a:fld>
            <a:endParaRPr lang="en-US"/>
          </a:p>
        </p:txBody>
      </p:sp>
    </p:spTree>
    <p:extLst>
      <p:ext uri="{BB962C8B-B14F-4D97-AF65-F5344CB8AC3E}">
        <p14:creationId xmlns:p14="http://schemas.microsoft.com/office/powerpoint/2010/main" val="109990597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ChangeArrowheads="1"/>
          </p:cNvSpPr>
          <p:nvPr>
            <p:ph type="title"/>
          </p:nvPr>
        </p:nvSpPr>
        <p:spPr>
          <a:xfrm>
            <a:off x="533400" y="0"/>
            <a:ext cx="8229600" cy="715963"/>
          </a:xfrm>
        </p:spPr>
        <p:txBody>
          <a:bodyPr/>
          <a:lstStyle/>
          <a:p>
            <a:pPr eaLnBrk="1" hangingPunct="1"/>
            <a:r>
              <a:rPr lang="en-US" altLang="en-US" sz="2800" smtClean="0"/>
              <a:t>NORMAL LIVER</a:t>
            </a:r>
          </a:p>
        </p:txBody>
      </p:sp>
      <p:pic>
        <p:nvPicPr>
          <p:cNvPr id="519171" name="Picture 3"/>
          <p:cNvPicPr>
            <a:picLocks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76200" y="609600"/>
            <a:ext cx="8915400" cy="6151563"/>
          </a:xfrm>
          <a:noFill/>
        </p:spPr>
      </p:pic>
      <p:sp>
        <p:nvSpPr>
          <p:cNvPr id="4" name="Slide Number Placeholder 3"/>
          <p:cNvSpPr>
            <a:spLocks noGrp="1"/>
          </p:cNvSpPr>
          <p:nvPr>
            <p:ph type="sldNum" sz="quarter" idx="12"/>
          </p:nvPr>
        </p:nvSpPr>
        <p:spPr/>
        <p:txBody>
          <a:bodyPr/>
          <a:lstStyle/>
          <a:p>
            <a:pPr>
              <a:defRPr/>
            </a:pPr>
            <a:fld id="{C2200700-EA18-4B84-8989-192738CDF164}" type="slidenum">
              <a:rPr lang="en-US"/>
              <a:pPr>
                <a:defRPr/>
              </a:pPr>
              <a:t>106</a:t>
            </a:fld>
            <a:endParaRPr lang="en-US"/>
          </a:p>
        </p:txBody>
      </p:sp>
    </p:spTree>
    <p:extLst>
      <p:ext uri="{BB962C8B-B14F-4D97-AF65-F5344CB8AC3E}">
        <p14:creationId xmlns:p14="http://schemas.microsoft.com/office/powerpoint/2010/main" val="156679371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0194" name="Picture 4" descr="liver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0195" name="TextBox 2"/>
          <p:cNvSpPr txBox="1">
            <a:spLocks noChangeArrowheads="1"/>
          </p:cNvSpPr>
          <p:nvPr/>
        </p:nvSpPr>
        <p:spPr bwMode="auto">
          <a:xfrm>
            <a:off x="2133600" y="5715000"/>
            <a:ext cx="38862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600">
                <a:solidFill>
                  <a:schemeClr val="tx1"/>
                </a:solidFill>
                <a:latin typeface="Perpetua" pitchFamily="18" charset="0"/>
              </a:defRPr>
            </a:lvl1pPr>
            <a:lvl2pPr marL="742950" indent="-285750">
              <a:defRPr sz="2400">
                <a:solidFill>
                  <a:schemeClr val="tx1"/>
                </a:solidFill>
                <a:latin typeface="Perpetua" pitchFamily="18" charset="0"/>
              </a:defRPr>
            </a:lvl2pPr>
            <a:lvl3pPr marL="1143000">
              <a:defRPr sz="2000">
                <a:solidFill>
                  <a:schemeClr val="tx1"/>
                </a:solidFill>
                <a:latin typeface="Perpetua" pitchFamily="18" charset="0"/>
              </a:defRPr>
            </a:lvl3pPr>
            <a:lvl4pPr marL="1600200">
              <a:defRPr sz="2000">
                <a:solidFill>
                  <a:schemeClr val="tx1"/>
                </a:solidFill>
                <a:latin typeface="Perpetua" pitchFamily="18" charset="0"/>
              </a:defRPr>
            </a:lvl4pPr>
            <a:lvl5pPr marL="2057400">
              <a:defRPr sz="2000">
                <a:solidFill>
                  <a:schemeClr val="tx1"/>
                </a:solidFill>
                <a:latin typeface="Perpetua" pitchFamily="18" charset="0"/>
              </a:defRPr>
            </a:lvl5pPr>
            <a:lvl6pPr marL="2514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fontAlgn="base">
              <a:spcBef>
                <a:spcPct val="0"/>
              </a:spcBef>
              <a:spcAft>
                <a:spcPct val="0"/>
              </a:spcAft>
            </a:pPr>
            <a:r>
              <a:rPr lang="en-US" altLang="en-US" sz="1800">
                <a:solidFill>
                  <a:prstClr val="black"/>
                </a:solidFill>
                <a:latin typeface="Arial" charset="0"/>
                <a:cs typeface="Arial" charset="0"/>
              </a:rPr>
              <a:t>Classical anatomic landmarks in the average 1400-1800 gram adult liver.</a:t>
            </a:r>
          </a:p>
          <a:p>
            <a:pPr fontAlgn="base">
              <a:spcBef>
                <a:spcPct val="0"/>
              </a:spcBef>
              <a:spcAft>
                <a:spcPct val="0"/>
              </a:spcAft>
            </a:pPr>
            <a:endParaRPr lang="en-US" altLang="en-US" sz="1800">
              <a:solidFill>
                <a:prstClr val="black"/>
              </a:solidFill>
              <a:latin typeface="Arial" charset="0"/>
              <a:cs typeface="Arial" charset="0"/>
            </a:endParaRPr>
          </a:p>
        </p:txBody>
      </p:sp>
    </p:spTree>
    <p:extLst>
      <p:ext uri="{BB962C8B-B14F-4D97-AF65-F5344CB8AC3E}">
        <p14:creationId xmlns:p14="http://schemas.microsoft.com/office/powerpoint/2010/main" val="256567398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1218" name="Picture 4" descr="liver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384875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42" name="Picture 4" descr="liver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2767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43" name="Text Box 5"/>
          <p:cNvSpPr txBox="1">
            <a:spLocks noChangeArrowheads="1"/>
          </p:cNvSpPr>
          <p:nvPr/>
        </p:nvSpPr>
        <p:spPr bwMode="auto">
          <a:xfrm>
            <a:off x="4648200" y="1676400"/>
            <a:ext cx="4038600" cy="260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600">
                <a:solidFill>
                  <a:schemeClr val="tx1"/>
                </a:solidFill>
                <a:latin typeface="Perpetua" pitchFamily="18" charset="0"/>
              </a:defRPr>
            </a:lvl1pPr>
            <a:lvl2pPr marL="742950" indent="-285750">
              <a:defRPr sz="2400">
                <a:solidFill>
                  <a:schemeClr val="tx1"/>
                </a:solidFill>
                <a:latin typeface="Perpetua" pitchFamily="18" charset="0"/>
              </a:defRPr>
            </a:lvl2pPr>
            <a:lvl3pPr marL="1143000">
              <a:defRPr sz="2000">
                <a:solidFill>
                  <a:schemeClr val="tx1"/>
                </a:solidFill>
                <a:latin typeface="Perpetua" pitchFamily="18" charset="0"/>
              </a:defRPr>
            </a:lvl3pPr>
            <a:lvl4pPr marL="1600200">
              <a:defRPr sz="2000">
                <a:solidFill>
                  <a:schemeClr val="tx1"/>
                </a:solidFill>
                <a:latin typeface="Perpetua" pitchFamily="18" charset="0"/>
              </a:defRPr>
            </a:lvl4pPr>
            <a:lvl5pPr marL="2057400">
              <a:defRPr sz="2000">
                <a:solidFill>
                  <a:schemeClr val="tx1"/>
                </a:solidFill>
                <a:latin typeface="Perpetua" pitchFamily="18" charset="0"/>
              </a:defRPr>
            </a:lvl5pPr>
            <a:lvl6pPr marL="2514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fontAlgn="base">
              <a:spcBef>
                <a:spcPct val="50000"/>
              </a:spcBef>
              <a:spcAft>
                <a:spcPct val="0"/>
              </a:spcAft>
            </a:pPr>
            <a:r>
              <a:rPr lang="en-US" altLang="en-US" sz="6600" b="1">
                <a:solidFill>
                  <a:srgbClr val="3366FF"/>
                </a:solidFill>
                <a:latin typeface="Arial" charset="0"/>
                <a:cs typeface="Arial" charset="0"/>
              </a:rPr>
              <a:t>DUCT</a:t>
            </a:r>
          </a:p>
          <a:p>
            <a:pPr algn="ctr" fontAlgn="base">
              <a:spcBef>
                <a:spcPct val="50000"/>
              </a:spcBef>
              <a:spcAft>
                <a:spcPct val="0"/>
              </a:spcAft>
            </a:pPr>
            <a:r>
              <a:rPr lang="en-US" altLang="en-US" sz="6600" b="1">
                <a:solidFill>
                  <a:srgbClr val="3366FF"/>
                </a:solidFill>
                <a:latin typeface="Arial" charset="0"/>
                <a:cs typeface="Arial" charset="0"/>
              </a:rPr>
              <a:t>SYSTEM</a:t>
            </a:r>
          </a:p>
        </p:txBody>
      </p:sp>
    </p:spTree>
    <p:extLst>
      <p:ext uri="{BB962C8B-B14F-4D97-AF65-F5344CB8AC3E}">
        <p14:creationId xmlns:p14="http://schemas.microsoft.com/office/powerpoint/2010/main" val="4440714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a:xfrm>
            <a:off x="76200" y="274638"/>
            <a:ext cx="8991600" cy="639762"/>
          </a:xfrm>
        </p:spPr>
        <p:txBody>
          <a:bodyPr/>
          <a:lstStyle/>
          <a:p>
            <a:pPr eaLnBrk="1" hangingPunct="1"/>
            <a:r>
              <a:rPr lang="en-US" altLang="en-US" sz="2800" b="1" smtClean="0"/>
              <a:t>LIVER FUNCTION TESTS USED TO ASSESS LIVER DISEASE</a:t>
            </a:r>
          </a:p>
        </p:txBody>
      </p:sp>
      <p:sp>
        <p:nvSpPr>
          <p:cNvPr id="421891" name="Rectangle 3"/>
          <p:cNvSpPr>
            <a:spLocks noGrp="1" noChangeArrowheads="1"/>
          </p:cNvSpPr>
          <p:nvPr>
            <p:ph sz="quarter" idx="1"/>
          </p:nvPr>
        </p:nvSpPr>
        <p:spPr>
          <a:xfrm>
            <a:off x="685800" y="914400"/>
            <a:ext cx="8077200" cy="5638800"/>
          </a:xfrm>
          <a:solidFill>
            <a:schemeClr val="bg1"/>
          </a:solidFill>
        </p:spPr>
        <p:txBody>
          <a:bodyPr/>
          <a:lstStyle/>
          <a:p>
            <a:pPr eaLnBrk="1" hangingPunct="1">
              <a:buFontTx/>
              <a:buNone/>
            </a:pPr>
            <a:r>
              <a:rPr lang="en-US" altLang="en-US" sz="3600" smtClean="0"/>
              <a:t>Total Protein	                  60 – 84 g/l</a:t>
            </a:r>
          </a:p>
          <a:p>
            <a:pPr eaLnBrk="1" hangingPunct="1">
              <a:buFontTx/>
              <a:buNone/>
            </a:pPr>
            <a:r>
              <a:rPr lang="en-US" altLang="en-US" sz="3600" smtClean="0"/>
              <a:t>Alb 	</a:t>
            </a:r>
            <a:r>
              <a:rPr lang="en-US" altLang="en-US" sz="3200" smtClean="0"/>
              <a:t>(Albumin)	</a:t>
            </a:r>
            <a:r>
              <a:rPr lang="en-US" altLang="en-US" sz="3600" smtClean="0"/>
              <a:t>	         32 – 54 g/l</a:t>
            </a:r>
          </a:p>
          <a:p>
            <a:pPr eaLnBrk="1" hangingPunct="1">
              <a:buFontTx/>
              <a:buNone/>
            </a:pPr>
            <a:r>
              <a:rPr lang="en-US" altLang="en-US" sz="3600" smtClean="0"/>
              <a:t>GGT	</a:t>
            </a:r>
            <a:r>
              <a:rPr lang="en-US" altLang="en-US" sz="2400" smtClean="0"/>
              <a:t>(Gamma Glutamyl Transferanse)   </a:t>
            </a:r>
            <a:r>
              <a:rPr lang="en-US" altLang="en-US" sz="3600" smtClean="0"/>
              <a:t>0 – 45 µ/l</a:t>
            </a:r>
          </a:p>
          <a:p>
            <a:pPr eaLnBrk="1" hangingPunct="1">
              <a:buFontTx/>
              <a:buNone/>
            </a:pPr>
            <a:r>
              <a:rPr lang="en-US" altLang="en-US" sz="3600" smtClean="0"/>
              <a:t>ALT	</a:t>
            </a:r>
            <a:r>
              <a:rPr lang="en-US" altLang="en-US" sz="2400" smtClean="0"/>
              <a:t>(Alanine Aminotransferanse)</a:t>
            </a:r>
            <a:r>
              <a:rPr lang="en-US" altLang="en-US" sz="3600" smtClean="0"/>
              <a:t>	 0 – 38  “</a:t>
            </a:r>
          </a:p>
          <a:p>
            <a:pPr eaLnBrk="1" hangingPunct="1">
              <a:buFontTx/>
              <a:buNone/>
            </a:pPr>
            <a:r>
              <a:rPr lang="en-US" altLang="en-US" sz="3600" smtClean="0"/>
              <a:t>AST </a:t>
            </a:r>
            <a:r>
              <a:rPr lang="en-US" altLang="en-US" sz="2400" smtClean="0"/>
              <a:t>(Aspartate aminotransferance)        </a:t>
            </a:r>
            <a:r>
              <a:rPr lang="en-US" altLang="en-US" sz="3600" smtClean="0"/>
              <a:t>5 – 50   “</a:t>
            </a:r>
          </a:p>
          <a:p>
            <a:pPr eaLnBrk="1" hangingPunct="1">
              <a:buFontTx/>
              <a:buNone/>
            </a:pPr>
            <a:r>
              <a:rPr lang="en-US" altLang="en-US" sz="3600" smtClean="0"/>
              <a:t>ALP	</a:t>
            </a:r>
            <a:r>
              <a:rPr lang="en-US" altLang="en-US" sz="2400" smtClean="0"/>
              <a:t>(</a:t>
            </a:r>
            <a:r>
              <a:rPr lang="en-US" altLang="en-US" sz="2800" smtClean="0"/>
              <a:t>Alkaline Phosphatase</a:t>
            </a:r>
            <a:r>
              <a:rPr lang="en-US" altLang="en-US" sz="2400" smtClean="0"/>
              <a:t>)</a:t>
            </a:r>
            <a:r>
              <a:rPr lang="en-US" altLang="en-US" sz="3600" smtClean="0"/>
              <a:t>  	 80 – 306 “</a:t>
            </a:r>
          </a:p>
          <a:p>
            <a:pPr eaLnBrk="1" hangingPunct="1">
              <a:buFontTx/>
              <a:buNone/>
            </a:pPr>
            <a:r>
              <a:rPr lang="en-US" altLang="en-US" sz="3600" smtClean="0"/>
              <a:t>T (Total) – Bilirubin	          3 – 23 µmol/l </a:t>
            </a:r>
          </a:p>
          <a:p>
            <a:pPr eaLnBrk="1" hangingPunct="1">
              <a:buFontTx/>
              <a:buNone/>
            </a:pPr>
            <a:r>
              <a:rPr lang="en-US" altLang="en-US" sz="3600" smtClean="0"/>
              <a:t>D (Direct) – Bilirubin           0  -  6    “</a:t>
            </a:r>
          </a:p>
          <a:p>
            <a:pPr eaLnBrk="1" hangingPunct="1"/>
            <a:endParaRPr lang="en-US" altLang="en-US" sz="3200" smtClean="0"/>
          </a:p>
        </p:txBody>
      </p:sp>
      <p:sp>
        <p:nvSpPr>
          <p:cNvPr id="4" name="Slide Number Placeholder 3"/>
          <p:cNvSpPr>
            <a:spLocks noGrp="1"/>
          </p:cNvSpPr>
          <p:nvPr>
            <p:ph type="sldNum" sz="quarter" idx="12"/>
          </p:nvPr>
        </p:nvSpPr>
        <p:spPr/>
        <p:txBody>
          <a:bodyPr/>
          <a:lstStyle/>
          <a:p>
            <a:pPr>
              <a:defRPr/>
            </a:pPr>
            <a:fld id="{E9AC0C7A-64F6-4CC1-857C-4172D18416B8}" type="slidenum">
              <a:rPr lang="en-US"/>
              <a:pPr>
                <a:defRPr/>
              </a:pPr>
              <a:t>11</a:t>
            </a:fld>
            <a:endParaRPr lang="en-US"/>
          </a:p>
        </p:txBody>
      </p:sp>
    </p:spTree>
    <p:extLst>
      <p:ext uri="{BB962C8B-B14F-4D97-AF65-F5344CB8AC3E}">
        <p14:creationId xmlns:p14="http://schemas.microsoft.com/office/powerpoint/2010/main" val="423625586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3266" name="Picture 2" descr="liver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91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3267" name="TextBox 2"/>
          <p:cNvSpPr txBox="1">
            <a:spLocks noChangeArrowheads="1"/>
          </p:cNvSpPr>
          <p:nvPr/>
        </p:nvSpPr>
        <p:spPr bwMode="auto">
          <a:xfrm>
            <a:off x="1371600" y="4495800"/>
            <a:ext cx="69342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600">
                <a:solidFill>
                  <a:schemeClr val="tx1"/>
                </a:solidFill>
                <a:latin typeface="Perpetua" pitchFamily="18" charset="0"/>
              </a:defRPr>
            </a:lvl1pPr>
            <a:lvl2pPr marL="742950" indent="-285750">
              <a:defRPr sz="2400">
                <a:solidFill>
                  <a:schemeClr val="tx1"/>
                </a:solidFill>
                <a:latin typeface="Perpetua" pitchFamily="18" charset="0"/>
              </a:defRPr>
            </a:lvl2pPr>
            <a:lvl3pPr marL="1143000">
              <a:defRPr sz="2000">
                <a:solidFill>
                  <a:schemeClr val="tx1"/>
                </a:solidFill>
                <a:latin typeface="Perpetua" pitchFamily="18" charset="0"/>
              </a:defRPr>
            </a:lvl3pPr>
            <a:lvl4pPr marL="1600200">
              <a:defRPr sz="2000">
                <a:solidFill>
                  <a:schemeClr val="tx1"/>
                </a:solidFill>
                <a:latin typeface="Perpetua" pitchFamily="18" charset="0"/>
              </a:defRPr>
            </a:lvl4pPr>
            <a:lvl5pPr marL="2057400">
              <a:defRPr sz="2000">
                <a:solidFill>
                  <a:schemeClr val="tx1"/>
                </a:solidFill>
                <a:latin typeface="Perpetua" pitchFamily="18" charset="0"/>
              </a:defRPr>
            </a:lvl5pPr>
            <a:lvl6pPr marL="2514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fontAlgn="base">
              <a:spcBef>
                <a:spcPct val="0"/>
              </a:spcBef>
              <a:spcAft>
                <a:spcPct val="0"/>
              </a:spcAft>
            </a:pPr>
            <a:r>
              <a:rPr lang="en-US" altLang="en-US" sz="1800" b="1" i="1">
                <a:solidFill>
                  <a:srgbClr val="0070C0"/>
                </a:solidFill>
                <a:latin typeface="Arial" charset="0"/>
                <a:cs typeface="Arial" charset="0"/>
              </a:rPr>
              <a:t>The liver is nothing more than an array of cells between the portal and caval venous systems. This shows the direction of flow. The liver gets about 80% of its blood supply from the portal veins and 20% from the hepatic arterial system.</a:t>
            </a:r>
          </a:p>
          <a:p>
            <a:pPr fontAlgn="base">
              <a:spcBef>
                <a:spcPct val="0"/>
              </a:spcBef>
              <a:spcAft>
                <a:spcPct val="0"/>
              </a:spcAft>
            </a:pPr>
            <a:endParaRPr lang="en-US" altLang="en-US" sz="1800">
              <a:solidFill>
                <a:prstClr val="black"/>
              </a:solidFill>
              <a:latin typeface="Arial" charset="0"/>
              <a:cs typeface="Arial" charset="0"/>
            </a:endParaRPr>
          </a:p>
        </p:txBody>
      </p:sp>
    </p:spTree>
    <p:extLst>
      <p:ext uri="{BB962C8B-B14F-4D97-AF65-F5344CB8AC3E}">
        <p14:creationId xmlns:p14="http://schemas.microsoft.com/office/powerpoint/2010/main" val="195635238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428870BA-577D-4275-B453-004E3ED81E2E}" type="slidenum">
              <a:rPr lang="en-US"/>
              <a:pPr>
                <a:defRPr/>
              </a:pPr>
              <a:t>111</a:t>
            </a:fld>
            <a:endParaRPr lang="en-US"/>
          </a:p>
        </p:txBody>
      </p:sp>
      <p:sp>
        <p:nvSpPr>
          <p:cNvPr id="3" name="TextBox 2"/>
          <p:cNvSpPr txBox="1"/>
          <p:nvPr/>
        </p:nvSpPr>
        <p:spPr>
          <a:xfrm>
            <a:off x="381000" y="304800"/>
            <a:ext cx="8763000" cy="6186488"/>
          </a:xfrm>
          <a:prstGeom prst="rect">
            <a:avLst/>
          </a:prstGeom>
          <a:noFill/>
        </p:spPr>
        <p:txBody>
          <a:bodyPr>
            <a:spAutoFit/>
          </a:bodyPr>
          <a:lstStyle/>
          <a:p>
            <a:pPr fontAlgn="base">
              <a:spcBef>
                <a:spcPct val="0"/>
              </a:spcBef>
              <a:spcAft>
                <a:spcPct val="0"/>
              </a:spcAft>
              <a:defRPr/>
            </a:pPr>
            <a:r>
              <a:rPr lang="en-US" sz="3600" b="1" i="1" dirty="0">
                <a:solidFill>
                  <a:srgbClr val="FF0000"/>
                </a:solidFill>
                <a:latin typeface="Arial" charset="0"/>
                <a:cs typeface="Arial" charset="0"/>
              </a:rPr>
              <a:t>The IDEAL three-dimensional diagram: Hexagonal Hepatic “LOBULE”</a:t>
            </a:r>
          </a:p>
          <a:p>
            <a:pPr fontAlgn="base">
              <a:spcBef>
                <a:spcPct val="0"/>
              </a:spcBef>
              <a:spcAft>
                <a:spcPct val="0"/>
              </a:spcAft>
              <a:defRPr/>
            </a:pPr>
            <a:r>
              <a:rPr lang="en-US" sz="3600" b="1" i="1" dirty="0">
                <a:solidFill>
                  <a:srgbClr val="FF0000"/>
                </a:solidFill>
                <a:latin typeface="Arial" charset="0"/>
                <a:cs typeface="Arial" charset="0"/>
              </a:rPr>
              <a:t>From the point of view of anatomy, physiology, and pathology, you must clearly understand the DIRECTION is:</a:t>
            </a:r>
          </a:p>
          <a:p>
            <a:pPr marL="228600" indent="-228600" fontAlgn="base">
              <a:spcBef>
                <a:spcPct val="0"/>
              </a:spcBef>
              <a:spcAft>
                <a:spcPct val="0"/>
              </a:spcAft>
              <a:buFontTx/>
              <a:buAutoNum type="arabicParenR"/>
              <a:defRPr/>
            </a:pPr>
            <a:r>
              <a:rPr lang="en-US" sz="3600" b="1" i="1" dirty="0">
                <a:solidFill>
                  <a:srgbClr val="FF0000"/>
                </a:solidFill>
                <a:latin typeface="Arial" charset="0"/>
                <a:cs typeface="Arial" charset="0"/>
              </a:rPr>
              <a:t>Portal vein</a:t>
            </a:r>
            <a:r>
              <a:rPr lang="en-US" sz="3600" b="1" i="1" dirty="0">
                <a:solidFill>
                  <a:srgbClr val="FF0000"/>
                </a:solidFill>
                <a:latin typeface="Arial" charset="0"/>
                <a:cs typeface="Arial" charset="0"/>
                <a:sym typeface="Wingdings" pitchFamily="2" charset="2"/>
              </a:rPr>
              <a:t></a:t>
            </a:r>
          </a:p>
          <a:p>
            <a:pPr marL="228600" indent="-228600" fontAlgn="base">
              <a:spcBef>
                <a:spcPct val="0"/>
              </a:spcBef>
              <a:spcAft>
                <a:spcPct val="0"/>
              </a:spcAft>
              <a:buFontTx/>
              <a:buAutoNum type="arabicParenR"/>
              <a:defRPr/>
            </a:pPr>
            <a:r>
              <a:rPr lang="en-US" sz="3600" b="1" i="1" dirty="0">
                <a:solidFill>
                  <a:srgbClr val="FF0000"/>
                </a:solidFill>
                <a:latin typeface="Arial" charset="0"/>
                <a:cs typeface="Arial" charset="0"/>
                <a:sym typeface="Wingdings" pitchFamily="2" charset="2"/>
              </a:rPr>
              <a:t>Sinusoids</a:t>
            </a:r>
          </a:p>
          <a:p>
            <a:pPr marL="228600" indent="-228600" fontAlgn="base">
              <a:spcBef>
                <a:spcPct val="0"/>
              </a:spcBef>
              <a:spcAft>
                <a:spcPct val="0"/>
              </a:spcAft>
              <a:buFontTx/>
              <a:buAutoNum type="arabicParenR"/>
              <a:defRPr/>
            </a:pPr>
            <a:r>
              <a:rPr lang="en-US" sz="3600" b="1" i="1" dirty="0">
                <a:solidFill>
                  <a:srgbClr val="FF0000"/>
                </a:solidFill>
                <a:latin typeface="Arial" charset="0"/>
                <a:cs typeface="Arial" charset="0"/>
                <a:sym typeface="Wingdings" pitchFamily="2" charset="2"/>
              </a:rPr>
              <a:t>Central vein</a:t>
            </a:r>
          </a:p>
          <a:p>
            <a:pPr marL="228600" indent="-228600" fontAlgn="base">
              <a:spcBef>
                <a:spcPct val="0"/>
              </a:spcBef>
              <a:spcAft>
                <a:spcPct val="0"/>
              </a:spcAft>
              <a:buFontTx/>
              <a:buAutoNum type="arabicParenR"/>
              <a:defRPr/>
            </a:pPr>
            <a:r>
              <a:rPr lang="en-US" sz="3600" b="1" i="1" dirty="0">
                <a:solidFill>
                  <a:srgbClr val="FF0000"/>
                </a:solidFill>
                <a:latin typeface="Arial" charset="0"/>
                <a:cs typeface="Arial" charset="0"/>
                <a:sym typeface="Wingdings" pitchFamily="2" charset="2"/>
              </a:rPr>
              <a:t>Hepatic Veins</a:t>
            </a:r>
          </a:p>
          <a:p>
            <a:pPr marL="228600" indent="-228600" fontAlgn="base">
              <a:spcBef>
                <a:spcPct val="0"/>
              </a:spcBef>
              <a:spcAft>
                <a:spcPct val="0"/>
              </a:spcAft>
              <a:buFontTx/>
              <a:buAutoNum type="arabicParenR"/>
              <a:defRPr/>
            </a:pPr>
            <a:r>
              <a:rPr lang="en-US" sz="3600" dirty="0">
                <a:solidFill>
                  <a:srgbClr val="FF0000"/>
                </a:solidFill>
                <a:latin typeface="Arial" charset="0"/>
                <a:cs typeface="Arial" charset="0"/>
                <a:sym typeface="Wingdings" pitchFamily="2" charset="2"/>
              </a:rPr>
              <a:t>IVC</a:t>
            </a:r>
            <a:r>
              <a:rPr lang="en-US" sz="3600" dirty="0">
                <a:solidFill>
                  <a:prstClr val="black"/>
                </a:solidFill>
                <a:latin typeface="Arial" charset="0"/>
                <a:cs typeface="Arial" charset="0"/>
                <a:sym typeface="Wingdings" pitchFamily="2" charset="2"/>
              </a:rPr>
              <a:t> </a:t>
            </a:r>
            <a:endParaRPr lang="en-US" sz="3600" dirty="0">
              <a:solidFill>
                <a:prstClr val="black"/>
              </a:solidFill>
              <a:latin typeface="Arial" charset="0"/>
              <a:cs typeface="Arial" charset="0"/>
            </a:endParaRPr>
          </a:p>
          <a:p>
            <a:pPr fontAlgn="base">
              <a:spcBef>
                <a:spcPct val="0"/>
              </a:spcBef>
              <a:spcAft>
                <a:spcPct val="0"/>
              </a:spcAft>
              <a:defRPr/>
            </a:pPr>
            <a:endParaRPr lang="en-US" sz="3600" dirty="0">
              <a:solidFill>
                <a:prstClr val="black"/>
              </a:solidFill>
              <a:latin typeface="Arial" charset="0"/>
              <a:cs typeface="Arial" charset="0"/>
            </a:endParaRPr>
          </a:p>
        </p:txBody>
      </p:sp>
    </p:spTree>
    <p:extLst>
      <p:ext uri="{BB962C8B-B14F-4D97-AF65-F5344CB8AC3E}">
        <p14:creationId xmlns:p14="http://schemas.microsoft.com/office/powerpoint/2010/main" val="393385619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5314" name="Picture 4" descr="Live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99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907931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6338" name="Picture 4" descr="Live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7772400" cy="686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6339" name="Text Box 5"/>
          <p:cNvSpPr txBox="1">
            <a:spLocks noChangeArrowheads="1"/>
          </p:cNvSpPr>
          <p:nvPr/>
        </p:nvSpPr>
        <p:spPr bwMode="auto">
          <a:xfrm>
            <a:off x="7620000" y="0"/>
            <a:ext cx="1219200" cy="344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600">
                <a:solidFill>
                  <a:schemeClr val="tx1"/>
                </a:solidFill>
                <a:latin typeface="Perpetua" pitchFamily="18" charset="0"/>
              </a:defRPr>
            </a:lvl1pPr>
            <a:lvl2pPr marL="742950" indent="-285750">
              <a:defRPr sz="2400">
                <a:solidFill>
                  <a:schemeClr val="tx1"/>
                </a:solidFill>
                <a:latin typeface="Perpetua" pitchFamily="18" charset="0"/>
              </a:defRPr>
            </a:lvl2pPr>
            <a:lvl3pPr marL="1143000">
              <a:defRPr sz="2000">
                <a:solidFill>
                  <a:schemeClr val="tx1"/>
                </a:solidFill>
                <a:latin typeface="Perpetua" pitchFamily="18" charset="0"/>
              </a:defRPr>
            </a:lvl3pPr>
            <a:lvl4pPr marL="1600200">
              <a:defRPr sz="2000">
                <a:solidFill>
                  <a:schemeClr val="tx1"/>
                </a:solidFill>
                <a:latin typeface="Perpetua" pitchFamily="18" charset="0"/>
              </a:defRPr>
            </a:lvl4pPr>
            <a:lvl5pPr marL="2057400">
              <a:defRPr sz="2000">
                <a:solidFill>
                  <a:schemeClr val="tx1"/>
                </a:solidFill>
                <a:latin typeface="Perpetua" pitchFamily="18" charset="0"/>
              </a:defRPr>
            </a:lvl5pPr>
            <a:lvl6pPr marL="2514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fontAlgn="base">
              <a:spcBef>
                <a:spcPct val="50000"/>
              </a:spcBef>
              <a:spcAft>
                <a:spcPct val="0"/>
              </a:spcAft>
            </a:pPr>
            <a:r>
              <a:rPr lang="en-US" altLang="en-US" sz="8800" b="1">
                <a:solidFill>
                  <a:srgbClr val="FF0000"/>
                </a:solidFill>
                <a:latin typeface="Arial" charset="0"/>
                <a:cs typeface="Arial" charset="0"/>
              </a:rPr>
              <a:t>N</a:t>
            </a:r>
          </a:p>
          <a:p>
            <a:pPr algn="ctr" fontAlgn="base">
              <a:spcBef>
                <a:spcPct val="50000"/>
              </a:spcBef>
              <a:spcAft>
                <a:spcPct val="0"/>
              </a:spcAft>
            </a:pPr>
            <a:r>
              <a:rPr lang="en-US" altLang="en-US" sz="8800" b="1">
                <a:solidFill>
                  <a:srgbClr val="FF0000"/>
                </a:solidFill>
                <a:latin typeface="Arial" charset="0"/>
                <a:cs typeface="Arial" charset="0"/>
              </a:rPr>
              <a:t>O</a:t>
            </a:r>
          </a:p>
        </p:txBody>
      </p:sp>
      <p:sp>
        <p:nvSpPr>
          <p:cNvPr id="526340" name="Text Box 6"/>
          <p:cNvSpPr txBox="1">
            <a:spLocks noChangeArrowheads="1"/>
          </p:cNvSpPr>
          <p:nvPr/>
        </p:nvSpPr>
        <p:spPr bwMode="auto">
          <a:xfrm>
            <a:off x="7772400" y="4191000"/>
            <a:ext cx="13716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600">
                <a:solidFill>
                  <a:schemeClr val="tx1"/>
                </a:solidFill>
                <a:latin typeface="Perpetua" pitchFamily="18" charset="0"/>
              </a:defRPr>
            </a:lvl1pPr>
            <a:lvl2pPr marL="742950" indent="-285750">
              <a:defRPr sz="2400">
                <a:solidFill>
                  <a:schemeClr val="tx1"/>
                </a:solidFill>
                <a:latin typeface="Perpetua" pitchFamily="18" charset="0"/>
              </a:defRPr>
            </a:lvl2pPr>
            <a:lvl3pPr marL="1143000">
              <a:defRPr sz="2000">
                <a:solidFill>
                  <a:schemeClr val="tx1"/>
                </a:solidFill>
                <a:latin typeface="Perpetua" pitchFamily="18" charset="0"/>
              </a:defRPr>
            </a:lvl3pPr>
            <a:lvl4pPr marL="1600200">
              <a:defRPr sz="2000">
                <a:solidFill>
                  <a:schemeClr val="tx1"/>
                </a:solidFill>
                <a:latin typeface="Perpetua" pitchFamily="18" charset="0"/>
              </a:defRPr>
            </a:lvl4pPr>
            <a:lvl5pPr marL="2057400">
              <a:defRPr sz="2000">
                <a:solidFill>
                  <a:schemeClr val="tx1"/>
                </a:solidFill>
                <a:latin typeface="Perpetua" pitchFamily="18" charset="0"/>
              </a:defRPr>
            </a:lvl5pPr>
            <a:lvl6pPr marL="2514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fontAlgn="base">
              <a:spcBef>
                <a:spcPct val="50000"/>
              </a:spcBef>
              <a:spcAft>
                <a:spcPct val="0"/>
              </a:spcAft>
            </a:pPr>
            <a:r>
              <a:rPr lang="en-US" altLang="en-US" sz="2000" b="1">
                <a:solidFill>
                  <a:srgbClr val="3366FF"/>
                </a:solidFill>
                <a:latin typeface="Arial" charset="0"/>
                <a:cs typeface="Arial" charset="0"/>
              </a:rPr>
              <a:t>FIBROUS</a:t>
            </a:r>
          </a:p>
          <a:p>
            <a:pPr algn="ctr" fontAlgn="base">
              <a:spcBef>
                <a:spcPct val="50000"/>
              </a:spcBef>
              <a:spcAft>
                <a:spcPct val="0"/>
              </a:spcAft>
            </a:pPr>
            <a:r>
              <a:rPr lang="en-US" altLang="en-US" sz="2000" b="1">
                <a:solidFill>
                  <a:srgbClr val="3366FF"/>
                </a:solidFill>
                <a:latin typeface="Arial" charset="0"/>
                <a:cs typeface="Arial" charset="0"/>
              </a:rPr>
              <a:t>TISSUE</a:t>
            </a:r>
          </a:p>
        </p:txBody>
      </p:sp>
      <p:sp>
        <p:nvSpPr>
          <p:cNvPr id="5" name="TextBox 4"/>
          <p:cNvSpPr txBox="1"/>
          <p:nvPr/>
        </p:nvSpPr>
        <p:spPr>
          <a:xfrm>
            <a:off x="990600" y="3124200"/>
            <a:ext cx="3276600" cy="923925"/>
          </a:xfrm>
          <a:prstGeom prst="rect">
            <a:avLst/>
          </a:prstGeom>
          <a:noFill/>
        </p:spPr>
        <p:txBody>
          <a:bodyPr>
            <a:spAutoFit/>
          </a:bodyPr>
          <a:lstStyle/>
          <a:p>
            <a:pPr fontAlgn="base">
              <a:spcBef>
                <a:spcPct val="0"/>
              </a:spcBef>
              <a:spcAft>
                <a:spcPct val="0"/>
              </a:spcAft>
              <a:defRPr/>
            </a:pPr>
            <a:r>
              <a:rPr lang="en-US" b="1" i="1" dirty="0">
                <a:solidFill>
                  <a:srgbClr val="696464">
                    <a:lumMod val="50000"/>
                  </a:srgbClr>
                </a:solidFill>
                <a:latin typeface="Arial" charset="0"/>
                <a:cs typeface="Arial" charset="0"/>
              </a:rPr>
              <a:t>The classical view of liver tissue from a liver biopsy.</a:t>
            </a:r>
          </a:p>
          <a:p>
            <a:pPr fontAlgn="base">
              <a:spcBef>
                <a:spcPct val="0"/>
              </a:spcBef>
              <a:spcAft>
                <a:spcPct val="0"/>
              </a:spcAft>
              <a:defRPr/>
            </a:pPr>
            <a:endParaRPr lang="en-US" dirty="0">
              <a:solidFill>
                <a:prstClr val="black"/>
              </a:solidFill>
              <a:latin typeface="Arial" charset="0"/>
              <a:cs typeface="Arial" charset="0"/>
            </a:endParaRPr>
          </a:p>
        </p:txBody>
      </p:sp>
    </p:spTree>
    <p:extLst>
      <p:ext uri="{BB962C8B-B14F-4D97-AF65-F5344CB8AC3E}">
        <p14:creationId xmlns:p14="http://schemas.microsoft.com/office/powerpoint/2010/main" val="70133107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7362"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177925" y="0"/>
            <a:ext cx="6237288" cy="6858000"/>
          </a:xfrm>
          <a:noFill/>
        </p:spPr>
      </p:pic>
      <p:sp>
        <p:nvSpPr>
          <p:cNvPr id="3" name="Slide Number Placeholder 2"/>
          <p:cNvSpPr>
            <a:spLocks noGrp="1"/>
          </p:cNvSpPr>
          <p:nvPr>
            <p:ph type="sldNum" sz="quarter" idx="12"/>
          </p:nvPr>
        </p:nvSpPr>
        <p:spPr/>
        <p:txBody>
          <a:bodyPr/>
          <a:lstStyle/>
          <a:p>
            <a:pPr>
              <a:defRPr/>
            </a:pPr>
            <a:fld id="{B142110E-901C-4A7B-B703-B98E75D451B2}" type="slidenum">
              <a:rPr lang="en-US"/>
              <a:pPr>
                <a:defRPr/>
              </a:pPr>
              <a:t>114</a:t>
            </a:fld>
            <a:endParaRPr lang="en-US"/>
          </a:p>
        </p:txBody>
      </p:sp>
    </p:spTree>
    <p:extLst>
      <p:ext uri="{BB962C8B-B14F-4D97-AF65-F5344CB8AC3E}">
        <p14:creationId xmlns:p14="http://schemas.microsoft.com/office/powerpoint/2010/main" val="280265880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p:cNvSpPr>
            <a:spLocks noGrp="1" noChangeArrowheads="1"/>
          </p:cNvSpPr>
          <p:nvPr>
            <p:ph type="title"/>
          </p:nvPr>
        </p:nvSpPr>
        <p:spPr>
          <a:xfrm>
            <a:off x="990600" y="2514600"/>
            <a:ext cx="7086600" cy="1143000"/>
          </a:xfrm>
        </p:spPr>
        <p:txBody>
          <a:bodyPr/>
          <a:lstStyle/>
          <a:p>
            <a:pPr eaLnBrk="1" hangingPunct="1"/>
            <a:r>
              <a:rPr lang="en-US" altLang="en-US" sz="6600" b="1" u="sng" smtClean="0"/>
              <a:t>LIVER CIRRHOSIS</a:t>
            </a:r>
          </a:p>
        </p:txBody>
      </p:sp>
      <p:sp>
        <p:nvSpPr>
          <p:cNvPr id="3" name="Slide Number Placeholder 2"/>
          <p:cNvSpPr>
            <a:spLocks noGrp="1"/>
          </p:cNvSpPr>
          <p:nvPr>
            <p:ph type="sldNum" sz="quarter" idx="12"/>
          </p:nvPr>
        </p:nvSpPr>
        <p:spPr/>
        <p:txBody>
          <a:bodyPr/>
          <a:lstStyle/>
          <a:p>
            <a:pPr>
              <a:defRPr/>
            </a:pPr>
            <a:fld id="{A5F9EF07-E235-4880-B671-113C82940219}" type="slidenum">
              <a:rPr lang="en-US"/>
              <a:pPr>
                <a:defRPr/>
              </a:pPr>
              <a:t>115</a:t>
            </a:fld>
            <a:endParaRPr lang="en-US"/>
          </a:p>
        </p:txBody>
      </p:sp>
    </p:spTree>
    <p:extLst>
      <p:ext uri="{BB962C8B-B14F-4D97-AF65-F5344CB8AC3E}">
        <p14:creationId xmlns:p14="http://schemas.microsoft.com/office/powerpoint/2010/main" val="360610958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9410"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52400" y="0"/>
            <a:ext cx="8839200" cy="6727825"/>
          </a:xfrm>
          <a:noFill/>
        </p:spPr>
      </p:pic>
      <p:sp>
        <p:nvSpPr>
          <p:cNvPr id="3" name="Slide Number Placeholder 2"/>
          <p:cNvSpPr>
            <a:spLocks noGrp="1"/>
          </p:cNvSpPr>
          <p:nvPr>
            <p:ph type="sldNum" sz="quarter" idx="12"/>
          </p:nvPr>
        </p:nvSpPr>
        <p:spPr/>
        <p:txBody>
          <a:bodyPr/>
          <a:lstStyle/>
          <a:p>
            <a:pPr>
              <a:defRPr/>
            </a:pPr>
            <a:fld id="{C2B3D68F-BC4F-4477-A0DC-AFC3545B1EB3}" type="slidenum">
              <a:rPr lang="en-US"/>
              <a:pPr>
                <a:defRPr/>
              </a:pPr>
              <a:t>116</a:t>
            </a:fld>
            <a:endParaRPr lang="en-US"/>
          </a:p>
        </p:txBody>
      </p:sp>
    </p:spTree>
    <p:extLst>
      <p:ext uri="{BB962C8B-B14F-4D97-AF65-F5344CB8AC3E}">
        <p14:creationId xmlns:p14="http://schemas.microsoft.com/office/powerpoint/2010/main" val="232754406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Rectangle 2"/>
          <p:cNvSpPr>
            <a:spLocks noGrp="1" noChangeArrowheads="1"/>
          </p:cNvSpPr>
          <p:nvPr>
            <p:ph type="title"/>
          </p:nvPr>
        </p:nvSpPr>
        <p:spPr>
          <a:xfrm>
            <a:off x="228600" y="228600"/>
            <a:ext cx="8229600" cy="1295400"/>
          </a:xfrm>
        </p:spPr>
        <p:txBody>
          <a:bodyPr/>
          <a:lstStyle/>
          <a:p>
            <a:pPr eaLnBrk="1" hangingPunct="1"/>
            <a:r>
              <a:rPr lang="en-US" altLang="en-US" b="1" u="sng" smtClean="0"/>
              <a:t>LIVER CIRRHOSIS</a:t>
            </a:r>
            <a:r>
              <a:rPr lang="en-US" altLang="en-US" smtClean="0"/>
              <a:t/>
            </a:r>
            <a:br>
              <a:rPr lang="en-US" altLang="en-US" smtClean="0"/>
            </a:br>
            <a:endParaRPr lang="en-US" altLang="en-US" smtClean="0"/>
          </a:p>
        </p:txBody>
      </p:sp>
      <p:sp>
        <p:nvSpPr>
          <p:cNvPr id="530435" name="Rectangle 3"/>
          <p:cNvSpPr>
            <a:spLocks noGrp="1" noChangeArrowheads="1"/>
          </p:cNvSpPr>
          <p:nvPr>
            <p:ph sz="quarter" idx="1"/>
          </p:nvPr>
        </p:nvSpPr>
        <p:spPr>
          <a:xfrm>
            <a:off x="304800" y="990600"/>
            <a:ext cx="8534400" cy="5486400"/>
          </a:xfrm>
        </p:spPr>
        <p:txBody>
          <a:bodyPr/>
          <a:lstStyle/>
          <a:p>
            <a:pPr eaLnBrk="1" hangingPunct="1">
              <a:lnSpc>
                <a:spcPct val="90000"/>
              </a:lnSpc>
              <a:buFontTx/>
              <a:buNone/>
            </a:pPr>
            <a:r>
              <a:rPr lang="en-US" altLang="en-US" sz="3200" smtClean="0"/>
              <a:t>	This is a chronic liver disease characterized by loss of normal hepatic architecture with fibrosis and nodular regeneration throughout the liver.</a:t>
            </a:r>
          </a:p>
          <a:p>
            <a:pPr eaLnBrk="1" hangingPunct="1">
              <a:lnSpc>
                <a:spcPct val="90000"/>
              </a:lnSpc>
              <a:buFontTx/>
              <a:buNone/>
            </a:pPr>
            <a:r>
              <a:rPr lang="en-US" altLang="en-US" sz="3200" smtClean="0"/>
              <a:t>-There is destruction of paranchymal cell</a:t>
            </a:r>
          </a:p>
          <a:p>
            <a:pPr eaLnBrk="1" hangingPunct="1">
              <a:lnSpc>
                <a:spcPct val="90000"/>
              </a:lnSpc>
              <a:buFontTx/>
              <a:buNone/>
            </a:pPr>
            <a:r>
              <a:rPr lang="en-US" altLang="en-US" sz="3200" smtClean="0"/>
              <a:t>-The destroyed hepatocytes are replaced by a </a:t>
            </a:r>
            <a:r>
              <a:rPr lang="en-US" altLang="en-US" sz="3200" b="1" smtClean="0">
                <a:solidFill>
                  <a:srgbClr val="FF0000"/>
                </a:solidFill>
              </a:rPr>
              <a:t>fibrous tissue. </a:t>
            </a:r>
          </a:p>
          <a:p>
            <a:pPr eaLnBrk="1" hangingPunct="1">
              <a:lnSpc>
                <a:spcPct val="90000"/>
              </a:lnSpc>
              <a:buFontTx/>
              <a:buNone/>
            </a:pPr>
            <a:r>
              <a:rPr lang="en-US" altLang="en-US" sz="3200" smtClean="0"/>
              <a:t>-The remaining cells regenerate as a compensatory mechanism.</a:t>
            </a:r>
          </a:p>
          <a:p>
            <a:pPr eaLnBrk="1" hangingPunct="1">
              <a:lnSpc>
                <a:spcPct val="90000"/>
              </a:lnSpc>
              <a:buFontTx/>
              <a:buNone/>
            </a:pPr>
            <a:r>
              <a:rPr lang="en-US" altLang="en-US" sz="3200" smtClean="0"/>
              <a:t>-The nodules are either micro nodular or macro nodular.</a:t>
            </a:r>
          </a:p>
          <a:p>
            <a:pPr eaLnBrk="1" hangingPunct="1">
              <a:lnSpc>
                <a:spcPct val="90000"/>
              </a:lnSpc>
              <a:buFontTx/>
              <a:buNone/>
            </a:pPr>
            <a:r>
              <a:rPr lang="en-US" altLang="en-US" sz="3200" smtClean="0"/>
              <a:t>-The course is progressive and is non reversible.</a:t>
            </a:r>
          </a:p>
          <a:p>
            <a:pPr eaLnBrk="1" hangingPunct="1">
              <a:lnSpc>
                <a:spcPct val="90000"/>
              </a:lnSpc>
              <a:buFontTx/>
              <a:buNone/>
            </a:pPr>
            <a:r>
              <a:rPr lang="en-US" altLang="en-US" sz="3200" smtClean="0"/>
              <a:t>-Liver cirrhosis interface with hepatic functions and in advanced stages gradually liver failure develops.</a:t>
            </a:r>
          </a:p>
        </p:txBody>
      </p:sp>
      <p:sp>
        <p:nvSpPr>
          <p:cNvPr id="4" name="Slide Number Placeholder 3"/>
          <p:cNvSpPr>
            <a:spLocks noGrp="1"/>
          </p:cNvSpPr>
          <p:nvPr>
            <p:ph type="sldNum" sz="quarter" idx="12"/>
          </p:nvPr>
        </p:nvSpPr>
        <p:spPr/>
        <p:txBody>
          <a:bodyPr/>
          <a:lstStyle/>
          <a:p>
            <a:pPr>
              <a:defRPr/>
            </a:pPr>
            <a:fld id="{784B0DC0-E8DF-4C43-8844-51FB7F652EA0}" type="slidenum">
              <a:rPr lang="en-US"/>
              <a:pPr>
                <a:defRPr/>
              </a:pPr>
              <a:t>117</a:t>
            </a:fld>
            <a:endParaRPr lang="en-US"/>
          </a:p>
        </p:txBody>
      </p:sp>
    </p:spTree>
    <p:extLst>
      <p:ext uri="{BB962C8B-B14F-4D97-AF65-F5344CB8AC3E}">
        <p14:creationId xmlns:p14="http://schemas.microsoft.com/office/powerpoint/2010/main" val="250270128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Rectangle 2"/>
          <p:cNvSpPr>
            <a:spLocks noGrp="1" noChangeArrowheads="1"/>
          </p:cNvSpPr>
          <p:nvPr>
            <p:ph sz="quarter" idx="1"/>
          </p:nvPr>
        </p:nvSpPr>
        <p:spPr>
          <a:xfrm>
            <a:off x="304800" y="228600"/>
            <a:ext cx="8610600" cy="6629400"/>
          </a:xfrm>
        </p:spPr>
        <p:txBody>
          <a:bodyPr/>
          <a:lstStyle/>
          <a:p>
            <a:pPr marL="609600" indent="-609600" eaLnBrk="1" hangingPunct="1">
              <a:lnSpc>
                <a:spcPct val="90000"/>
              </a:lnSpc>
              <a:buFontTx/>
              <a:buNone/>
            </a:pPr>
            <a:r>
              <a:rPr lang="en-US" altLang="en-US" sz="2800" b="1" u="sng" smtClean="0"/>
              <a:t>Aetiological classification</a:t>
            </a:r>
            <a:endParaRPr lang="en-US" altLang="en-US" sz="2800" u="sng" smtClean="0"/>
          </a:p>
          <a:p>
            <a:pPr marL="990600" lvl="1" indent="-533400" eaLnBrk="1" hangingPunct="1">
              <a:lnSpc>
                <a:spcPct val="90000"/>
              </a:lnSpc>
              <a:buFontTx/>
              <a:buAutoNum type="arabicPeriod"/>
            </a:pPr>
            <a:r>
              <a:rPr lang="en-US" altLang="en-US" smtClean="0"/>
              <a:t>Alcoholic cirrhosis</a:t>
            </a:r>
          </a:p>
          <a:p>
            <a:pPr marL="990600" lvl="1" indent="-533400" eaLnBrk="1" hangingPunct="1">
              <a:lnSpc>
                <a:spcPct val="90000"/>
              </a:lnSpc>
              <a:buFontTx/>
              <a:buAutoNum type="arabicPeriod"/>
            </a:pPr>
            <a:r>
              <a:rPr lang="en-US" altLang="en-US" smtClean="0"/>
              <a:t>Non-alcoholic fatty liver disease</a:t>
            </a:r>
          </a:p>
          <a:p>
            <a:pPr marL="990600" lvl="1" indent="-533400" eaLnBrk="1" hangingPunct="1">
              <a:lnSpc>
                <a:spcPct val="90000"/>
              </a:lnSpc>
              <a:buFontTx/>
              <a:buAutoNum type="arabicPeriod"/>
            </a:pPr>
            <a:r>
              <a:rPr lang="en-US" altLang="en-US" smtClean="0"/>
              <a:t>Chronic viral hepatitis (B or C)/ (Post hepatic liver cirrhosis)</a:t>
            </a:r>
          </a:p>
          <a:p>
            <a:pPr marL="990600" lvl="1" indent="-533400" eaLnBrk="1" hangingPunct="1">
              <a:lnSpc>
                <a:spcPct val="90000"/>
              </a:lnSpc>
              <a:buFontTx/>
              <a:buAutoNum type="arabicPeriod"/>
            </a:pPr>
            <a:r>
              <a:rPr lang="en-US" altLang="en-US" smtClean="0"/>
              <a:t>Idiopathic liver cirrhosis/ Cryptogenic (unknown)</a:t>
            </a:r>
          </a:p>
          <a:p>
            <a:pPr marL="990600" lvl="1" indent="-533400" eaLnBrk="1" hangingPunct="1">
              <a:lnSpc>
                <a:spcPct val="90000"/>
              </a:lnSpc>
              <a:buFontTx/>
              <a:buAutoNum type="arabicPeriod"/>
            </a:pPr>
            <a:r>
              <a:rPr lang="en-US" altLang="en-US" smtClean="0"/>
              <a:t>Biliary </a:t>
            </a:r>
          </a:p>
          <a:p>
            <a:pPr marL="1371600" lvl="2" indent="-457200" eaLnBrk="1" hangingPunct="1">
              <a:lnSpc>
                <a:spcPct val="90000"/>
              </a:lnSpc>
            </a:pPr>
            <a:r>
              <a:rPr lang="en-US" altLang="en-US" smtClean="0"/>
              <a:t>Biliary liver cirrhosis -primary &amp; secondary types.</a:t>
            </a:r>
          </a:p>
          <a:p>
            <a:pPr marL="1371600" lvl="2" indent="-457200" eaLnBrk="1" hangingPunct="1">
              <a:lnSpc>
                <a:spcPct val="90000"/>
              </a:lnSpc>
              <a:buFont typeface="Courier New" pitchFamily="49" charset="0"/>
              <a:buChar char="o"/>
            </a:pPr>
            <a:r>
              <a:rPr lang="en-US" altLang="en-US" smtClean="0"/>
              <a:t>Cystic fibrosis</a:t>
            </a:r>
          </a:p>
          <a:p>
            <a:pPr marL="990600" lvl="1" indent="-533400" eaLnBrk="1" hangingPunct="1">
              <a:lnSpc>
                <a:spcPct val="90000"/>
              </a:lnSpc>
              <a:buFontTx/>
              <a:buAutoNum type="arabicPeriod"/>
            </a:pPr>
            <a:r>
              <a:rPr lang="en-US" altLang="en-US" smtClean="0"/>
              <a:t>Metabolic – haemochromatosis, wilson’s disease, </a:t>
            </a:r>
          </a:p>
          <a:p>
            <a:pPr marL="990600" lvl="1" indent="-533400" eaLnBrk="1" hangingPunct="1">
              <a:lnSpc>
                <a:spcPct val="90000"/>
              </a:lnSpc>
              <a:buFontTx/>
              <a:buAutoNum type="arabicPeriod"/>
            </a:pPr>
            <a:r>
              <a:rPr lang="en-US" altLang="en-US" smtClean="0"/>
              <a:t>Genetic - α</a:t>
            </a:r>
            <a:r>
              <a:rPr lang="en-US" altLang="en-US" baseline="-25000" smtClean="0"/>
              <a:t>1</a:t>
            </a:r>
            <a:r>
              <a:rPr lang="en-US" altLang="en-US" smtClean="0"/>
              <a:t>-antitrypsin deficiency</a:t>
            </a:r>
          </a:p>
          <a:p>
            <a:pPr marL="990600" lvl="1" indent="-533400" eaLnBrk="1" hangingPunct="1">
              <a:lnSpc>
                <a:spcPct val="90000"/>
              </a:lnSpc>
              <a:buFontTx/>
              <a:buAutoNum type="arabicPeriod"/>
            </a:pPr>
            <a:r>
              <a:rPr lang="en-US" altLang="en-US" smtClean="0"/>
              <a:t>Schistosomal</a:t>
            </a:r>
          </a:p>
          <a:p>
            <a:pPr marL="990600" lvl="1" indent="-533400" eaLnBrk="1" hangingPunct="1">
              <a:lnSpc>
                <a:spcPct val="90000"/>
              </a:lnSpc>
              <a:buFontTx/>
              <a:buAutoNum type="arabicPeriod"/>
            </a:pPr>
            <a:r>
              <a:rPr lang="en-US" altLang="en-US" smtClean="0"/>
              <a:t>Drug induced.</a:t>
            </a:r>
          </a:p>
          <a:p>
            <a:pPr marL="990600" lvl="1" indent="-533400" eaLnBrk="1" hangingPunct="1">
              <a:lnSpc>
                <a:spcPct val="90000"/>
              </a:lnSpc>
              <a:buFontTx/>
              <a:buAutoNum type="arabicPeriod"/>
            </a:pPr>
            <a:r>
              <a:rPr lang="en-US" altLang="en-US" smtClean="0"/>
              <a:t>Cardiac liver cirrhosis.</a:t>
            </a:r>
          </a:p>
          <a:p>
            <a:pPr marL="990600" lvl="1" indent="-533400" eaLnBrk="1" hangingPunct="1">
              <a:lnSpc>
                <a:spcPct val="90000"/>
              </a:lnSpc>
              <a:buFontTx/>
              <a:buAutoNum type="arabicPeriod"/>
            </a:pPr>
            <a:r>
              <a:rPr lang="en-US" altLang="en-US" smtClean="0"/>
              <a:t>Immune</a:t>
            </a:r>
          </a:p>
          <a:p>
            <a:pPr marL="1371600" lvl="2" indent="-457200" eaLnBrk="1" hangingPunct="1">
              <a:lnSpc>
                <a:spcPct val="90000"/>
              </a:lnSpc>
            </a:pPr>
            <a:r>
              <a:rPr lang="en-US" altLang="en-US" smtClean="0"/>
              <a:t>Primary sclerosing cholangitis</a:t>
            </a:r>
          </a:p>
          <a:p>
            <a:pPr marL="1371600" lvl="2" indent="-457200" eaLnBrk="1" hangingPunct="1">
              <a:lnSpc>
                <a:spcPct val="90000"/>
              </a:lnSpc>
            </a:pPr>
            <a:r>
              <a:rPr lang="en-US" altLang="en-US" smtClean="0"/>
              <a:t>Autoimmune liver disease</a:t>
            </a:r>
          </a:p>
          <a:p>
            <a:pPr marL="990600" lvl="1" indent="-533400" eaLnBrk="1" hangingPunct="1">
              <a:lnSpc>
                <a:spcPct val="90000"/>
              </a:lnSpc>
              <a:buFontTx/>
              <a:buAutoNum type="arabicPeriod"/>
            </a:pPr>
            <a:endParaRPr lang="en-US" altLang="en-US" smtClean="0"/>
          </a:p>
        </p:txBody>
      </p:sp>
      <p:sp>
        <p:nvSpPr>
          <p:cNvPr id="3" name="Slide Number Placeholder 2"/>
          <p:cNvSpPr>
            <a:spLocks noGrp="1"/>
          </p:cNvSpPr>
          <p:nvPr>
            <p:ph type="sldNum" sz="quarter" idx="12"/>
          </p:nvPr>
        </p:nvSpPr>
        <p:spPr/>
        <p:txBody>
          <a:bodyPr/>
          <a:lstStyle/>
          <a:p>
            <a:pPr>
              <a:defRPr/>
            </a:pPr>
            <a:fld id="{46CEB8E2-F978-42FA-84B3-76D172BEE05E}" type="slidenum">
              <a:rPr lang="en-US"/>
              <a:pPr>
                <a:defRPr/>
              </a:pPr>
              <a:t>118</a:t>
            </a:fld>
            <a:endParaRPr lang="en-US"/>
          </a:p>
        </p:txBody>
      </p:sp>
    </p:spTree>
    <p:extLst>
      <p:ext uri="{BB962C8B-B14F-4D97-AF65-F5344CB8AC3E}">
        <p14:creationId xmlns:p14="http://schemas.microsoft.com/office/powerpoint/2010/main" val="209525489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Rectangle 2"/>
          <p:cNvSpPr>
            <a:spLocks noGrp="1" noChangeArrowheads="1"/>
          </p:cNvSpPr>
          <p:nvPr>
            <p:ph type="title"/>
          </p:nvPr>
        </p:nvSpPr>
        <p:spPr/>
        <p:txBody>
          <a:bodyPr/>
          <a:lstStyle/>
          <a:p>
            <a:pPr eaLnBrk="1" hangingPunct="1"/>
            <a:r>
              <a:rPr lang="en-US" altLang="en-US" sz="5400" smtClean="0"/>
              <a:t>Histological classification</a:t>
            </a:r>
          </a:p>
        </p:txBody>
      </p:sp>
      <p:sp>
        <p:nvSpPr>
          <p:cNvPr id="532483" name="Rectangle 3"/>
          <p:cNvSpPr>
            <a:spLocks noGrp="1" noChangeArrowheads="1"/>
          </p:cNvSpPr>
          <p:nvPr>
            <p:ph sz="quarter" idx="1"/>
          </p:nvPr>
        </p:nvSpPr>
        <p:spPr>
          <a:xfrm>
            <a:off x="228600" y="1371600"/>
            <a:ext cx="8686800" cy="4572000"/>
          </a:xfrm>
        </p:spPr>
        <p:txBody>
          <a:bodyPr/>
          <a:lstStyle/>
          <a:p>
            <a:pPr eaLnBrk="1" hangingPunct="1">
              <a:lnSpc>
                <a:spcPct val="90000"/>
              </a:lnSpc>
              <a:buFontTx/>
              <a:buNone/>
            </a:pPr>
            <a:r>
              <a:rPr lang="en-US" altLang="en-US" sz="3600" smtClean="0"/>
              <a:t>Cirrhosis can be classified histologically into two types;</a:t>
            </a:r>
          </a:p>
          <a:p>
            <a:pPr eaLnBrk="1" hangingPunct="1">
              <a:lnSpc>
                <a:spcPct val="90000"/>
              </a:lnSpc>
            </a:pPr>
            <a:r>
              <a:rPr lang="en-US" altLang="en-US" sz="3600" i="1" smtClean="0"/>
              <a:t>Micronodular cirrhosis</a:t>
            </a:r>
            <a:r>
              <a:rPr lang="en-US" altLang="en-US" sz="3600" smtClean="0"/>
              <a:t> is characterised by small nodules about 1 mm in diameter and is seen in alcoholic cirrhosis.</a:t>
            </a:r>
          </a:p>
          <a:p>
            <a:pPr eaLnBrk="1" hangingPunct="1">
              <a:lnSpc>
                <a:spcPct val="90000"/>
              </a:lnSpc>
            </a:pPr>
            <a:r>
              <a:rPr lang="en-US" altLang="en-US" sz="4000" i="1" smtClean="0"/>
              <a:t>Macronodular</a:t>
            </a:r>
            <a:r>
              <a:rPr lang="en-US" altLang="en-US" sz="3600" i="1" smtClean="0"/>
              <a:t> cirrhosis</a:t>
            </a:r>
            <a:r>
              <a:rPr lang="en-US" altLang="en-US" sz="3600" smtClean="0"/>
              <a:t> is characterised by larger nodules of various sizes. Areas of previous collapse of the liver architecture are evidenced by large fibrous scars</a:t>
            </a:r>
          </a:p>
          <a:p>
            <a:pPr eaLnBrk="1" hangingPunct="1">
              <a:lnSpc>
                <a:spcPct val="90000"/>
              </a:lnSpc>
            </a:pPr>
            <a:endParaRPr lang="en-US" altLang="en-US" sz="3600" smtClean="0"/>
          </a:p>
        </p:txBody>
      </p:sp>
      <p:sp>
        <p:nvSpPr>
          <p:cNvPr id="4" name="Slide Number Placeholder 3"/>
          <p:cNvSpPr>
            <a:spLocks noGrp="1"/>
          </p:cNvSpPr>
          <p:nvPr>
            <p:ph type="sldNum" sz="quarter" idx="12"/>
          </p:nvPr>
        </p:nvSpPr>
        <p:spPr/>
        <p:txBody>
          <a:bodyPr/>
          <a:lstStyle/>
          <a:p>
            <a:pPr>
              <a:defRPr/>
            </a:pPr>
            <a:fld id="{20141544-21F9-47FD-B639-B26708A349BF}" type="slidenum">
              <a:rPr lang="en-US"/>
              <a:pPr>
                <a:defRPr/>
              </a:pPr>
              <a:t>119</a:t>
            </a:fld>
            <a:endParaRPr lang="en-US"/>
          </a:p>
        </p:txBody>
      </p:sp>
    </p:spTree>
    <p:extLst>
      <p:ext uri="{BB962C8B-B14F-4D97-AF65-F5344CB8AC3E}">
        <p14:creationId xmlns:p14="http://schemas.microsoft.com/office/powerpoint/2010/main" val="4395489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ChangeArrowheads="1"/>
          </p:cNvSpPr>
          <p:nvPr>
            <p:ph sz="quarter" idx="1"/>
          </p:nvPr>
        </p:nvSpPr>
        <p:spPr>
          <a:xfrm>
            <a:off x="457200" y="381000"/>
            <a:ext cx="8229600" cy="6248400"/>
          </a:xfrm>
        </p:spPr>
        <p:txBody>
          <a:bodyPr/>
          <a:lstStyle/>
          <a:p>
            <a:pPr eaLnBrk="1" hangingPunct="1">
              <a:lnSpc>
                <a:spcPct val="90000"/>
              </a:lnSpc>
            </a:pPr>
            <a:r>
              <a:rPr lang="en-US" altLang="en-US" sz="3600" smtClean="0"/>
              <a:t>Other widely available biochemical tests may become altered in patients with liver disease.</a:t>
            </a:r>
          </a:p>
          <a:p>
            <a:pPr eaLnBrk="1" hangingPunct="1">
              <a:lnSpc>
                <a:spcPct val="90000"/>
              </a:lnSpc>
            </a:pPr>
            <a:r>
              <a:rPr lang="en-US" altLang="en-US" sz="3600" smtClean="0"/>
              <a:t> </a:t>
            </a:r>
            <a:r>
              <a:rPr lang="en-US" altLang="en-US" sz="3600" b="1" smtClean="0">
                <a:solidFill>
                  <a:srgbClr val="FF0000"/>
                </a:solidFill>
              </a:rPr>
              <a:t>Hyponatraemia</a:t>
            </a:r>
            <a:r>
              <a:rPr lang="en-US" altLang="en-US" sz="3600" smtClean="0"/>
              <a:t> occurs in severe liver disease and is multifactorial in aetiology. </a:t>
            </a:r>
          </a:p>
          <a:p>
            <a:pPr eaLnBrk="1" hangingPunct="1">
              <a:lnSpc>
                <a:spcPct val="90000"/>
              </a:lnSpc>
            </a:pPr>
            <a:r>
              <a:rPr lang="en-US" altLang="en-US" sz="3600" b="1" smtClean="0">
                <a:solidFill>
                  <a:srgbClr val="FF0000"/>
                </a:solidFill>
              </a:rPr>
              <a:t>Serum urea </a:t>
            </a:r>
            <a:r>
              <a:rPr lang="en-US" altLang="en-US" sz="3600" smtClean="0"/>
              <a:t>may be reduced due to impaired hepatic synthesis. Increased urea may occur following gastrointestinal haemorrhage but, when associated with </a:t>
            </a:r>
            <a:r>
              <a:rPr lang="en-US" altLang="en-US" sz="3600" b="1" smtClean="0">
                <a:solidFill>
                  <a:srgbClr val="FF0000"/>
                </a:solidFill>
              </a:rPr>
              <a:t>a high serum creatinine </a:t>
            </a:r>
            <a:r>
              <a:rPr lang="en-US" altLang="en-US" sz="3600" smtClean="0"/>
              <a:t>and </a:t>
            </a:r>
            <a:r>
              <a:rPr lang="en-US" altLang="en-US" sz="3600" b="1" smtClean="0">
                <a:solidFill>
                  <a:srgbClr val="FF0000"/>
                </a:solidFill>
              </a:rPr>
              <a:t>low urinary sodium excretion</a:t>
            </a:r>
            <a:r>
              <a:rPr lang="en-US" altLang="en-US" sz="3600" smtClean="0"/>
              <a:t>, is indicative of hepatorenal failure, which carries a grave prognosis. </a:t>
            </a:r>
          </a:p>
        </p:txBody>
      </p:sp>
      <p:sp>
        <p:nvSpPr>
          <p:cNvPr id="3" name="Slide Number Placeholder 2"/>
          <p:cNvSpPr>
            <a:spLocks noGrp="1"/>
          </p:cNvSpPr>
          <p:nvPr>
            <p:ph type="sldNum" sz="quarter" idx="12"/>
          </p:nvPr>
        </p:nvSpPr>
        <p:spPr/>
        <p:txBody>
          <a:bodyPr/>
          <a:lstStyle/>
          <a:p>
            <a:pPr>
              <a:defRPr/>
            </a:pPr>
            <a:fld id="{4F6A2565-AF8E-43BA-81CC-A6DBB5FA1455}" type="slidenum">
              <a:rPr lang="en-US"/>
              <a:pPr>
                <a:defRPr/>
              </a:pPr>
              <a:t>12</a:t>
            </a:fld>
            <a:endParaRPr lang="en-US"/>
          </a:p>
        </p:txBody>
      </p:sp>
    </p:spTree>
    <p:extLst>
      <p:ext uri="{BB962C8B-B14F-4D97-AF65-F5344CB8AC3E}">
        <p14:creationId xmlns:p14="http://schemas.microsoft.com/office/powerpoint/2010/main" val="55861370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ChangeArrowheads="1"/>
          </p:cNvSpPr>
          <p:nvPr>
            <p:ph sz="quarter" idx="1"/>
          </p:nvPr>
        </p:nvSpPr>
        <p:spPr>
          <a:xfrm>
            <a:off x="304800" y="228600"/>
            <a:ext cx="8686800" cy="6324600"/>
          </a:xfrm>
        </p:spPr>
        <p:txBody>
          <a:bodyPr/>
          <a:lstStyle/>
          <a:p>
            <a:pPr marL="609600" indent="-609600" eaLnBrk="1" hangingPunct="1">
              <a:buFontTx/>
              <a:buNone/>
            </a:pPr>
            <a:r>
              <a:rPr lang="en-US" altLang="en-US" sz="4800" b="1" u="sng" smtClean="0"/>
              <a:t>1. Alcoholic</a:t>
            </a:r>
            <a:endParaRPr lang="en-US" altLang="en-US" sz="4800" u="sng" smtClean="0"/>
          </a:p>
          <a:p>
            <a:pPr marL="609600" indent="-609600" eaLnBrk="1" hangingPunct="1"/>
            <a:r>
              <a:rPr lang="en-US" altLang="en-US" sz="4800" smtClean="0"/>
              <a:t>	Is associated with chronic abuse of alcohol.</a:t>
            </a:r>
          </a:p>
          <a:p>
            <a:pPr marL="609600" indent="-609600" eaLnBrk="1" hangingPunct="1"/>
            <a:r>
              <a:rPr lang="en-US" altLang="en-US" sz="4800" smtClean="0"/>
              <a:t>	It </a:t>
            </a:r>
            <a:r>
              <a:rPr lang="en-US" altLang="en-US" sz="5400" smtClean="0"/>
              <a:t>affects</a:t>
            </a:r>
            <a:r>
              <a:rPr lang="en-US" altLang="en-US" sz="4800" smtClean="0"/>
              <a:t> males more than females</a:t>
            </a:r>
          </a:p>
          <a:p>
            <a:pPr marL="609600" indent="-609600" eaLnBrk="1" hangingPunct="1"/>
            <a:r>
              <a:rPr lang="en-US" altLang="en-US" sz="4800" smtClean="0"/>
              <a:t>	It occurs commonly after the age of 40.</a:t>
            </a:r>
            <a:endParaRPr lang="en-US" altLang="en-US" sz="4800" b="1" smtClean="0"/>
          </a:p>
        </p:txBody>
      </p:sp>
      <p:sp>
        <p:nvSpPr>
          <p:cNvPr id="3" name="Slide Number Placeholder 2"/>
          <p:cNvSpPr>
            <a:spLocks noGrp="1"/>
          </p:cNvSpPr>
          <p:nvPr>
            <p:ph type="sldNum" sz="quarter" idx="12"/>
          </p:nvPr>
        </p:nvSpPr>
        <p:spPr/>
        <p:txBody>
          <a:bodyPr/>
          <a:lstStyle/>
          <a:p>
            <a:pPr>
              <a:defRPr/>
            </a:pPr>
            <a:fld id="{5D6342FF-CBCE-47FC-AC05-68AD7104BD13}" type="slidenum">
              <a:rPr lang="en-US"/>
              <a:pPr>
                <a:defRPr/>
              </a:pPr>
              <a:t>120</a:t>
            </a:fld>
            <a:endParaRPr lang="en-US"/>
          </a:p>
        </p:txBody>
      </p:sp>
    </p:spTree>
    <p:extLst>
      <p:ext uri="{BB962C8B-B14F-4D97-AF65-F5344CB8AC3E}">
        <p14:creationId xmlns:p14="http://schemas.microsoft.com/office/powerpoint/2010/main" val="284902088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Title 1"/>
          <p:cNvSpPr>
            <a:spLocks noGrp="1"/>
          </p:cNvSpPr>
          <p:nvPr>
            <p:ph type="title"/>
          </p:nvPr>
        </p:nvSpPr>
        <p:spPr>
          <a:xfrm>
            <a:off x="457200" y="152400"/>
            <a:ext cx="4724400" cy="884238"/>
          </a:xfrm>
        </p:spPr>
        <p:txBody>
          <a:bodyPr/>
          <a:lstStyle/>
          <a:p>
            <a:r>
              <a:rPr lang="en-US" altLang="en-US" sz="4400" b="1" u="sng" smtClean="0"/>
              <a:t>Pathophysiology</a:t>
            </a:r>
          </a:p>
        </p:txBody>
      </p:sp>
      <p:sp>
        <p:nvSpPr>
          <p:cNvPr id="534531" name="Content Placeholder 2"/>
          <p:cNvSpPr>
            <a:spLocks noGrp="1"/>
          </p:cNvSpPr>
          <p:nvPr>
            <p:ph sz="quarter" idx="1"/>
          </p:nvPr>
        </p:nvSpPr>
        <p:spPr>
          <a:xfrm>
            <a:off x="381000" y="1066800"/>
            <a:ext cx="8534400" cy="4953000"/>
          </a:xfrm>
        </p:spPr>
        <p:txBody>
          <a:bodyPr/>
          <a:lstStyle/>
          <a:p>
            <a:r>
              <a:rPr lang="en-US" altLang="en-US" sz="3200" smtClean="0"/>
              <a:t>Alcohol is metabolised almost exclusively by the liver via one of two main pathways .</a:t>
            </a:r>
          </a:p>
          <a:p>
            <a:r>
              <a:rPr lang="en-US" altLang="en-US" sz="3200" smtClean="0"/>
              <a:t> Eighty per cent of alcohol is metabolised to acetaldehyde by the mitochondrial enzyme, alcohol dehydrogenase (ADH). Acetaldehyde forms adducts with cellular proteins in hepatocytes which activate the immune system, leading to cell injury. Acetaldehyde is then metabolised to acetyl-CoA and acetate by ALD. This generates NADH from NAD (nicotinamide adenine dinucleotide), which changes the redox potential of the cell. </a:t>
            </a:r>
          </a:p>
          <a:p>
            <a:endParaRPr lang="en-US" altLang="en-US" sz="3200" smtClean="0"/>
          </a:p>
        </p:txBody>
      </p:sp>
      <p:sp>
        <p:nvSpPr>
          <p:cNvPr id="4" name="Slide Number Placeholder 3"/>
          <p:cNvSpPr>
            <a:spLocks noGrp="1"/>
          </p:cNvSpPr>
          <p:nvPr>
            <p:ph type="sldNum" sz="quarter" idx="12"/>
          </p:nvPr>
        </p:nvSpPr>
        <p:spPr/>
        <p:txBody>
          <a:bodyPr/>
          <a:lstStyle/>
          <a:p>
            <a:pPr>
              <a:defRPr/>
            </a:pPr>
            <a:fld id="{009B57B4-85C8-44BC-8578-61957726A19B}" type="slidenum">
              <a:rPr lang="en-US"/>
              <a:pPr>
                <a:defRPr/>
              </a:pPr>
              <a:t>121</a:t>
            </a:fld>
            <a:endParaRPr lang="en-US"/>
          </a:p>
        </p:txBody>
      </p:sp>
    </p:spTree>
    <p:extLst>
      <p:ext uri="{BB962C8B-B14F-4D97-AF65-F5344CB8AC3E}">
        <p14:creationId xmlns:p14="http://schemas.microsoft.com/office/powerpoint/2010/main" val="28118047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Content Placeholder 2"/>
          <p:cNvSpPr>
            <a:spLocks noGrp="1"/>
          </p:cNvSpPr>
          <p:nvPr>
            <p:ph sz="quarter" idx="1"/>
          </p:nvPr>
        </p:nvSpPr>
        <p:spPr>
          <a:xfrm>
            <a:off x="457200" y="304800"/>
            <a:ext cx="8610600" cy="6096000"/>
          </a:xfrm>
        </p:spPr>
        <p:txBody>
          <a:bodyPr/>
          <a:lstStyle/>
          <a:p>
            <a:r>
              <a:rPr lang="en-US" altLang="en-US" sz="3200" smtClean="0"/>
              <a:t>The remaining 20% is metabolised by the mixed function oxidase enzymes of the smooth endoplasmic reticulum. </a:t>
            </a:r>
          </a:p>
          <a:p>
            <a:r>
              <a:rPr lang="en-US" altLang="en-US" sz="3200" smtClean="0"/>
              <a:t>Cytochrome CYP2E1 is an enzyme which oxidises ethanol to acetate. It is induced by alcohol, and during metabolism of ethanol it releases oxygen free radicals, leading to lipid peroxidation which can induce mitochondrial damage. </a:t>
            </a:r>
          </a:p>
          <a:p>
            <a:r>
              <a:rPr lang="en-US" altLang="en-US" sz="3200" smtClean="0"/>
              <a:t>The CYP2E1 enzyme also metabolises acetaminophen and hence chronic alcoholics are more susceptible to hepatotoxicity from low doses of paracetamol. </a:t>
            </a:r>
          </a:p>
          <a:p>
            <a:endParaRPr lang="en-US" altLang="en-US" sz="3200" smtClean="0"/>
          </a:p>
        </p:txBody>
      </p:sp>
      <p:sp>
        <p:nvSpPr>
          <p:cNvPr id="4" name="Slide Number Placeholder 3"/>
          <p:cNvSpPr>
            <a:spLocks noGrp="1"/>
          </p:cNvSpPr>
          <p:nvPr>
            <p:ph type="sldNum" sz="quarter" idx="12"/>
          </p:nvPr>
        </p:nvSpPr>
        <p:spPr/>
        <p:txBody>
          <a:bodyPr/>
          <a:lstStyle/>
          <a:p>
            <a:pPr>
              <a:defRPr/>
            </a:pPr>
            <a:fld id="{6167275B-E0D9-4ED9-B2A4-431D667EDF7B}" type="slidenum">
              <a:rPr lang="en-US"/>
              <a:pPr>
                <a:defRPr/>
              </a:pPr>
              <a:t>122</a:t>
            </a:fld>
            <a:endParaRPr lang="en-US"/>
          </a:p>
        </p:txBody>
      </p:sp>
    </p:spTree>
    <p:extLst>
      <p:ext uri="{BB962C8B-B14F-4D97-AF65-F5344CB8AC3E}">
        <p14:creationId xmlns:p14="http://schemas.microsoft.com/office/powerpoint/2010/main" val="244954852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Content Placeholder 2"/>
          <p:cNvSpPr>
            <a:spLocks noGrp="1"/>
          </p:cNvSpPr>
          <p:nvPr>
            <p:ph sz="quarter" idx="1"/>
          </p:nvPr>
        </p:nvSpPr>
        <p:spPr>
          <a:xfrm>
            <a:off x="304800" y="304800"/>
            <a:ext cx="8610600" cy="6248400"/>
          </a:xfrm>
        </p:spPr>
        <p:txBody>
          <a:bodyPr/>
          <a:lstStyle/>
          <a:p>
            <a:r>
              <a:rPr lang="en-US" altLang="en-US" sz="4000" smtClean="0"/>
              <a:t>It is thought that pro-inflammatory cytokines may also be involved in inducing hepatic damage in alcoholic hepatitis, since endotoxin is released into the blood because of increased gut permeability, leading to release of TNF-α, IL-1, IL-2 and IL-8 from immune cells. All of these cytokines have been implicated in the pathogenesis of liver fibrosis.</a:t>
            </a:r>
          </a:p>
        </p:txBody>
      </p:sp>
      <p:sp>
        <p:nvSpPr>
          <p:cNvPr id="4" name="Slide Number Placeholder 3"/>
          <p:cNvSpPr>
            <a:spLocks noGrp="1"/>
          </p:cNvSpPr>
          <p:nvPr>
            <p:ph type="sldNum" sz="quarter" idx="12"/>
          </p:nvPr>
        </p:nvSpPr>
        <p:spPr/>
        <p:txBody>
          <a:bodyPr/>
          <a:lstStyle/>
          <a:p>
            <a:pPr>
              <a:defRPr/>
            </a:pPr>
            <a:fld id="{3BECAF98-F8EF-499F-8A39-1003EED98E19}" type="slidenum">
              <a:rPr lang="en-US"/>
              <a:pPr>
                <a:defRPr/>
              </a:pPr>
              <a:t>123</a:t>
            </a:fld>
            <a:endParaRPr lang="en-US"/>
          </a:p>
        </p:txBody>
      </p:sp>
    </p:spTree>
    <p:extLst>
      <p:ext uri="{BB962C8B-B14F-4D97-AF65-F5344CB8AC3E}">
        <p14:creationId xmlns:p14="http://schemas.microsoft.com/office/powerpoint/2010/main" val="199606477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2157223-AC12-4479-B11C-E3954F670876}" type="slidenum">
              <a:rPr lang="en-US"/>
              <a:pPr>
                <a:defRPr/>
              </a:pPr>
              <a:t>124</a:t>
            </a:fld>
            <a:endParaRPr lang="en-US"/>
          </a:p>
        </p:txBody>
      </p:sp>
      <p:pic>
        <p:nvPicPr>
          <p:cNvPr id="53760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95250"/>
            <a:ext cx="5657850" cy="666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7604" name="Rectangle 5"/>
          <p:cNvSpPr>
            <a:spLocks noChangeArrowheads="1"/>
          </p:cNvSpPr>
          <p:nvPr/>
        </p:nvSpPr>
        <p:spPr bwMode="auto">
          <a:xfrm>
            <a:off x="6172200" y="2020888"/>
            <a:ext cx="2743200" cy="22463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en-US" sz="2800" b="1">
                <a:solidFill>
                  <a:prstClr val="black"/>
                </a:solidFill>
                <a:latin typeface="Arial" charset="0"/>
                <a:cs typeface="Arial" charset="0"/>
              </a:rPr>
              <a:t>Factors involved in the pathogenesis of alcoholic liver disease.</a:t>
            </a:r>
            <a:endParaRPr lang="en-US" altLang="en-US" sz="2800">
              <a:solidFill>
                <a:prstClr val="black"/>
              </a:solidFill>
              <a:latin typeface="Arial" charset="0"/>
              <a:cs typeface="Arial" charset="0"/>
            </a:endParaRPr>
          </a:p>
        </p:txBody>
      </p:sp>
    </p:spTree>
    <p:extLst>
      <p:ext uri="{BB962C8B-B14F-4D97-AF65-F5344CB8AC3E}">
        <p14:creationId xmlns:p14="http://schemas.microsoft.com/office/powerpoint/2010/main" val="417044817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Title 1"/>
          <p:cNvSpPr>
            <a:spLocks noGrp="1"/>
          </p:cNvSpPr>
          <p:nvPr>
            <p:ph type="title"/>
          </p:nvPr>
        </p:nvSpPr>
        <p:spPr/>
        <p:txBody>
          <a:bodyPr/>
          <a:lstStyle/>
          <a:p>
            <a:r>
              <a:rPr lang="en-US" altLang="en-US" smtClean="0"/>
              <a:t>Conditions associated with alcohol in the Liver</a:t>
            </a:r>
          </a:p>
        </p:txBody>
      </p:sp>
      <p:sp>
        <p:nvSpPr>
          <p:cNvPr id="538627" name="Content Placeholder 2"/>
          <p:cNvSpPr>
            <a:spLocks noGrp="1"/>
          </p:cNvSpPr>
          <p:nvPr>
            <p:ph sz="quarter" idx="1"/>
          </p:nvPr>
        </p:nvSpPr>
        <p:spPr/>
        <p:txBody>
          <a:bodyPr/>
          <a:lstStyle/>
          <a:p>
            <a:r>
              <a:rPr lang="en-US" altLang="en-US" sz="4800" smtClean="0"/>
              <a:t>Alcoholic fatty liver disease (AFLD)</a:t>
            </a:r>
          </a:p>
          <a:p>
            <a:r>
              <a:rPr lang="en-US" altLang="en-US" sz="4800" smtClean="0"/>
              <a:t>Alcoholic hepatitis </a:t>
            </a:r>
          </a:p>
          <a:p>
            <a:r>
              <a:rPr lang="en-US" altLang="en-US" sz="4800" smtClean="0"/>
              <a:t>Alcoholic cirrhosis</a:t>
            </a:r>
          </a:p>
        </p:txBody>
      </p:sp>
      <p:sp>
        <p:nvSpPr>
          <p:cNvPr id="4" name="Slide Number Placeholder 3"/>
          <p:cNvSpPr>
            <a:spLocks noGrp="1"/>
          </p:cNvSpPr>
          <p:nvPr>
            <p:ph type="sldNum" sz="quarter" idx="12"/>
          </p:nvPr>
        </p:nvSpPr>
        <p:spPr/>
        <p:txBody>
          <a:bodyPr/>
          <a:lstStyle/>
          <a:p>
            <a:pPr>
              <a:defRPr/>
            </a:pPr>
            <a:fld id="{FD5C4365-3EFC-4DC2-8E36-9FAE4BB606B9}" type="slidenum">
              <a:rPr lang="en-US"/>
              <a:pPr>
                <a:defRPr/>
              </a:pPr>
              <a:t>125</a:t>
            </a:fld>
            <a:endParaRPr lang="en-US"/>
          </a:p>
        </p:txBody>
      </p:sp>
    </p:spTree>
    <p:extLst>
      <p:ext uri="{BB962C8B-B14F-4D97-AF65-F5344CB8AC3E}">
        <p14:creationId xmlns:p14="http://schemas.microsoft.com/office/powerpoint/2010/main" val="414824823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Rectangle 2"/>
          <p:cNvSpPr>
            <a:spLocks noGrp="1" noChangeArrowheads="1"/>
          </p:cNvSpPr>
          <p:nvPr>
            <p:ph sz="quarter" idx="1"/>
          </p:nvPr>
        </p:nvSpPr>
        <p:spPr>
          <a:xfrm>
            <a:off x="304800" y="457200"/>
            <a:ext cx="8458200" cy="6019800"/>
          </a:xfrm>
        </p:spPr>
        <p:txBody>
          <a:bodyPr/>
          <a:lstStyle/>
          <a:p>
            <a:pPr eaLnBrk="1" hangingPunct="1">
              <a:lnSpc>
                <a:spcPct val="90000"/>
              </a:lnSpc>
              <a:buFontTx/>
              <a:buNone/>
            </a:pPr>
            <a:r>
              <a:rPr lang="en-US" altLang="en-US" sz="3200" b="1" u="sng" smtClean="0"/>
              <a:t>Pathology</a:t>
            </a:r>
            <a:endParaRPr lang="en-US" altLang="en-US" sz="3200" u="sng" smtClean="0"/>
          </a:p>
          <a:p>
            <a:pPr eaLnBrk="1" hangingPunct="1">
              <a:lnSpc>
                <a:spcPct val="90000"/>
              </a:lnSpc>
            </a:pPr>
            <a:r>
              <a:rPr lang="en-US" altLang="en-US" sz="3200" smtClean="0"/>
              <a:t>There is deposition of fats in the liver cells.</a:t>
            </a:r>
          </a:p>
          <a:p>
            <a:pPr eaLnBrk="1" hangingPunct="1">
              <a:lnSpc>
                <a:spcPct val="90000"/>
              </a:lnSpc>
            </a:pPr>
            <a:r>
              <a:rPr lang="en-US" altLang="en-US" sz="3200" smtClean="0"/>
              <a:t>As a result the liver becomes enlarged, fragile, greasy and functionally deficient. (Due to fat accumulation)</a:t>
            </a:r>
          </a:p>
          <a:p>
            <a:pPr eaLnBrk="1" hangingPunct="1">
              <a:lnSpc>
                <a:spcPct val="90000"/>
              </a:lnSpc>
            </a:pPr>
            <a:r>
              <a:rPr lang="en-US" altLang="en-US" sz="3200" smtClean="0"/>
              <a:t>Alcoholic hepatitis occurs leading to hepatocellular necrosis.</a:t>
            </a:r>
          </a:p>
          <a:p>
            <a:pPr eaLnBrk="1" hangingPunct="1">
              <a:lnSpc>
                <a:spcPct val="90000"/>
              </a:lnSpc>
            </a:pPr>
            <a:r>
              <a:rPr lang="en-US" altLang="en-US" sz="3200" smtClean="0"/>
              <a:t>In advanced cases, thick fibrous tissue develops at lobular periphery and normal paranchymal cells regenerate as a compensatory measure forming nodules.</a:t>
            </a:r>
          </a:p>
          <a:p>
            <a:pPr eaLnBrk="1" hangingPunct="1">
              <a:lnSpc>
                <a:spcPct val="90000"/>
              </a:lnSpc>
            </a:pPr>
            <a:r>
              <a:rPr lang="en-US" altLang="en-US" sz="3200" smtClean="0"/>
              <a:t>Finally the liver gets shrunken, hard and almost devoid of normal cells/leading to portal hypertension, liver failure or hepatoma.</a:t>
            </a:r>
          </a:p>
          <a:p>
            <a:pPr eaLnBrk="1" hangingPunct="1">
              <a:lnSpc>
                <a:spcPct val="90000"/>
              </a:lnSpc>
            </a:pPr>
            <a:endParaRPr lang="en-US" altLang="en-US" sz="3200" smtClean="0"/>
          </a:p>
        </p:txBody>
      </p:sp>
      <p:sp>
        <p:nvSpPr>
          <p:cNvPr id="3" name="Slide Number Placeholder 2"/>
          <p:cNvSpPr>
            <a:spLocks noGrp="1"/>
          </p:cNvSpPr>
          <p:nvPr>
            <p:ph type="sldNum" sz="quarter" idx="12"/>
          </p:nvPr>
        </p:nvSpPr>
        <p:spPr/>
        <p:txBody>
          <a:bodyPr/>
          <a:lstStyle/>
          <a:p>
            <a:pPr>
              <a:defRPr/>
            </a:pPr>
            <a:fld id="{DEB7A42F-164F-4A53-99FB-07C075A7A6C1}" type="slidenum">
              <a:rPr lang="en-US"/>
              <a:pPr>
                <a:defRPr/>
              </a:pPr>
              <a:t>126</a:t>
            </a:fld>
            <a:endParaRPr lang="en-US"/>
          </a:p>
        </p:txBody>
      </p:sp>
    </p:spTree>
    <p:extLst>
      <p:ext uri="{BB962C8B-B14F-4D97-AF65-F5344CB8AC3E}">
        <p14:creationId xmlns:p14="http://schemas.microsoft.com/office/powerpoint/2010/main" val="2390648429"/>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Rectangle 2"/>
          <p:cNvSpPr>
            <a:spLocks noGrp="1" noChangeArrowheads="1"/>
          </p:cNvSpPr>
          <p:nvPr>
            <p:ph sz="quarter" idx="1"/>
          </p:nvPr>
        </p:nvSpPr>
        <p:spPr>
          <a:xfrm>
            <a:off x="457200" y="533400"/>
            <a:ext cx="8229600" cy="6096000"/>
          </a:xfrm>
        </p:spPr>
        <p:txBody>
          <a:bodyPr/>
          <a:lstStyle/>
          <a:p>
            <a:pPr marL="609600" indent="-609600" eaLnBrk="1" hangingPunct="1">
              <a:buFontTx/>
              <a:buNone/>
            </a:pPr>
            <a:r>
              <a:rPr lang="en-US" altLang="en-US" sz="3200" b="1" smtClean="0"/>
              <a:t>2. Post hepatic</a:t>
            </a:r>
            <a:endParaRPr lang="en-US" altLang="en-US" sz="3200" smtClean="0"/>
          </a:p>
          <a:p>
            <a:pPr marL="609600" indent="-609600" eaLnBrk="1" hangingPunct="1">
              <a:buFontTx/>
              <a:buNone/>
            </a:pPr>
            <a:r>
              <a:rPr lang="en-US" altLang="en-US" sz="3200" smtClean="0"/>
              <a:t>	This mainly follows serum hepatitis (Hepatitis B). Recurrent hepatitis type A may also end up in cirrhosis.</a:t>
            </a:r>
            <a:endParaRPr lang="en-US" altLang="en-US" sz="3200" b="1" smtClean="0"/>
          </a:p>
          <a:p>
            <a:pPr marL="609600" indent="-609600" eaLnBrk="1" hangingPunct="1">
              <a:buFontTx/>
              <a:buNone/>
            </a:pPr>
            <a:r>
              <a:rPr lang="en-US" altLang="en-US" sz="3200" b="1" smtClean="0"/>
              <a:t>Pathology</a:t>
            </a:r>
            <a:endParaRPr lang="en-US" altLang="en-US" sz="3200" smtClean="0"/>
          </a:p>
          <a:p>
            <a:pPr marL="609600" indent="-609600" eaLnBrk="1" hangingPunct="1"/>
            <a:r>
              <a:rPr lang="en-US" altLang="en-US" sz="3200" smtClean="0"/>
              <a:t>Infection of viral origin invades the liver cells-inflammation with subsequent necrosis. As more cells undergo necrosis they heal with fibrosis.</a:t>
            </a:r>
          </a:p>
          <a:p>
            <a:pPr marL="609600" indent="-609600" eaLnBrk="1" hangingPunct="1"/>
            <a:r>
              <a:rPr lang="en-US" altLang="en-US" sz="3200" smtClean="0"/>
              <a:t>Those not affected regenerate –formation of nodules-liver failure </a:t>
            </a:r>
          </a:p>
        </p:txBody>
      </p:sp>
      <p:sp>
        <p:nvSpPr>
          <p:cNvPr id="3" name="Slide Number Placeholder 2"/>
          <p:cNvSpPr>
            <a:spLocks noGrp="1"/>
          </p:cNvSpPr>
          <p:nvPr>
            <p:ph type="sldNum" sz="quarter" idx="12"/>
          </p:nvPr>
        </p:nvSpPr>
        <p:spPr/>
        <p:txBody>
          <a:bodyPr/>
          <a:lstStyle/>
          <a:p>
            <a:pPr>
              <a:defRPr/>
            </a:pPr>
            <a:fld id="{7415F5FF-478A-4D63-B437-A6E392E5D58C}" type="slidenum">
              <a:rPr lang="en-US"/>
              <a:pPr>
                <a:defRPr/>
              </a:pPr>
              <a:t>127</a:t>
            </a:fld>
            <a:endParaRPr lang="en-US"/>
          </a:p>
        </p:txBody>
      </p:sp>
    </p:spTree>
    <p:extLst>
      <p:ext uri="{BB962C8B-B14F-4D97-AF65-F5344CB8AC3E}">
        <p14:creationId xmlns:p14="http://schemas.microsoft.com/office/powerpoint/2010/main" val="112235130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Rectangle 2"/>
          <p:cNvSpPr>
            <a:spLocks noGrp="1" noChangeArrowheads="1"/>
          </p:cNvSpPr>
          <p:nvPr>
            <p:ph sz="quarter" idx="1"/>
          </p:nvPr>
        </p:nvSpPr>
        <p:spPr>
          <a:xfrm>
            <a:off x="457200" y="228600"/>
            <a:ext cx="8229600" cy="6477000"/>
          </a:xfrm>
        </p:spPr>
        <p:txBody>
          <a:bodyPr/>
          <a:lstStyle/>
          <a:p>
            <a:pPr marL="609600" indent="-609600" eaLnBrk="1" hangingPunct="1">
              <a:lnSpc>
                <a:spcPct val="90000"/>
              </a:lnSpc>
              <a:buFontTx/>
              <a:buNone/>
            </a:pPr>
            <a:r>
              <a:rPr lang="en-US" altLang="en-US" sz="2800" b="1" smtClean="0"/>
              <a:t>3. </a:t>
            </a:r>
            <a:r>
              <a:rPr lang="en-US" altLang="en-US" sz="2800" b="1" u="sng" smtClean="0"/>
              <a:t>Idiopathic</a:t>
            </a:r>
            <a:endParaRPr lang="en-US" altLang="en-US" sz="2800" u="sng" smtClean="0"/>
          </a:p>
          <a:p>
            <a:pPr marL="609600" indent="-609600" eaLnBrk="1" hangingPunct="1">
              <a:lnSpc>
                <a:spcPct val="90000"/>
              </a:lnSpc>
              <a:buFontTx/>
              <a:buNone/>
            </a:pPr>
            <a:r>
              <a:rPr lang="en-US" altLang="en-US" sz="2800" smtClean="0"/>
              <a:t>The cause is unknown. Cirrhosis is of micro nodular type and liver is always enlarged.</a:t>
            </a:r>
            <a:endParaRPr lang="en-US" altLang="en-US" sz="2800" b="1" smtClean="0"/>
          </a:p>
          <a:p>
            <a:pPr marL="609600" indent="-609600" eaLnBrk="1" hangingPunct="1">
              <a:lnSpc>
                <a:spcPct val="90000"/>
              </a:lnSpc>
              <a:buFontTx/>
              <a:buNone/>
            </a:pPr>
            <a:endParaRPr lang="en-US" altLang="en-US" sz="2800" b="1" smtClean="0"/>
          </a:p>
          <a:p>
            <a:pPr marL="609600" indent="-609600" eaLnBrk="1" hangingPunct="1">
              <a:lnSpc>
                <a:spcPct val="90000"/>
              </a:lnSpc>
              <a:buFontTx/>
              <a:buNone/>
            </a:pPr>
            <a:r>
              <a:rPr lang="en-US" altLang="en-US" sz="2800" b="1" smtClean="0"/>
              <a:t>4. </a:t>
            </a:r>
            <a:r>
              <a:rPr lang="en-US" altLang="en-US" sz="2800" b="1" u="sng" smtClean="0"/>
              <a:t>Biliary</a:t>
            </a:r>
          </a:p>
          <a:p>
            <a:pPr marL="609600" indent="-609600" eaLnBrk="1" hangingPunct="1">
              <a:lnSpc>
                <a:spcPct val="90000"/>
              </a:lnSpc>
              <a:buFontTx/>
              <a:buNone/>
            </a:pPr>
            <a:r>
              <a:rPr lang="en-US" altLang="en-US" sz="2800" b="1" smtClean="0"/>
              <a:t>  </a:t>
            </a:r>
            <a:r>
              <a:rPr lang="en-US" altLang="en-US" sz="2800" b="1" u="sng" smtClean="0"/>
              <a:t>secondary biliary cirrhosis</a:t>
            </a:r>
            <a:endParaRPr lang="en-US" altLang="en-US" sz="2800" u="sng" smtClean="0"/>
          </a:p>
          <a:p>
            <a:pPr marL="609600" indent="-609600" eaLnBrk="1" hangingPunct="1">
              <a:lnSpc>
                <a:spcPct val="90000"/>
              </a:lnSpc>
              <a:buFontTx/>
              <a:buNone/>
            </a:pPr>
            <a:r>
              <a:rPr lang="en-US" altLang="en-US" sz="2800" smtClean="0"/>
              <a:t>	It occurs due to post hepatic biliary obstruction. There is bile stasis with accumulating in the liver. Liver cell destruction. There is regeneration of normal cells forming nodules.</a:t>
            </a:r>
            <a:endParaRPr lang="en-US" altLang="en-US" sz="2800" b="1" smtClean="0"/>
          </a:p>
          <a:p>
            <a:pPr marL="609600" indent="-609600" eaLnBrk="1" hangingPunct="1">
              <a:lnSpc>
                <a:spcPct val="90000"/>
              </a:lnSpc>
              <a:buFontTx/>
              <a:buNone/>
            </a:pPr>
            <a:r>
              <a:rPr lang="en-US" altLang="en-US" sz="2800" b="1" smtClean="0"/>
              <a:t>  </a:t>
            </a:r>
            <a:r>
              <a:rPr lang="en-US" altLang="en-US" sz="2800" b="1" u="sng" smtClean="0"/>
              <a:t>primary biliary cirrhosis</a:t>
            </a:r>
            <a:endParaRPr lang="en-US" altLang="en-US" sz="2800" u="sng" smtClean="0"/>
          </a:p>
          <a:p>
            <a:pPr marL="609600" indent="-609600" eaLnBrk="1" hangingPunct="1">
              <a:lnSpc>
                <a:spcPct val="90000"/>
              </a:lnSpc>
              <a:buFontTx/>
              <a:buNone/>
            </a:pPr>
            <a:r>
              <a:rPr lang="en-US" altLang="en-US" sz="2800" smtClean="0"/>
              <a:t>	The biliary ducts are patent but are collapsed hence are unable to deliver bile to the small intestines.</a:t>
            </a:r>
          </a:p>
        </p:txBody>
      </p:sp>
      <p:sp>
        <p:nvSpPr>
          <p:cNvPr id="3" name="Slide Number Placeholder 2"/>
          <p:cNvSpPr>
            <a:spLocks noGrp="1"/>
          </p:cNvSpPr>
          <p:nvPr>
            <p:ph type="sldNum" sz="quarter" idx="12"/>
          </p:nvPr>
        </p:nvSpPr>
        <p:spPr/>
        <p:txBody>
          <a:bodyPr/>
          <a:lstStyle/>
          <a:p>
            <a:pPr>
              <a:defRPr/>
            </a:pPr>
            <a:fld id="{0716078B-0B08-401A-9091-BB90D82FD0BA}" type="slidenum">
              <a:rPr lang="en-US"/>
              <a:pPr>
                <a:defRPr/>
              </a:pPr>
              <a:t>128</a:t>
            </a:fld>
            <a:endParaRPr lang="en-US"/>
          </a:p>
        </p:txBody>
      </p:sp>
    </p:spTree>
    <p:extLst>
      <p:ext uri="{BB962C8B-B14F-4D97-AF65-F5344CB8AC3E}">
        <p14:creationId xmlns:p14="http://schemas.microsoft.com/office/powerpoint/2010/main" val="225138436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2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23" name="Text Box 5"/>
          <p:cNvSpPr txBox="1">
            <a:spLocks noChangeArrowheads="1"/>
          </p:cNvSpPr>
          <p:nvPr/>
        </p:nvSpPr>
        <p:spPr bwMode="auto">
          <a:xfrm>
            <a:off x="609600" y="5181600"/>
            <a:ext cx="8229600"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600">
                <a:solidFill>
                  <a:schemeClr val="tx1"/>
                </a:solidFill>
                <a:latin typeface="Perpetua" pitchFamily="18" charset="0"/>
              </a:defRPr>
            </a:lvl1pPr>
            <a:lvl2pPr marL="742950" indent="-285750">
              <a:defRPr sz="2400">
                <a:solidFill>
                  <a:schemeClr val="tx1"/>
                </a:solidFill>
                <a:latin typeface="Perpetua" pitchFamily="18" charset="0"/>
              </a:defRPr>
            </a:lvl2pPr>
            <a:lvl3pPr marL="1143000">
              <a:defRPr sz="2000">
                <a:solidFill>
                  <a:schemeClr val="tx1"/>
                </a:solidFill>
                <a:latin typeface="Perpetua" pitchFamily="18" charset="0"/>
              </a:defRPr>
            </a:lvl3pPr>
            <a:lvl4pPr marL="1600200">
              <a:defRPr sz="2000">
                <a:solidFill>
                  <a:schemeClr val="tx1"/>
                </a:solidFill>
                <a:latin typeface="Perpetua" pitchFamily="18" charset="0"/>
              </a:defRPr>
            </a:lvl4pPr>
            <a:lvl5pPr marL="2057400">
              <a:defRPr sz="2000">
                <a:solidFill>
                  <a:schemeClr val="tx1"/>
                </a:solidFill>
                <a:latin typeface="Perpetua" pitchFamily="18" charset="0"/>
              </a:defRPr>
            </a:lvl5pPr>
            <a:lvl6pPr marL="2514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fontAlgn="base">
              <a:spcBef>
                <a:spcPct val="50000"/>
              </a:spcBef>
              <a:spcAft>
                <a:spcPct val="0"/>
              </a:spcAft>
            </a:pPr>
            <a:r>
              <a:rPr lang="en-US" altLang="en-US" sz="9600" b="1">
                <a:solidFill>
                  <a:srgbClr val="3366FF"/>
                </a:solidFill>
                <a:latin typeface="Arial" charset="0"/>
                <a:cs typeface="Arial" charset="0"/>
              </a:rPr>
              <a:t>FATTY LIVER</a:t>
            </a:r>
          </a:p>
        </p:txBody>
      </p:sp>
    </p:spTree>
    <p:extLst>
      <p:ext uri="{BB962C8B-B14F-4D97-AF65-F5344CB8AC3E}">
        <p14:creationId xmlns:p14="http://schemas.microsoft.com/office/powerpoint/2010/main" val="40495418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3"/>
          <p:cNvSpPr>
            <a:spLocks noGrp="1" noChangeArrowheads="1"/>
          </p:cNvSpPr>
          <p:nvPr>
            <p:ph type="title"/>
          </p:nvPr>
        </p:nvSpPr>
        <p:spPr>
          <a:xfrm>
            <a:off x="457200" y="228600"/>
            <a:ext cx="8229600" cy="563563"/>
          </a:xfrm>
        </p:spPr>
        <p:txBody>
          <a:bodyPr/>
          <a:lstStyle/>
          <a:p>
            <a:pPr eaLnBrk="1" hangingPunct="1"/>
            <a:r>
              <a:rPr lang="en-US" altLang="en-US" sz="2000" smtClean="0"/>
              <a:t>Haematological investigations are also commonly abnormal in patients with liver disease and may suggest the underlying diagnosis:</a:t>
            </a:r>
          </a:p>
        </p:txBody>
      </p:sp>
      <p:sp>
        <p:nvSpPr>
          <p:cNvPr id="423939" name="Rectangle 2"/>
          <p:cNvSpPr>
            <a:spLocks noGrp="1" noChangeArrowheads="1"/>
          </p:cNvSpPr>
          <p:nvPr>
            <p:ph sz="quarter" idx="1"/>
          </p:nvPr>
        </p:nvSpPr>
        <p:spPr>
          <a:xfrm>
            <a:off x="228600" y="838200"/>
            <a:ext cx="8915400" cy="6019800"/>
          </a:xfrm>
        </p:spPr>
        <p:txBody>
          <a:bodyPr/>
          <a:lstStyle/>
          <a:p>
            <a:pPr eaLnBrk="1" hangingPunct="1">
              <a:lnSpc>
                <a:spcPct val="80000"/>
              </a:lnSpc>
            </a:pPr>
            <a:r>
              <a:rPr lang="en-US" altLang="en-US" sz="2400" smtClean="0"/>
              <a:t>A normochromic normocytic anaemia may reflect recent gastrointestinal haemorrhage</a:t>
            </a:r>
          </a:p>
          <a:p>
            <a:pPr eaLnBrk="1" hangingPunct="1">
              <a:lnSpc>
                <a:spcPct val="80000"/>
              </a:lnSpc>
            </a:pPr>
            <a:r>
              <a:rPr lang="en-US" altLang="en-US" sz="2400" smtClean="0"/>
              <a:t>Chronic blood loss may cause a hypochromic microcytic anaemia secondary to iron deficiency.</a:t>
            </a:r>
          </a:p>
          <a:p>
            <a:pPr eaLnBrk="1" hangingPunct="1">
              <a:lnSpc>
                <a:spcPct val="80000"/>
              </a:lnSpc>
            </a:pPr>
            <a:r>
              <a:rPr lang="en-US" altLang="en-US" sz="2400" smtClean="0"/>
              <a:t>A high erythrocyte mean cell volume (macrocytosis) is associated with alcohol misuse, but target cells in any jaundiced patient also result in a macrocytosis.</a:t>
            </a:r>
          </a:p>
          <a:p>
            <a:pPr eaLnBrk="1" hangingPunct="1">
              <a:lnSpc>
                <a:spcPct val="80000"/>
              </a:lnSpc>
            </a:pPr>
            <a:r>
              <a:rPr lang="en-US" altLang="en-US" sz="2400" smtClean="0"/>
              <a:t>Rarely, an erythrocytosis occurs in hepatocellular carcinoma due to ectopic secretion of erythropoietin.</a:t>
            </a:r>
          </a:p>
          <a:p>
            <a:pPr eaLnBrk="1" hangingPunct="1">
              <a:lnSpc>
                <a:spcPct val="80000"/>
              </a:lnSpc>
            </a:pPr>
            <a:r>
              <a:rPr lang="en-US" altLang="en-US" sz="2400" smtClean="0"/>
              <a:t>Leucopenia and thrombocytopenia may complicate portal hypertension and hypersplenism.</a:t>
            </a:r>
          </a:p>
          <a:p>
            <a:pPr eaLnBrk="1" hangingPunct="1">
              <a:lnSpc>
                <a:spcPct val="80000"/>
              </a:lnSpc>
            </a:pPr>
            <a:r>
              <a:rPr lang="en-US" altLang="en-US" sz="2400" smtClean="0"/>
              <a:t>In contrast, leucocytosis may occur with cholangitis, alcoholic hepatitis and hepatic abscesses.</a:t>
            </a:r>
          </a:p>
          <a:p>
            <a:pPr eaLnBrk="1" hangingPunct="1">
              <a:lnSpc>
                <a:spcPct val="80000"/>
              </a:lnSpc>
            </a:pPr>
            <a:r>
              <a:rPr lang="en-US" altLang="en-US" sz="2400" smtClean="0"/>
              <a:t>Atypical lymphocytes are seen in infectious mononucleosis, which may be complicated by an acute hepatitis.</a:t>
            </a:r>
          </a:p>
          <a:p>
            <a:pPr eaLnBrk="1" hangingPunct="1">
              <a:lnSpc>
                <a:spcPct val="80000"/>
              </a:lnSpc>
            </a:pPr>
            <a:r>
              <a:rPr lang="en-US" altLang="en-US" sz="2400" smtClean="0"/>
              <a:t>Thrombocytosis may occur in those with active gastrointestinal haemorrhage and, rarely, in association with hepatocellular carcinoma. </a:t>
            </a:r>
          </a:p>
        </p:txBody>
      </p:sp>
      <p:sp>
        <p:nvSpPr>
          <p:cNvPr id="4" name="Slide Number Placeholder 3"/>
          <p:cNvSpPr>
            <a:spLocks noGrp="1"/>
          </p:cNvSpPr>
          <p:nvPr>
            <p:ph type="sldNum" sz="quarter" idx="12"/>
          </p:nvPr>
        </p:nvSpPr>
        <p:spPr/>
        <p:txBody>
          <a:bodyPr/>
          <a:lstStyle/>
          <a:p>
            <a:pPr>
              <a:defRPr/>
            </a:pPr>
            <a:fld id="{72C0231E-C933-43F5-A9B8-EB52FE6B35E6}" type="slidenum">
              <a:rPr lang="en-US"/>
              <a:pPr>
                <a:defRPr/>
              </a:pPr>
              <a:t>13</a:t>
            </a:fld>
            <a:endParaRPr lang="en-US"/>
          </a:p>
        </p:txBody>
      </p:sp>
    </p:spTree>
    <p:extLst>
      <p:ext uri="{BB962C8B-B14F-4D97-AF65-F5344CB8AC3E}">
        <p14:creationId xmlns:p14="http://schemas.microsoft.com/office/powerpoint/2010/main" val="3772443586"/>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ChangeArrowheads="1"/>
          </p:cNvSpPr>
          <p:nvPr>
            <p:ph sz="quarter" idx="1"/>
          </p:nvPr>
        </p:nvSpPr>
        <p:spPr>
          <a:xfrm>
            <a:off x="228600" y="228600"/>
            <a:ext cx="8686800" cy="6477000"/>
          </a:xfrm>
        </p:spPr>
        <p:txBody>
          <a:bodyPr/>
          <a:lstStyle/>
          <a:p>
            <a:pPr marL="609600" indent="-609600" eaLnBrk="1" hangingPunct="1">
              <a:lnSpc>
                <a:spcPct val="80000"/>
              </a:lnSpc>
              <a:buFontTx/>
              <a:buNone/>
            </a:pPr>
            <a:r>
              <a:rPr lang="en-US" altLang="en-US" sz="2400" b="1" smtClean="0"/>
              <a:t>5. Metabolic cirrhosis</a:t>
            </a:r>
            <a:endParaRPr lang="en-US" altLang="en-US" sz="2400" b="1" i="1" smtClean="0"/>
          </a:p>
          <a:p>
            <a:pPr marL="609600" indent="-609600" eaLnBrk="1" hangingPunct="1">
              <a:lnSpc>
                <a:spcPct val="80000"/>
              </a:lnSpc>
              <a:buFontTx/>
              <a:buNone/>
            </a:pPr>
            <a:r>
              <a:rPr lang="en-US" altLang="en-US" sz="2400" b="1" i="1" smtClean="0"/>
              <a:t>(a)   Haemochromatosis</a:t>
            </a:r>
            <a:endParaRPr lang="en-US" altLang="en-US" sz="2400" smtClean="0"/>
          </a:p>
          <a:p>
            <a:pPr marL="609600" indent="-609600" eaLnBrk="1" hangingPunct="1">
              <a:lnSpc>
                <a:spcPct val="80000"/>
              </a:lnSpc>
              <a:buFontTx/>
              <a:buNone/>
            </a:pPr>
            <a:r>
              <a:rPr lang="en-US" altLang="en-US" sz="2400" smtClean="0"/>
              <a:t>	This is abnormal deposition of iron into various organs e.g. the liver, Heart, pancreas, thyroid.</a:t>
            </a:r>
            <a:endParaRPr lang="en-US" altLang="en-US" sz="2400" b="1" smtClean="0"/>
          </a:p>
          <a:p>
            <a:pPr marL="609600" indent="-609600" eaLnBrk="1" hangingPunct="1">
              <a:lnSpc>
                <a:spcPct val="80000"/>
              </a:lnSpc>
              <a:buFontTx/>
              <a:buNone/>
            </a:pPr>
            <a:endParaRPr lang="en-US" altLang="en-US" sz="2400" b="1" smtClean="0"/>
          </a:p>
          <a:p>
            <a:pPr marL="609600" indent="-609600" eaLnBrk="1" hangingPunct="1">
              <a:lnSpc>
                <a:spcPct val="80000"/>
              </a:lnSpc>
              <a:buFontTx/>
              <a:buNone/>
            </a:pPr>
            <a:r>
              <a:rPr lang="en-US" altLang="en-US" sz="2400" b="1" u="sng" smtClean="0"/>
              <a:t>Causes</a:t>
            </a:r>
            <a:endParaRPr lang="en-US" altLang="en-US" sz="2400" u="sng" smtClean="0"/>
          </a:p>
          <a:p>
            <a:pPr marL="609600" indent="-609600" eaLnBrk="1" hangingPunct="1">
              <a:lnSpc>
                <a:spcPct val="80000"/>
              </a:lnSpc>
              <a:buFontTx/>
              <a:buAutoNum type="arabicPeriod"/>
            </a:pPr>
            <a:r>
              <a:rPr lang="en-US" altLang="en-US" sz="2400" smtClean="0"/>
              <a:t>Inherited</a:t>
            </a:r>
          </a:p>
          <a:p>
            <a:pPr marL="609600" indent="-609600" eaLnBrk="1" hangingPunct="1">
              <a:lnSpc>
                <a:spcPct val="80000"/>
              </a:lnSpc>
              <a:buFontTx/>
              <a:buAutoNum type="arabicPeriod"/>
            </a:pPr>
            <a:r>
              <a:rPr lang="en-US" altLang="en-US" sz="2400" smtClean="0"/>
              <a:t>Increased intake of iron in diet or drugs</a:t>
            </a:r>
          </a:p>
          <a:p>
            <a:pPr marL="609600" indent="-609600" eaLnBrk="1" hangingPunct="1">
              <a:lnSpc>
                <a:spcPct val="80000"/>
              </a:lnSpc>
              <a:buFontTx/>
              <a:buAutoNum type="arabicPeriod"/>
            </a:pPr>
            <a:r>
              <a:rPr lang="en-US" altLang="en-US" sz="2400" smtClean="0"/>
              <a:t>multiple transfusion</a:t>
            </a:r>
          </a:p>
          <a:p>
            <a:pPr marL="609600" indent="-609600" eaLnBrk="1" hangingPunct="1">
              <a:lnSpc>
                <a:spcPct val="80000"/>
              </a:lnSpc>
              <a:buFontTx/>
              <a:buAutoNum type="arabicPeriod"/>
            </a:pPr>
            <a:r>
              <a:rPr lang="en-US" altLang="en-US" sz="2400" smtClean="0"/>
              <a:t>Alcohol intake – stimulate iron absorption.</a:t>
            </a:r>
          </a:p>
          <a:p>
            <a:pPr marL="990600" lvl="1" indent="-533400" eaLnBrk="1" hangingPunct="1">
              <a:lnSpc>
                <a:spcPct val="80000"/>
              </a:lnSpc>
              <a:buFontTx/>
              <a:buNone/>
            </a:pPr>
            <a:r>
              <a:rPr lang="en-US" altLang="en-US" sz="2000" smtClean="0"/>
              <a:t>-When excess is deposited, it causes damage to affected organs. In the </a:t>
            </a:r>
            <a:r>
              <a:rPr lang="en-US" altLang="en-US" sz="2000" b="1" smtClean="0"/>
              <a:t>liver</a:t>
            </a:r>
            <a:r>
              <a:rPr lang="en-US" altLang="en-US" sz="2000" smtClean="0"/>
              <a:t>, there is </a:t>
            </a:r>
            <a:r>
              <a:rPr lang="en-US" altLang="en-US" sz="2000" b="1" smtClean="0"/>
              <a:t>necrosis of liver cells.</a:t>
            </a:r>
            <a:endParaRPr lang="en-US" altLang="en-US" sz="2000" smtClean="0"/>
          </a:p>
          <a:p>
            <a:pPr marL="990600" lvl="1" indent="-533400" eaLnBrk="1" hangingPunct="1">
              <a:lnSpc>
                <a:spcPct val="80000"/>
              </a:lnSpc>
              <a:buFontTx/>
              <a:buNone/>
            </a:pPr>
            <a:r>
              <a:rPr lang="en-US" altLang="en-US" sz="2000" smtClean="0"/>
              <a:t>-In the </a:t>
            </a:r>
            <a:r>
              <a:rPr lang="en-US" altLang="en-US" sz="2000" b="1" smtClean="0"/>
              <a:t>skin</a:t>
            </a:r>
            <a:r>
              <a:rPr lang="en-US" altLang="en-US" sz="2000" smtClean="0"/>
              <a:t>, there will be </a:t>
            </a:r>
            <a:r>
              <a:rPr lang="en-US" altLang="en-US" sz="2000" b="1" smtClean="0"/>
              <a:t>pigmentation due to iron deposition</a:t>
            </a:r>
            <a:r>
              <a:rPr lang="en-US" altLang="en-US" sz="2000" smtClean="0"/>
              <a:t>.</a:t>
            </a:r>
          </a:p>
          <a:p>
            <a:pPr marL="990600" lvl="1" indent="-533400" eaLnBrk="1" hangingPunct="1">
              <a:lnSpc>
                <a:spcPct val="80000"/>
              </a:lnSpc>
              <a:buFontTx/>
              <a:buNone/>
            </a:pPr>
            <a:r>
              <a:rPr lang="en-US" altLang="en-US" sz="2000" smtClean="0"/>
              <a:t>-In the </a:t>
            </a:r>
            <a:r>
              <a:rPr lang="en-US" altLang="en-US" sz="2000" b="1" smtClean="0"/>
              <a:t>pancreas</a:t>
            </a:r>
            <a:r>
              <a:rPr lang="en-US" altLang="en-US" sz="2000" smtClean="0"/>
              <a:t> patients develop </a:t>
            </a:r>
            <a:r>
              <a:rPr lang="en-US" altLang="en-US" sz="2000" b="1" smtClean="0"/>
              <a:t>diabetes mellitus.</a:t>
            </a:r>
            <a:endParaRPr lang="en-US" altLang="en-US" sz="2000" smtClean="0"/>
          </a:p>
          <a:p>
            <a:pPr marL="990600" lvl="1" indent="-533400" eaLnBrk="1" hangingPunct="1">
              <a:lnSpc>
                <a:spcPct val="80000"/>
              </a:lnSpc>
              <a:buFontTx/>
              <a:buNone/>
            </a:pPr>
            <a:r>
              <a:rPr lang="en-US" altLang="en-US" sz="2000" smtClean="0"/>
              <a:t>-In the liver there is necrosis of liver cells. There is hepatomegaly with features of cirrhosis. Early stages hepatomegaly, late stages the liver shrinks.</a:t>
            </a:r>
          </a:p>
          <a:p>
            <a:pPr marL="990600" lvl="1" indent="-533400" eaLnBrk="1" hangingPunct="1">
              <a:lnSpc>
                <a:spcPct val="80000"/>
              </a:lnSpc>
              <a:buFontTx/>
              <a:buNone/>
            </a:pPr>
            <a:r>
              <a:rPr lang="en-US" altLang="en-US" sz="2000" smtClean="0"/>
              <a:t>-In the </a:t>
            </a:r>
            <a:r>
              <a:rPr lang="en-US" altLang="en-US" sz="2000" b="1" smtClean="0"/>
              <a:t>heart – CCF</a:t>
            </a:r>
            <a:endParaRPr lang="en-US" altLang="en-US" sz="2000" smtClean="0"/>
          </a:p>
          <a:p>
            <a:pPr marL="990600" lvl="1" indent="-533400" eaLnBrk="1" hangingPunct="1">
              <a:lnSpc>
                <a:spcPct val="80000"/>
              </a:lnSpc>
              <a:buFontTx/>
              <a:buNone/>
            </a:pPr>
            <a:r>
              <a:rPr lang="en-US" altLang="en-US" sz="2000" smtClean="0"/>
              <a:t>-In the </a:t>
            </a:r>
            <a:r>
              <a:rPr lang="en-US" altLang="en-US" sz="2000" b="1" smtClean="0"/>
              <a:t>testis – testicular atrophy.</a:t>
            </a:r>
          </a:p>
        </p:txBody>
      </p:sp>
      <p:sp>
        <p:nvSpPr>
          <p:cNvPr id="3" name="Slide Number Placeholder 2"/>
          <p:cNvSpPr>
            <a:spLocks noGrp="1"/>
          </p:cNvSpPr>
          <p:nvPr>
            <p:ph type="sldNum" sz="quarter" idx="12"/>
          </p:nvPr>
        </p:nvSpPr>
        <p:spPr/>
        <p:txBody>
          <a:bodyPr/>
          <a:lstStyle/>
          <a:p>
            <a:pPr>
              <a:defRPr/>
            </a:pPr>
            <a:fld id="{DF230DC4-2E6E-4611-84A2-1F6FFFCC29C8}" type="slidenum">
              <a:rPr lang="en-US"/>
              <a:pPr>
                <a:defRPr/>
              </a:pPr>
              <a:t>130</a:t>
            </a:fld>
            <a:endParaRPr lang="en-US"/>
          </a:p>
        </p:txBody>
      </p:sp>
    </p:spTree>
    <p:extLst>
      <p:ext uri="{BB962C8B-B14F-4D97-AF65-F5344CB8AC3E}">
        <p14:creationId xmlns:p14="http://schemas.microsoft.com/office/powerpoint/2010/main" val="2103040506"/>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2"/>
          <p:cNvSpPr>
            <a:spLocks noGrp="1" noChangeArrowheads="1"/>
          </p:cNvSpPr>
          <p:nvPr>
            <p:ph sz="quarter" idx="1"/>
          </p:nvPr>
        </p:nvSpPr>
        <p:spPr>
          <a:xfrm>
            <a:off x="228600" y="457200"/>
            <a:ext cx="8686800" cy="6172200"/>
          </a:xfrm>
        </p:spPr>
        <p:txBody>
          <a:bodyPr/>
          <a:lstStyle/>
          <a:p>
            <a:pPr marL="660400" indent="-660400" eaLnBrk="1" hangingPunct="1">
              <a:lnSpc>
                <a:spcPct val="80000"/>
              </a:lnSpc>
              <a:buFontTx/>
              <a:buNone/>
            </a:pPr>
            <a:r>
              <a:rPr lang="en-US" altLang="en-US" sz="2800" b="1" i="1" smtClean="0"/>
              <a:t>(b) Wilson’s disease (hepatocellular degeneration)</a:t>
            </a:r>
            <a:endParaRPr lang="en-US" altLang="en-US" sz="2800" smtClean="0"/>
          </a:p>
          <a:p>
            <a:pPr marL="660400" indent="-660400" eaLnBrk="1" hangingPunct="1">
              <a:lnSpc>
                <a:spcPct val="80000"/>
              </a:lnSpc>
              <a:buFontTx/>
              <a:buNone/>
            </a:pPr>
            <a:r>
              <a:rPr lang="en-US" altLang="en-US" sz="2800" smtClean="0"/>
              <a:t>This is a rare Autosomal recessive inherited disease characterize by degenerative changes in the brain and liver.</a:t>
            </a:r>
          </a:p>
          <a:p>
            <a:pPr marL="660400" indent="-660400" eaLnBrk="1" hangingPunct="1">
              <a:lnSpc>
                <a:spcPct val="80000"/>
              </a:lnSpc>
              <a:buFontTx/>
              <a:buNone/>
            </a:pPr>
            <a:r>
              <a:rPr lang="en-US" altLang="en-US" sz="2800" smtClean="0"/>
              <a:t>The primary disturbance, which causes Wilson’s diseases, is a decrease in biliary excretion of copper. This results to accumulation of copper in the brain, liver, kidney and other tissues.</a:t>
            </a:r>
            <a:endParaRPr lang="en-US" altLang="en-US" sz="2800" b="1" i="1" u="sng" smtClean="0"/>
          </a:p>
          <a:p>
            <a:pPr marL="660400" indent="-660400" eaLnBrk="1" hangingPunct="1">
              <a:lnSpc>
                <a:spcPct val="80000"/>
              </a:lnSpc>
              <a:buFontTx/>
              <a:buNone/>
            </a:pPr>
            <a:endParaRPr lang="en-US" altLang="en-US" sz="2800" b="1" i="1" u="sng" smtClean="0"/>
          </a:p>
          <a:p>
            <a:pPr marL="660400" indent="-660400" eaLnBrk="1" hangingPunct="1">
              <a:lnSpc>
                <a:spcPct val="80000"/>
              </a:lnSpc>
              <a:buFontTx/>
              <a:buNone/>
            </a:pPr>
            <a:r>
              <a:rPr lang="en-US" altLang="en-US" sz="2800" b="1" i="1" u="sng" smtClean="0"/>
              <a:t>Changes that do take place</a:t>
            </a:r>
            <a:endParaRPr lang="en-US" altLang="en-US" sz="2800" b="1" smtClean="0"/>
          </a:p>
          <a:p>
            <a:pPr marL="1035050" lvl="1" indent="-577850" eaLnBrk="1" hangingPunct="1">
              <a:lnSpc>
                <a:spcPct val="80000"/>
              </a:lnSpc>
              <a:buFontTx/>
              <a:buNone/>
            </a:pPr>
            <a:r>
              <a:rPr lang="en-US" altLang="en-US" b="1" smtClean="0"/>
              <a:t>Copper deposition in the liver, causes liver damage-cirrhosis.</a:t>
            </a:r>
          </a:p>
          <a:p>
            <a:pPr marL="1035050" lvl="1" indent="-577850" eaLnBrk="1" hangingPunct="1">
              <a:lnSpc>
                <a:spcPct val="80000"/>
              </a:lnSpc>
              <a:buFontTx/>
              <a:buNone/>
            </a:pPr>
            <a:r>
              <a:rPr lang="en-US" altLang="en-US" b="1" smtClean="0"/>
              <a:t>In the kidneys –proteinuria, -Renal failure</a:t>
            </a:r>
          </a:p>
          <a:p>
            <a:pPr marL="1035050" lvl="1" indent="-577850" eaLnBrk="1" hangingPunct="1">
              <a:lnSpc>
                <a:spcPct val="80000"/>
              </a:lnSpc>
              <a:buFontTx/>
              <a:buNone/>
            </a:pPr>
            <a:r>
              <a:rPr lang="en-US" altLang="en-US" b="1" smtClean="0"/>
              <a:t>In the brain –Neurologic features e.g. ataxia, speech disorders chorea.</a:t>
            </a:r>
          </a:p>
        </p:txBody>
      </p:sp>
      <p:sp>
        <p:nvSpPr>
          <p:cNvPr id="3" name="Slide Number Placeholder 2"/>
          <p:cNvSpPr>
            <a:spLocks noGrp="1"/>
          </p:cNvSpPr>
          <p:nvPr>
            <p:ph type="sldNum" sz="quarter" idx="12"/>
          </p:nvPr>
        </p:nvSpPr>
        <p:spPr/>
        <p:txBody>
          <a:bodyPr/>
          <a:lstStyle/>
          <a:p>
            <a:pPr>
              <a:defRPr/>
            </a:pPr>
            <a:fld id="{F96B7B37-2661-467D-AA85-97ADE2B08BE7}" type="slidenum">
              <a:rPr lang="en-US"/>
              <a:pPr>
                <a:defRPr/>
              </a:pPr>
              <a:t>131</a:t>
            </a:fld>
            <a:endParaRPr lang="en-US"/>
          </a:p>
        </p:txBody>
      </p:sp>
    </p:spTree>
    <p:extLst>
      <p:ext uri="{BB962C8B-B14F-4D97-AF65-F5344CB8AC3E}">
        <p14:creationId xmlns:p14="http://schemas.microsoft.com/office/powerpoint/2010/main" val="737744869"/>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1D9780E7-470C-49D7-960F-06C7F313CC0C}" type="slidenum">
              <a:rPr lang="en-US"/>
              <a:pPr>
                <a:defRPr/>
              </a:pPr>
              <a:t>132</a:t>
            </a:fld>
            <a:endParaRPr lang="en-US"/>
          </a:p>
        </p:txBody>
      </p:sp>
      <p:pic>
        <p:nvPicPr>
          <p:cNvPr id="54579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613" y="274638"/>
            <a:ext cx="8332787" cy="581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5796" name="Rectangle 5"/>
          <p:cNvSpPr>
            <a:spLocks noChangeArrowheads="1"/>
          </p:cNvSpPr>
          <p:nvPr/>
        </p:nvSpPr>
        <p:spPr bwMode="auto">
          <a:xfrm>
            <a:off x="838200" y="6059488"/>
            <a:ext cx="8001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en-US" b="1">
                <a:solidFill>
                  <a:prstClr val="black"/>
                </a:solidFill>
                <a:latin typeface="Arial" charset="0"/>
                <a:cs typeface="Arial" charset="0"/>
              </a:rPr>
              <a:t>Kayser-Fleischer rings at the junction of the cornea and sclera (arrow) in a patient with Wilson's disease.</a:t>
            </a:r>
            <a:endParaRPr lang="en-US" altLang="en-US">
              <a:solidFill>
                <a:prstClr val="black"/>
              </a:solidFill>
              <a:latin typeface="Arial" charset="0"/>
              <a:cs typeface="Arial" charset="0"/>
            </a:endParaRPr>
          </a:p>
        </p:txBody>
      </p:sp>
    </p:spTree>
    <p:extLst>
      <p:ext uri="{BB962C8B-B14F-4D97-AF65-F5344CB8AC3E}">
        <p14:creationId xmlns:p14="http://schemas.microsoft.com/office/powerpoint/2010/main" val="3232604184"/>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ChangeArrowheads="1"/>
          </p:cNvSpPr>
          <p:nvPr>
            <p:ph sz="quarter" idx="1"/>
          </p:nvPr>
        </p:nvSpPr>
        <p:spPr>
          <a:xfrm>
            <a:off x="457200" y="685800"/>
            <a:ext cx="8229600" cy="5440363"/>
          </a:xfrm>
        </p:spPr>
        <p:txBody>
          <a:bodyPr/>
          <a:lstStyle/>
          <a:p>
            <a:pPr marL="609600" indent="-609600" eaLnBrk="1" hangingPunct="1">
              <a:buFontTx/>
              <a:buNone/>
            </a:pPr>
            <a:r>
              <a:rPr lang="en-US" altLang="en-US" sz="2800" b="1" smtClean="0"/>
              <a:t>6. Schistomosomal</a:t>
            </a:r>
            <a:endParaRPr lang="en-US" altLang="en-US" sz="2800" smtClean="0"/>
          </a:p>
          <a:p>
            <a:pPr marL="609600" indent="-609600" eaLnBrk="1" hangingPunct="1"/>
            <a:r>
              <a:rPr lang="en-US" altLang="en-US" sz="2800" smtClean="0"/>
              <a:t>	In schistomosomiasis, the eggs cause inflammation, later periportal fibrosis. This leads to decrease blood flow into the liver causing liver cirrhosis with Hypertension.</a:t>
            </a:r>
            <a:endParaRPr lang="en-US" altLang="en-US" sz="2800" b="1" smtClean="0"/>
          </a:p>
          <a:p>
            <a:pPr marL="609600" indent="-609600" eaLnBrk="1" hangingPunct="1">
              <a:buFontTx/>
              <a:buNone/>
            </a:pPr>
            <a:endParaRPr lang="en-US" altLang="en-US" sz="2800" b="1" smtClean="0"/>
          </a:p>
          <a:p>
            <a:pPr marL="609600" indent="-609600" eaLnBrk="1" hangingPunct="1">
              <a:buFontTx/>
              <a:buNone/>
            </a:pPr>
            <a:r>
              <a:rPr lang="en-US" altLang="en-US" sz="2800" b="1" smtClean="0"/>
              <a:t>7. Drug induced </a:t>
            </a:r>
            <a:endParaRPr lang="en-US" altLang="en-US" sz="2800" smtClean="0"/>
          </a:p>
          <a:p>
            <a:pPr marL="609600" indent="-609600" eaLnBrk="1" hangingPunct="1"/>
            <a:r>
              <a:rPr lang="en-US" altLang="en-US" sz="2800" smtClean="0"/>
              <a:t>Drugs e.g. largactic or oral contraceptives, cause intrahepatic stasis of bile. The hepatecytes are inflamed by the bile causing chronic hepatitis with subsequent cirrhosis.</a:t>
            </a:r>
          </a:p>
        </p:txBody>
      </p:sp>
      <p:sp>
        <p:nvSpPr>
          <p:cNvPr id="3" name="Slide Number Placeholder 2"/>
          <p:cNvSpPr>
            <a:spLocks noGrp="1"/>
          </p:cNvSpPr>
          <p:nvPr>
            <p:ph type="sldNum" sz="quarter" idx="12"/>
          </p:nvPr>
        </p:nvSpPr>
        <p:spPr/>
        <p:txBody>
          <a:bodyPr/>
          <a:lstStyle/>
          <a:p>
            <a:pPr>
              <a:defRPr/>
            </a:pPr>
            <a:fld id="{07539001-9516-4041-A682-AE997B4368D1}" type="slidenum">
              <a:rPr lang="en-US"/>
              <a:pPr>
                <a:defRPr/>
              </a:pPr>
              <a:t>133</a:t>
            </a:fld>
            <a:endParaRPr lang="en-US"/>
          </a:p>
        </p:txBody>
      </p:sp>
    </p:spTree>
    <p:extLst>
      <p:ext uri="{BB962C8B-B14F-4D97-AF65-F5344CB8AC3E}">
        <p14:creationId xmlns:p14="http://schemas.microsoft.com/office/powerpoint/2010/main" val="173643252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sz="quarter" idx="1"/>
          </p:nvPr>
        </p:nvSpPr>
        <p:spPr>
          <a:xfrm>
            <a:off x="457200" y="990600"/>
            <a:ext cx="8229600" cy="4525963"/>
          </a:xfrm>
        </p:spPr>
        <p:txBody>
          <a:bodyPr/>
          <a:lstStyle/>
          <a:p>
            <a:pPr marL="609600" indent="-609600" eaLnBrk="1" hangingPunct="1">
              <a:buFontTx/>
              <a:buNone/>
            </a:pPr>
            <a:r>
              <a:rPr lang="en-US" altLang="en-US" smtClean="0"/>
              <a:t>9. Chronic CCF, tricuspid regurgitation and chronic constrictive pericarditis causes hepatic chronic blood congestion resulting in lobular scar formation and eventually cirrhosis.</a:t>
            </a:r>
          </a:p>
          <a:p>
            <a:pPr marL="609600" indent="-609600" eaLnBrk="1" hangingPunct="1"/>
            <a:endParaRPr lang="en-US" altLang="en-US" smtClean="0"/>
          </a:p>
        </p:txBody>
      </p:sp>
      <p:sp>
        <p:nvSpPr>
          <p:cNvPr id="3" name="Slide Number Placeholder 2"/>
          <p:cNvSpPr>
            <a:spLocks noGrp="1"/>
          </p:cNvSpPr>
          <p:nvPr>
            <p:ph type="sldNum" sz="quarter" idx="12"/>
          </p:nvPr>
        </p:nvSpPr>
        <p:spPr/>
        <p:txBody>
          <a:bodyPr/>
          <a:lstStyle/>
          <a:p>
            <a:pPr>
              <a:defRPr/>
            </a:pPr>
            <a:fld id="{67A4A662-4AE2-42DD-9FCA-8FE8DDA29706}" type="slidenum">
              <a:rPr lang="en-US"/>
              <a:pPr>
                <a:defRPr/>
              </a:pPr>
              <a:t>134</a:t>
            </a:fld>
            <a:endParaRPr lang="en-US"/>
          </a:p>
        </p:txBody>
      </p:sp>
    </p:spTree>
    <p:extLst>
      <p:ext uri="{BB962C8B-B14F-4D97-AF65-F5344CB8AC3E}">
        <p14:creationId xmlns:p14="http://schemas.microsoft.com/office/powerpoint/2010/main" val="193466632"/>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0" y="274638"/>
            <a:ext cx="9144000" cy="1143000"/>
          </a:xfrm>
        </p:spPr>
        <p:txBody>
          <a:bodyPr>
            <a:normAutofit fontScale="90000"/>
          </a:bodyPr>
          <a:lstStyle/>
          <a:p>
            <a:pPr eaLnBrk="1" hangingPunct="1">
              <a:defRPr/>
            </a:pPr>
            <a:r>
              <a:rPr lang="en-US" sz="11700" b="1">
                <a:solidFill>
                  <a:srgbClr val="0000FF"/>
                </a:solidFill>
              </a:rPr>
              <a:t>CIRRHOSIS</a:t>
            </a:r>
          </a:p>
        </p:txBody>
      </p:sp>
      <p:sp>
        <p:nvSpPr>
          <p:cNvPr id="548867" name="Rectangle 3"/>
          <p:cNvSpPr>
            <a:spLocks noGrp="1" noChangeArrowheads="1"/>
          </p:cNvSpPr>
          <p:nvPr>
            <p:ph type="body" idx="1"/>
          </p:nvPr>
        </p:nvSpPr>
        <p:spPr>
          <a:xfrm>
            <a:off x="0" y="1447800"/>
            <a:ext cx="9144000" cy="5410200"/>
          </a:xfrm>
        </p:spPr>
        <p:txBody>
          <a:bodyPr/>
          <a:lstStyle/>
          <a:p>
            <a:pPr eaLnBrk="1" hangingPunct="1"/>
            <a:r>
              <a:rPr lang="en-US" altLang="en-US" sz="4800" b="1" smtClean="0">
                <a:solidFill>
                  <a:srgbClr val="CC0066"/>
                </a:solidFill>
              </a:rPr>
              <a:t>PORTAL-to-PORTAL </a:t>
            </a:r>
            <a:r>
              <a:rPr lang="en-US" altLang="en-US" sz="4000" b="1" smtClean="0">
                <a:solidFill>
                  <a:srgbClr val="CC0066"/>
                </a:solidFill>
              </a:rPr>
              <a:t>(bridging)</a:t>
            </a:r>
            <a:r>
              <a:rPr lang="en-US" altLang="en-US" sz="4800" b="1" smtClean="0">
                <a:solidFill>
                  <a:srgbClr val="CC0066"/>
                </a:solidFill>
              </a:rPr>
              <a:t> </a:t>
            </a:r>
            <a:r>
              <a:rPr lang="en-US" altLang="en-US" sz="8800" b="1" smtClean="0">
                <a:solidFill>
                  <a:srgbClr val="FF0000"/>
                </a:solidFill>
              </a:rPr>
              <a:t>FIBROSIS</a:t>
            </a:r>
          </a:p>
          <a:p>
            <a:pPr eaLnBrk="1" hangingPunct="1"/>
            <a:r>
              <a:rPr lang="en-US" altLang="en-US" sz="4800" b="1" smtClean="0">
                <a:solidFill>
                  <a:srgbClr val="CC0066"/>
                </a:solidFill>
              </a:rPr>
              <a:t>The “normal” hexagonal “ARCHITECTURE” is replaced by </a:t>
            </a:r>
            <a:r>
              <a:rPr lang="en-US" altLang="en-US" sz="7200" b="1" smtClean="0">
                <a:solidFill>
                  <a:srgbClr val="FF0000"/>
                </a:solidFill>
              </a:rPr>
              <a:t>NODULES</a:t>
            </a:r>
          </a:p>
          <a:p>
            <a:pPr eaLnBrk="1" hangingPunct="1"/>
            <a:endParaRPr lang="en-US" altLang="en-US" sz="4800" b="1" smtClean="0">
              <a:solidFill>
                <a:srgbClr val="CC0066"/>
              </a:solidFill>
            </a:endParaRPr>
          </a:p>
        </p:txBody>
      </p:sp>
    </p:spTree>
    <p:extLst>
      <p:ext uri="{BB962C8B-B14F-4D97-AF65-F5344CB8AC3E}">
        <p14:creationId xmlns:p14="http://schemas.microsoft.com/office/powerpoint/2010/main" val="4051633856"/>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Content Placeholder 2"/>
          <p:cNvSpPr>
            <a:spLocks noGrp="1"/>
          </p:cNvSpPr>
          <p:nvPr>
            <p:ph sz="quarter" idx="1"/>
          </p:nvPr>
        </p:nvSpPr>
        <p:spPr>
          <a:xfrm>
            <a:off x="381000" y="381000"/>
            <a:ext cx="8458200" cy="6172200"/>
          </a:xfrm>
        </p:spPr>
        <p:txBody>
          <a:bodyPr/>
          <a:lstStyle/>
          <a:p>
            <a:pPr>
              <a:buFont typeface="Wingdings 2" pitchFamily="18" charset="2"/>
              <a:buNone/>
            </a:pPr>
            <a:r>
              <a:rPr lang="en-US" altLang="en-US" b="1" smtClean="0"/>
              <a:t>Classification (histological)</a:t>
            </a:r>
            <a:endParaRPr lang="en-US" altLang="en-US" smtClean="0"/>
          </a:p>
          <a:p>
            <a:pPr>
              <a:buFont typeface="Wingdings 2" pitchFamily="18" charset="2"/>
              <a:buNone/>
            </a:pPr>
            <a:r>
              <a:rPr lang="en-US" altLang="en-US" smtClean="0"/>
              <a:t>Type 1 – Micronodular cirrhosis</a:t>
            </a:r>
          </a:p>
          <a:p>
            <a:r>
              <a:rPr lang="en-US" altLang="en-US" smtClean="0"/>
              <a:t>Regenerating nodules &lt;3mm in size, 1mm in diameter</a:t>
            </a:r>
          </a:p>
          <a:p>
            <a:r>
              <a:rPr lang="en-US" altLang="en-US" smtClean="0"/>
              <a:t>Common in alcoholic cirrhosis</a:t>
            </a:r>
          </a:p>
          <a:p>
            <a:r>
              <a:rPr lang="en-US" altLang="en-US" smtClean="0"/>
              <a:t>Liver is involved uniformly</a:t>
            </a:r>
          </a:p>
          <a:p>
            <a:pPr>
              <a:buFont typeface="Wingdings 2" pitchFamily="18" charset="2"/>
              <a:buNone/>
            </a:pPr>
            <a:endParaRPr lang="en-US" altLang="en-US" smtClean="0"/>
          </a:p>
          <a:p>
            <a:pPr>
              <a:buFont typeface="Wingdings 2" pitchFamily="18" charset="2"/>
              <a:buNone/>
            </a:pPr>
            <a:r>
              <a:rPr lang="en-US" altLang="en-US" smtClean="0"/>
              <a:t>Type II –Macronodular cirrhosis</a:t>
            </a:r>
          </a:p>
          <a:p>
            <a:r>
              <a:rPr lang="en-US" altLang="en-US" smtClean="0"/>
              <a:t>Nodules &gt;3mm size</a:t>
            </a:r>
          </a:p>
          <a:p>
            <a:r>
              <a:rPr lang="en-US" altLang="en-US" smtClean="0"/>
              <a:t>Characterized by larger nodules of various sizes and normal acini</a:t>
            </a:r>
          </a:p>
          <a:p>
            <a:r>
              <a:rPr lang="en-US" altLang="en-US" smtClean="0"/>
              <a:t>Areas of collapsed liver architecture are evidenced by a large scar.</a:t>
            </a:r>
          </a:p>
          <a:p>
            <a:r>
              <a:rPr lang="en-US" altLang="en-US" smtClean="0"/>
              <a:t>Often follows previous hepatitis</a:t>
            </a:r>
          </a:p>
          <a:p>
            <a:endParaRPr lang="en-US" altLang="en-US" smtClean="0"/>
          </a:p>
        </p:txBody>
      </p:sp>
      <p:sp>
        <p:nvSpPr>
          <p:cNvPr id="4" name="Slide Number Placeholder 3"/>
          <p:cNvSpPr>
            <a:spLocks noGrp="1"/>
          </p:cNvSpPr>
          <p:nvPr>
            <p:ph type="sldNum" sz="quarter" idx="12"/>
          </p:nvPr>
        </p:nvSpPr>
        <p:spPr/>
        <p:txBody>
          <a:bodyPr/>
          <a:lstStyle/>
          <a:p>
            <a:pPr>
              <a:defRPr/>
            </a:pPr>
            <a:fld id="{2EC50D36-ACC5-4701-A4F5-89229CF05BA8}" type="slidenum">
              <a:rPr lang="en-US"/>
              <a:pPr>
                <a:defRPr/>
              </a:pPr>
              <a:t>136</a:t>
            </a:fld>
            <a:endParaRPr lang="en-US"/>
          </a:p>
        </p:txBody>
      </p:sp>
    </p:spTree>
    <p:extLst>
      <p:ext uri="{BB962C8B-B14F-4D97-AF65-F5344CB8AC3E}">
        <p14:creationId xmlns:p14="http://schemas.microsoft.com/office/powerpoint/2010/main" val="3642610863"/>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0914"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0" y="0"/>
            <a:ext cx="9144000" cy="6858000"/>
          </a:xfrm>
          <a:noFill/>
        </p:spPr>
      </p:pic>
      <p:sp>
        <p:nvSpPr>
          <p:cNvPr id="3" name="Slide Number Placeholder 2"/>
          <p:cNvSpPr>
            <a:spLocks noGrp="1"/>
          </p:cNvSpPr>
          <p:nvPr>
            <p:ph type="sldNum" sz="quarter" idx="12"/>
          </p:nvPr>
        </p:nvSpPr>
        <p:spPr/>
        <p:txBody>
          <a:bodyPr/>
          <a:lstStyle/>
          <a:p>
            <a:pPr>
              <a:defRPr/>
            </a:pPr>
            <a:fld id="{18491ED2-FCF0-4630-99CA-281FE0613AD6}" type="slidenum">
              <a:rPr lang="en-US"/>
              <a:pPr>
                <a:defRPr/>
              </a:pPr>
              <a:t>137</a:t>
            </a:fld>
            <a:endParaRPr lang="en-US"/>
          </a:p>
        </p:txBody>
      </p:sp>
    </p:spTree>
    <p:extLst>
      <p:ext uri="{BB962C8B-B14F-4D97-AF65-F5344CB8AC3E}">
        <p14:creationId xmlns:p14="http://schemas.microsoft.com/office/powerpoint/2010/main" val="2949493688"/>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193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1939" name="Text Box 5"/>
          <p:cNvSpPr txBox="1">
            <a:spLocks noChangeArrowheads="1"/>
          </p:cNvSpPr>
          <p:nvPr/>
        </p:nvSpPr>
        <p:spPr bwMode="auto">
          <a:xfrm>
            <a:off x="228600" y="152400"/>
            <a:ext cx="5791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600">
                <a:solidFill>
                  <a:schemeClr val="tx1"/>
                </a:solidFill>
                <a:latin typeface="Perpetua" pitchFamily="18" charset="0"/>
              </a:defRPr>
            </a:lvl1pPr>
            <a:lvl2pPr marL="742950" indent="-285750">
              <a:defRPr sz="2400">
                <a:solidFill>
                  <a:schemeClr val="tx1"/>
                </a:solidFill>
                <a:latin typeface="Perpetua" pitchFamily="18" charset="0"/>
              </a:defRPr>
            </a:lvl2pPr>
            <a:lvl3pPr marL="1143000">
              <a:defRPr sz="2000">
                <a:solidFill>
                  <a:schemeClr val="tx1"/>
                </a:solidFill>
                <a:latin typeface="Perpetua" pitchFamily="18" charset="0"/>
              </a:defRPr>
            </a:lvl3pPr>
            <a:lvl4pPr marL="1600200">
              <a:defRPr sz="2000">
                <a:solidFill>
                  <a:schemeClr val="tx1"/>
                </a:solidFill>
                <a:latin typeface="Perpetua" pitchFamily="18" charset="0"/>
              </a:defRPr>
            </a:lvl4pPr>
            <a:lvl5pPr marL="2057400">
              <a:defRPr sz="2000">
                <a:solidFill>
                  <a:schemeClr val="tx1"/>
                </a:solidFill>
                <a:latin typeface="Perpetua" pitchFamily="18" charset="0"/>
              </a:defRPr>
            </a:lvl5pPr>
            <a:lvl6pPr marL="2514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fontAlgn="base">
              <a:spcBef>
                <a:spcPct val="50000"/>
              </a:spcBef>
              <a:spcAft>
                <a:spcPct val="0"/>
              </a:spcAft>
            </a:pPr>
            <a:r>
              <a:rPr lang="en-US" altLang="en-US" sz="4000" b="1">
                <a:solidFill>
                  <a:srgbClr val="0000FF"/>
                </a:solidFill>
                <a:latin typeface="Arial" charset="0"/>
                <a:cs typeface="Arial" charset="0"/>
              </a:rPr>
              <a:t>Blind Man’s Diagnosis</a:t>
            </a:r>
          </a:p>
        </p:txBody>
      </p:sp>
    </p:spTree>
    <p:extLst>
      <p:ext uri="{BB962C8B-B14F-4D97-AF65-F5344CB8AC3E}">
        <p14:creationId xmlns:p14="http://schemas.microsoft.com/office/powerpoint/2010/main" val="4020685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2"/>
          <p:cNvSpPr>
            <a:spLocks noGrp="1" noChangeArrowheads="1"/>
          </p:cNvSpPr>
          <p:nvPr>
            <p:ph sz="quarter" idx="1"/>
          </p:nvPr>
        </p:nvSpPr>
        <p:spPr>
          <a:xfrm>
            <a:off x="457200" y="228600"/>
            <a:ext cx="8229600" cy="6400800"/>
          </a:xfrm>
        </p:spPr>
        <p:txBody>
          <a:bodyPr/>
          <a:lstStyle/>
          <a:p>
            <a:pPr marL="660400" indent="-660400" eaLnBrk="1" hangingPunct="1">
              <a:lnSpc>
                <a:spcPct val="80000"/>
              </a:lnSpc>
              <a:buFontTx/>
              <a:buNone/>
            </a:pPr>
            <a:r>
              <a:rPr lang="en-US" altLang="en-US" sz="2800" b="1" u="sng" smtClean="0"/>
              <a:t>Clinical features of liver cirrhosis</a:t>
            </a:r>
          </a:p>
          <a:p>
            <a:pPr marL="660400" indent="-660400" eaLnBrk="1" hangingPunct="1">
              <a:lnSpc>
                <a:spcPct val="80000"/>
              </a:lnSpc>
              <a:buFontTx/>
              <a:buNone/>
            </a:pPr>
            <a:r>
              <a:rPr lang="en-US" altLang="en-US" sz="2400" smtClean="0"/>
              <a:t>	Asymptomatic-for a very long time.</a:t>
            </a:r>
          </a:p>
          <a:p>
            <a:pPr marL="660400" indent="-660400" eaLnBrk="1" hangingPunct="1">
              <a:lnSpc>
                <a:spcPct val="80000"/>
              </a:lnSpc>
              <a:buFontTx/>
              <a:buNone/>
            </a:pPr>
            <a:r>
              <a:rPr lang="en-US" altLang="en-US" sz="2400" smtClean="0"/>
              <a:t>	Early symptoms are usually non specific. Comes about when over 60% of liver cells have been destroyed.</a:t>
            </a:r>
          </a:p>
          <a:p>
            <a:pPr marL="660400" indent="-660400" eaLnBrk="1" hangingPunct="1">
              <a:lnSpc>
                <a:spcPct val="80000"/>
              </a:lnSpc>
              <a:buFontTx/>
              <a:buNone/>
            </a:pPr>
            <a:r>
              <a:rPr lang="en-US" altLang="en-US" sz="2400" b="1" u="sng" smtClean="0"/>
              <a:t>Early features</a:t>
            </a:r>
          </a:p>
          <a:p>
            <a:pPr marL="1035050" lvl="1" indent="-577850" eaLnBrk="1" hangingPunct="1">
              <a:lnSpc>
                <a:spcPct val="80000"/>
              </a:lnSpc>
            </a:pPr>
            <a:r>
              <a:rPr lang="en-US" altLang="en-US" sz="2000" smtClean="0"/>
              <a:t>Lassitude</a:t>
            </a:r>
          </a:p>
          <a:p>
            <a:pPr marL="1035050" lvl="1" indent="-577850" eaLnBrk="1" hangingPunct="1">
              <a:lnSpc>
                <a:spcPct val="80000"/>
              </a:lnSpc>
            </a:pPr>
            <a:r>
              <a:rPr lang="en-US" altLang="en-US" sz="2000" smtClean="0"/>
              <a:t>Anorexia</a:t>
            </a:r>
          </a:p>
          <a:p>
            <a:pPr marL="1035050" lvl="1" indent="-577850" eaLnBrk="1" hangingPunct="1">
              <a:lnSpc>
                <a:spcPct val="80000"/>
              </a:lnSpc>
            </a:pPr>
            <a:r>
              <a:rPr lang="en-US" altLang="en-US" sz="2000" smtClean="0"/>
              <a:t>Dyspepsia</a:t>
            </a:r>
          </a:p>
          <a:p>
            <a:pPr marL="1035050" lvl="1" indent="-577850" eaLnBrk="1" hangingPunct="1">
              <a:lnSpc>
                <a:spcPct val="80000"/>
              </a:lnSpc>
            </a:pPr>
            <a:r>
              <a:rPr lang="en-US" altLang="en-US" sz="2000" smtClean="0"/>
              <a:t>Flatulence</a:t>
            </a:r>
          </a:p>
          <a:p>
            <a:pPr marL="1035050" lvl="1" indent="-577850" eaLnBrk="1" hangingPunct="1">
              <a:lnSpc>
                <a:spcPct val="80000"/>
              </a:lnSpc>
            </a:pPr>
            <a:r>
              <a:rPr lang="en-US" altLang="en-US" sz="2000" smtClean="0"/>
              <a:t>Constipation</a:t>
            </a:r>
          </a:p>
          <a:p>
            <a:pPr marL="1035050" lvl="1" indent="-577850" eaLnBrk="1" hangingPunct="1">
              <a:lnSpc>
                <a:spcPct val="80000"/>
              </a:lnSpc>
            </a:pPr>
            <a:r>
              <a:rPr lang="en-US" altLang="en-US" sz="2000" smtClean="0"/>
              <a:t>N+V</a:t>
            </a:r>
          </a:p>
          <a:p>
            <a:pPr marL="1035050" lvl="1" indent="-577850" eaLnBrk="1" hangingPunct="1">
              <a:lnSpc>
                <a:spcPct val="80000"/>
              </a:lnSpc>
            </a:pPr>
            <a:r>
              <a:rPr lang="en-US" altLang="en-US" sz="2000" smtClean="0"/>
              <a:t>Slight weight loss</a:t>
            </a:r>
          </a:p>
          <a:p>
            <a:pPr marL="1035050" lvl="1" indent="-577850" eaLnBrk="1" hangingPunct="1">
              <a:lnSpc>
                <a:spcPct val="80000"/>
              </a:lnSpc>
            </a:pPr>
            <a:r>
              <a:rPr lang="en-US" altLang="en-US" sz="2000" smtClean="0"/>
              <a:t>Low grade fever</a:t>
            </a:r>
          </a:p>
          <a:p>
            <a:pPr marL="1035050" lvl="1" indent="-577850" eaLnBrk="1" hangingPunct="1">
              <a:lnSpc>
                <a:spcPct val="80000"/>
              </a:lnSpc>
            </a:pPr>
            <a:r>
              <a:rPr lang="en-US" altLang="en-US" sz="2000" smtClean="0"/>
              <a:t>Dull epigastric pain/pain on the right upper quadrant.</a:t>
            </a:r>
          </a:p>
          <a:p>
            <a:pPr marL="660400" indent="-660400" eaLnBrk="1" hangingPunct="1">
              <a:lnSpc>
                <a:spcPct val="80000"/>
              </a:lnSpc>
              <a:buFontTx/>
              <a:buNone/>
            </a:pPr>
            <a:endParaRPr lang="en-US" altLang="en-US" sz="2400" b="1" smtClean="0"/>
          </a:p>
          <a:p>
            <a:pPr marL="660400" indent="-660400" eaLnBrk="1" hangingPunct="1">
              <a:lnSpc>
                <a:spcPct val="80000"/>
              </a:lnSpc>
              <a:buFontTx/>
              <a:buNone/>
            </a:pPr>
            <a:r>
              <a:rPr lang="en-US" altLang="en-US" sz="2400" b="1" u="sng" smtClean="0"/>
              <a:t>O/Examination</a:t>
            </a:r>
            <a:endParaRPr lang="en-US" altLang="en-US" sz="2400" u="sng" smtClean="0"/>
          </a:p>
          <a:p>
            <a:pPr marL="1035050" lvl="1" indent="-577850" eaLnBrk="1" hangingPunct="1">
              <a:lnSpc>
                <a:spcPct val="80000"/>
              </a:lnSpc>
            </a:pPr>
            <a:r>
              <a:rPr lang="en-US" altLang="en-US" sz="2000" smtClean="0"/>
              <a:t>Hepatomegaly – earlier</a:t>
            </a:r>
          </a:p>
          <a:p>
            <a:pPr marL="1035050" lvl="1" indent="-577850" eaLnBrk="1" hangingPunct="1">
              <a:lnSpc>
                <a:spcPct val="80000"/>
              </a:lnSpc>
            </a:pPr>
            <a:r>
              <a:rPr lang="en-US" altLang="en-US" sz="2000" smtClean="0"/>
              <a:t>Later liver reduces in size due to destruction with fibrosis.</a:t>
            </a:r>
          </a:p>
        </p:txBody>
      </p:sp>
      <p:sp>
        <p:nvSpPr>
          <p:cNvPr id="3" name="Slide Number Placeholder 2"/>
          <p:cNvSpPr>
            <a:spLocks noGrp="1"/>
          </p:cNvSpPr>
          <p:nvPr>
            <p:ph type="sldNum" sz="quarter" idx="12"/>
          </p:nvPr>
        </p:nvSpPr>
        <p:spPr/>
        <p:txBody>
          <a:bodyPr/>
          <a:lstStyle/>
          <a:p>
            <a:pPr>
              <a:defRPr/>
            </a:pPr>
            <a:fld id="{2D0DF25D-171E-4617-B216-3B6E467F74EA}" type="slidenum">
              <a:rPr lang="en-US"/>
              <a:pPr>
                <a:defRPr/>
              </a:pPr>
              <a:t>139</a:t>
            </a:fld>
            <a:endParaRPr lang="en-US"/>
          </a:p>
        </p:txBody>
      </p:sp>
    </p:spTree>
    <p:extLst>
      <p:ext uri="{BB962C8B-B14F-4D97-AF65-F5344CB8AC3E}">
        <p14:creationId xmlns:p14="http://schemas.microsoft.com/office/powerpoint/2010/main" val="4680480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ChangeArrowheads="1"/>
          </p:cNvSpPr>
          <p:nvPr>
            <p:ph type="title"/>
          </p:nvPr>
        </p:nvSpPr>
        <p:spPr>
          <a:xfrm>
            <a:off x="457200" y="228600"/>
            <a:ext cx="8229600" cy="1173163"/>
          </a:xfrm>
        </p:spPr>
        <p:txBody>
          <a:bodyPr/>
          <a:lstStyle/>
          <a:p>
            <a:pPr eaLnBrk="1" hangingPunct="1"/>
            <a:r>
              <a:rPr lang="en-US" altLang="en-US" sz="2800" b="1" smtClean="0">
                <a:solidFill>
                  <a:schemeClr val="tx1"/>
                </a:solidFill>
              </a:rPr>
              <a:t>TESTS TO DETERMINE THE SEVERITY AND ACTIVITY OF LIVER DISEASE </a:t>
            </a:r>
          </a:p>
        </p:txBody>
      </p:sp>
      <p:sp>
        <p:nvSpPr>
          <p:cNvPr id="424963" name="Rectangle 3"/>
          <p:cNvSpPr>
            <a:spLocks noGrp="1" noChangeArrowheads="1"/>
          </p:cNvSpPr>
          <p:nvPr>
            <p:ph sz="quarter" idx="1"/>
          </p:nvPr>
        </p:nvSpPr>
        <p:spPr>
          <a:xfrm>
            <a:off x="457200" y="1524000"/>
            <a:ext cx="8229600" cy="4419600"/>
          </a:xfrm>
        </p:spPr>
        <p:txBody>
          <a:bodyPr/>
          <a:lstStyle/>
          <a:p>
            <a:pPr algn="just" eaLnBrk="1" hangingPunct="1"/>
            <a:r>
              <a:rPr lang="en-US" altLang="en-US" sz="4400" smtClean="0"/>
              <a:t>Simple and widely available biochemical and haematological investigations can give important information on the severity of both acute and chronic liver failure and provide prognostic information in these clinical situations. </a:t>
            </a:r>
          </a:p>
        </p:txBody>
      </p:sp>
      <p:sp>
        <p:nvSpPr>
          <p:cNvPr id="5" name="Slide Number Placeholder 4"/>
          <p:cNvSpPr>
            <a:spLocks noGrp="1"/>
          </p:cNvSpPr>
          <p:nvPr>
            <p:ph type="sldNum" sz="quarter" idx="12"/>
          </p:nvPr>
        </p:nvSpPr>
        <p:spPr/>
        <p:txBody>
          <a:bodyPr/>
          <a:lstStyle/>
          <a:p>
            <a:pPr>
              <a:defRPr/>
            </a:pPr>
            <a:fld id="{BE3DB9F7-C9FA-49B7-BC97-C6CBCE31B58D}" type="slidenum">
              <a:rPr lang="en-US"/>
              <a:pPr>
                <a:defRPr/>
              </a:pPr>
              <a:t>14</a:t>
            </a:fld>
            <a:endParaRPr lang="en-US"/>
          </a:p>
        </p:txBody>
      </p:sp>
    </p:spTree>
    <p:extLst>
      <p:ext uri="{BB962C8B-B14F-4D97-AF65-F5344CB8AC3E}">
        <p14:creationId xmlns:p14="http://schemas.microsoft.com/office/powerpoint/2010/main" val="354016749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2"/>
          <p:cNvSpPr>
            <a:spLocks noGrp="1" noChangeArrowheads="1"/>
          </p:cNvSpPr>
          <p:nvPr>
            <p:ph sz="quarter" idx="1"/>
          </p:nvPr>
        </p:nvSpPr>
        <p:spPr>
          <a:xfrm>
            <a:off x="228600" y="304800"/>
            <a:ext cx="8534400" cy="6172200"/>
          </a:xfrm>
        </p:spPr>
        <p:txBody>
          <a:bodyPr/>
          <a:lstStyle/>
          <a:p>
            <a:pPr marL="660400" indent="-660400" eaLnBrk="1" hangingPunct="1">
              <a:lnSpc>
                <a:spcPct val="90000"/>
              </a:lnSpc>
              <a:buFontTx/>
              <a:buNone/>
            </a:pPr>
            <a:r>
              <a:rPr lang="en-US" altLang="en-US" sz="3600" b="1" u="sng" smtClean="0"/>
              <a:t>Late features</a:t>
            </a:r>
          </a:p>
          <a:p>
            <a:pPr marL="660400" indent="-660400" eaLnBrk="1" hangingPunct="1">
              <a:lnSpc>
                <a:spcPct val="90000"/>
              </a:lnSpc>
              <a:buFontTx/>
              <a:buNone/>
            </a:pPr>
            <a:r>
              <a:rPr lang="en-US" altLang="en-US" sz="3600" b="1" smtClean="0"/>
              <a:t>1.Hepatic failure</a:t>
            </a:r>
            <a:endParaRPr lang="en-US" altLang="en-US" sz="3600" smtClean="0"/>
          </a:p>
          <a:p>
            <a:pPr marL="1035050" lvl="1" indent="-577850" eaLnBrk="1" hangingPunct="1">
              <a:lnSpc>
                <a:spcPct val="90000"/>
              </a:lnSpc>
            </a:pPr>
            <a:r>
              <a:rPr lang="en-US" altLang="en-US" sz="3600" smtClean="0"/>
              <a:t>Jaundice</a:t>
            </a:r>
          </a:p>
          <a:p>
            <a:pPr marL="1035050" lvl="1" indent="-577850" eaLnBrk="1" hangingPunct="1">
              <a:lnSpc>
                <a:spcPct val="90000"/>
              </a:lnSpc>
            </a:pPr>
            <a:r>
              <a:rPr lang="en-US" altLang="en-US" sz="3600" smtClean="0"/>
              <a:t>Oedema</a:t>
            </a:r>
          </a:p>
          <a:p>
            <a:pPr marL="1035050" lvl="1" indent="-577850" eaLnBrk="1" hangingPunct="1">
              <a:lnSpc>
                <a:spcPct val="90000"/>
              </a:lnSpc>
            </a:pPr>
            <a:r>
              <a:rPr lang="en-US" altLang="en-US" sz="3600" smtClean="0"/>
              <a:t>Palmar Erythema</a:t>
            </a:r>
          </a:p>
          <a:p>
            <a:pPr marL="1035050" lvl="1" indent="-577850" eaLnBrk="1" hangingPunct="1">
              <a:lnSpc>
                <a:spcPct val="90000"/>
              </a:lnSpc>
            </a:pPr>
            <a:r>
              <a:rPr lang="en-US" altLang="en-US" sz="3600" smtClean="0"/>
              <a:t>Spider naevi</a:t>
            </a:r>
          </a:p>
          <a:p>
            <a:pPr marL="660400" indent="-660400" eaLnBrk="1" hangingPunct="1">
              <a:lnSpc>
                <a:spcPct val="90000"/>
              </a:lnSpc>
              <a:buFontTx/>
              <a:buNone/>
            </a:pPr>
            <a:r>
              <a:rPr lang="en-US" altLang="en-US" sz="3600" b="1" smtClean="0"/>
              <a:t>2. Endocrine abnormalities</a:t>
            </a:r>
            <a:endParaRPr lang="en-US" altLang="en-US" sz="3600" smtClean="0"/>
          </a:p>
          <a:p>
            <a:pPr marL="1035050" lvl="1" indent="-577850" eaLnBrk="1" hangingPunct="1">
              <a:lnSpc>
                <a:spcPct val="90000"/>
              </a:lnSpc>
            </a:pPr>
            <a:r>
              <a:rPr lang="en-US" altLang="en-US" sz="3600" smtClean="0"/>
              <a:t>Gynaecomastia</a:t>
            </a:r>
          </a:p>
          <a:p>
            <a:pPr marL="1035050" lvl="1" indent="-577850" eaLnBrk="1" hangingPunct="1">
              <a:lnSpc>
                <a:spcPct val="90000"/>
              </a:lnSpc>
            </a:pPr>
            <a:r>
              <a:rPr lang="en-US" altLang="en-US" sz="3600" smtClean="0"/>
              <a:t>Testicular atrophy</a:t>
            </a:r>
          </a:p>
          <a:p>
            <a:pPr marL="1035050" lvl="1" indent="-577850" eaLnBrk="1" hangingPunct="1">
              <a:lnSpc>
                <a:spcPct val="90000"/>
              </a:lnSpc>
            </a:pPr>
            <a:r>
              <a:rPr lang="en-US" altLang="en-US" sz="3600" smtClean="0"/>
              <a:t>Irregular menses/amenorrhea</a:t>
            </a:r>
          </a:p>
          <a:p>
            <a:pPr marL="1035050" lvl="1" indent="-577850" eaLnBrk="1" hangingPunct="1">
              <a:lnSpc>
                <a:spcPct val="90000"/>
              </a:lnSpc>
            </a:pPr>
            <a:r>
              <a:rPr lang="en-US" altLang="en-US" sz="3600" smtClean="0"/>
              <a:t>Pubic, axillary and pectoral alopecia</a:t>
            </a:r>
          </a:p>
        </p:txBody>
      </p:sp>
      <p:sp>
        <p:nvSpPr>
          <p:cNvPr id="3" name="Slide Number Placeholder 2"/>
          <p:cNvSpPr>
            <a:spLocks noGrp="1"/>
          </p:cNvSpPr>
          <p:nvPr>
            <p:ph type="sldNum" sz="quarter" idx="12"/>
          </p:nvPr>
        </p:nvSpPr>
        <p:spPr/>
        <p:txBody>
          <a:bodyPr/>
          <a:lstStyle/>
          <a:p>
            <a:pPr>
              <a:defRPr/>
            </a:pPr>
            <a:fld id="{4AB0B0FB-E0B4-4A11-81FB-4B1224EF1039}" type="slidenum">
              <a:rPr lang="en-US"/>
              <a:pPr>
                <a:defRPr/>
              </a:pPr>
              <a:t>140</a:t>
            </a:fld>
            <a:endParaRPr lang="en-US"/>
          </a:p>
        </p:txBody>
      </p:sp>
    </p:spTree>
    <p:extLst>
      <p:ext uri="{BB962C8B-B14F-4D97-AF65-F5344CB8AC3E}">
        <p14:creationId xmlns:p14="http://schemas.microsoft.com/office/powerpoint/2010/main" val="265665774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304800" y="0"/>
            <a:ext cx="8610600" cy="1417638"/>
          </a:xfrm>
        </p:spPr>
        <p:txBody>
          <a:bodyPr>
            <a:normAutofit fontScale="90000"/>
          </a:bodyPr>
          <a:lstStyle/>
          <a:p>
            <a:pPr eaLnBrk="1" hangingPunct="1">
              <a:defRPr/>
            </a:pPr>
            <a:r>
              <a:rPr lang="en-US" sz="10600" b="1">
                <a:solidFill>
                  <a:srgbClr val="0000FF"/>
                </a:solidFill>
              </a:rPr>
              <a:t>JAUNDICE</a:t>
            </a:r>
          </a:p>
        </p:txBody>
      </p:sp>
      <p:pic>
        <p:nvPicPr>
          <p:cNvPr id="555011" name="Picture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990600" y="1430338"/>
            <a:ext cx="7239000" cy="5427662"/>
          </a:xfrm>
        </p:spPr>
      </p:pic>
      <p:sp>
        <p:nvSpPr>
          <p:cNvPr id="555012" name="Text Box 6"/>
          <p:cNvSpPr txBox="1">
            <a:spLocks noChangeArrowheads="1"/>
          </p:cNvSpPr>
          <p:nvPr/>
        </p:nvSpPr>
        <p:spPr bwMode="auto">
          <a:xfrm>
            <a:off x="3505200" y="5867400"/>
            <a:ext cx="4419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600">
                <a:solidFill>
                  <a:schemeClr val="tx1"/>
                </a:solidFill>
                <a:latin typeface="Perpetua" pitchFamily="18" charset="0"/>
              </a:defRPr>
            </a:lvl1pPr>
            <a:lvl2pPr marL="742950" indent="-285750">
              <a:defRPr sz="2400">
                <a:solidFill>
                  <a:schemeClr val="tx1"/>
                </a:solidFill>
                <a:latin typeface="Perpetua" pitchFamily="18" charset="0"/>
              </a:defRPr>
            </a:lvl2pPr>
            <a:lvl3pPr marL="1143000">
              <a:defRPr sz="2000">
                <a:solidFill>
                  <a:schemeClr val="tx1"/>
                </a:solidFill>
                <a:latin typeface="Perpetua" pitchFamily="18" charset="0"/>
              </a:defRPr>
            </a:lvl3pPr>
            <a:lvl4pPr marL="1600200">
              <a:defRPr sz="2000">
                <a:solidFill>
                  <a:schemeClr val="tx1"/>
                </a:solidFill>
                <a:latin typeface="Perpetua" pitchFamily="18" charset="0"/>
              </a:defRPr>
            </a:lvl4pPr>
            <a:lvl5pPr marL="2057400">
              <a:defRPr sz="2000">
                <a:solidFill>
                  <a:schemeClr val="tx1"/>
                </a:solidFill>
                <a:latin typeface="Perpetua" pitchFamily="18" charset="0"/>
              </a:defRPr>
            </a:lvl5pPr>
            <a:lvl6pPr marL="2514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fontAlgn="base">
              <a:spcBef>
                <a:spcPct val="50000"/>
              </a:spcBef>
              <a:spcAft>
                <a:spcPct val="0"/>
              </a:spcAft>
            </a:pPr>
            <a:r>
              <a:rPr lang="en-US" altLang="en-US" sz="4000" b="1">
                <a:solidFill>
                  <a:srgbClr val="66FF33"/>
                </a:solidFill>
                <a:latin typeface="Arial" charset="0"/>
                <a:cs typeface="Arial" charset="0"/>
              </a:rPr>
              <a:t>Where else?</a:t>
            </a:r>
          </a:p>
        </p:txBody>
      </p:sp>
    </p:spTree>
    <p:extLst>
      <p:ext uri="{BB962C8B-B14F-4D97-AF65-F5344CB8AC3E}">
        <p14:creationId xmlns:p14="http://schemas.microsoft.com/office/powerpoint/2010/main" val="2226185718"/>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Rectangle 2"/>
          <p:cNvSpPr>
            <a:spLocks noGrp="1" noChangeArrowheads="1"/>
          </p:cNvSpPr>
          <p:nvPr>
            <p:ph sz="quarter" idx="1"/>
          </p:nvPr>
        </p:nvSpPr>
        <p:spPr>
          <a:xfrm>
            <a:off x="609600" y="304800"/>
            <a:ext cx="8229600" cy="6248400"/>
          </a:xfrm>
        </p:spPr>
        <p:txBody>
          <a:bodyPr/>
          <a:lstStyle/>
          <a:p>
            <a:pPr marL="660400" indent="-660400" eaLnBrk="1" hangingPunct="1">
              <a:lnSpc>
                <a:spcPct val="90000"/>
              </a:lnSpc>
              <a:buFontTx/>
              <a:buNone/>
            </a:pPr>
            <a:r>
              <a:rPr lang="en-US" altLang="en-US" sz="3200" b="1" smtClean="0"/>
              <a:t>3. Bleeding Tendency-Epistaxis</a:t>
            </a:r>
            <a:endParaRPr lang="en-US" altLang="en-US" sz="3200" smtClean="0"/>
          </a:p>
          <a:p>
            <a:pPr marL="660400" indent="-660400" eaLnBrk="1" hangingPunct="1">
              <a:lnSpc>
                <a:spcPct val="90000"/>
              </a:lnSpc>
              <a:buFontTx/>
              <a:buNone/>
            </a:pPr>
            <a:r>
              <a:rPr lang="en-US" altLang="en-US" sz="3200" b="1" smtClean="0"/>
              <a:t>4. The skin-pigmentation due to melanin deposition</a:t>
            </a:r>
            <a:endParaRPr lang="en-US" altLang="en-US" sz="3200" smtClean="0"/>
          </a:p>
          <a:p>
            <a:pPr marL="660400" indent="-660400" eaLnBrk="1" hangingPunct="1">
              <a:lnSpc>
                <a:spcPct val="90000"/>
              </a:lnSpc>
              <a:buFontTx/>
              <a:buNone/>
            </a:pPr>
            <a:r>
              <a:rPr lang="en-US" altLang="en-US" sz="3200" b="1" smtClean="0"/>
              <a:t>5. Pruritus due to bile salts accumulation</a:t>
            </a:r>
            <a:endParaRPr lang="en-US" altLang="en-US" sz="3200" smtClean="0"/>
          </a:p>
          <a:p>
            <a:pPr marL="660400" indent="-660400" eaLnBrk="1" hangingPunct="1">
              <a:lnSpc>
                <a:spcPct val="90000"/>
              </a:lnSpc>
              <a:buFontTx/>
              <a:buNone/>
            </a:pPr>
            <a:r>
              <a:rPr lang="en-US" altLang="en-US" sz="3200" b="1" smtClean="0"/>
              <a:t>6. Ascites- low serum protein</a:t>
            </a:r>
            <a:endParaRPr lang="en-US" altLang="en-US" sz="3200" smtClean="0"/>
          </a:p>
          <a:p>
            <a:pPr marL="660400" indent="-660400" eaLnBrk="1" hangingPunct="1">
              <a:lnSpc>
                <a:spcPct val="90000"/>
              </a:lnSpc>
              <a:buFontTx/>
              <a:buNone/>
            </a:pPr>
            <a:r>
              <a:rPr lang="en-US" altLang="en-US" sz="3200" b="1" smtClean="0"/>
              <a:t>7. Features of hepatic encephalopathy</a:t>
            </a:r>
            <a:endParaRPr lang="en-US" altLang="en-US" sz="3200" smtClean="0"/>
          </a:p>
          <a:p>
            <a:pPr marL="660400" indent="-660400" eaLnBrk="1" hangingPunct="1">
              <a:lnSpc>
                <a:spcPct val="90000"/>
              </a:lnSpc>
              <a:buFontTx/>
              <a:buNone/>
            </a:pPr>
            <a:r>
              <a:rPr lang="en-US" altLang="en-US" sz="3200" b="1" smtClean="0"/>
              <a:t>8. Features of portal Hypertension</a:t>
            </a:r>
            <a:endParaRPr lang="en-US" altLang="en-US" sz="3200" smtClean="0"/>
          </a:p>
          <a:p>
            <a:pPr marL="1409700" lvl="2" indent="-495300" eaLnBrk="1" hangingPunct="1">
              <a:lnSpc>
                <a:spcPct val="90000"/>
              </a:lnSpc>
            </a:pPr>
            <a:r>
              <a:rPr lang="en-US" altLang="en-US" sz="2800" smtClean="0"/>
              <a:t>Collateral circulation</a:t>
            </a:r>
          </a:p>
          <a:p>
            <a:pPr marL="1409700" lvl="2" indent="-495300" eaLnBrk="1" hangingPunct="1">
              <a:lnSpc>
                <a:spcPct val="90000"/>
              </a:lnSpc>
            </a:pPr>
            <a:r>
              <a:rPr lang="en-US" altLang="en-US" sz="2800" smtClean="0"/>
              <a:t>Oesophageal varices</a:t>
            </a:r>
          </a:p>
          <a:p>
            <a:pPr marL="1409700" lvl="2" indent="-495300" eaLnBrk="1" hangingPunct="1">
              <a:lnSpc>
                <a:spcPct val="90000"/>
              </a:lnSpc>
            </a:pPr>
            <a:r>
              <a:rPr lang="en-US" altLang="en-US" sz="2800" smtClean="0"/>
              <a:t>Bleeding haemorrhoids</a:t>
            </a:r>
          </a:p>
          <a:p>
            <a:pPr marL="1409700" lvl="2" indent="-495300" eaLnBrk="1" hangingPunct="1">
              <a:lnSpc>
                <a:spcPct val="90000"/>
              </a:lnSpc>
            </a:pPr>
            <a:r>
              <a:rPr lang="en-US" altLang="en-US" sz="2800" smtClean="0"/>
              <a:t>Caput medusae</a:t>
            </a:r>
          </a:p>
          <a:p>
            <a:pPr marL="1409700" lvl="2" indent="-495300" eaLnBrk="1" hangingPunct="1">
              <a:lnSpc>
                <a:spcPct val="90000"/>
              </a:lnSpc>
            </a:pPr>
            <a:r>
              <a:rPr lang="en-US" altLang="en-US" sz="2800" smtClean="0"/>
              <a:t>splenomegaly-hypersplenism</a:t>
            </a:r>
          </a:p>
          <a:p>
            <a:pPr marL="1409700" lvl="2" indent="-495300" eaLnBrk="1" hangingPunct="1">
              <a:lnSpc>
                <a:spcPct val="90000"/>
              </a:lnSpc>
            </a:pPr>
            <a:r>
              <a:rPr lang="en-US" altLang="en-US" sz="2800" smtClean="0"/>
              <a:t>Ascites</a:t>
            </a:r>
          </a:p>
        </p:txBody>
      </p:sp>
      <p:sp>
        <p:nvSpPr>
          <p:cNvPr id="3" name="Slide Number Placeholder 2"/>
          <p:cNvSpPr>
            <a:spLocks noGrp="1"/>
          </p:cNvSpPr>
          <p:nvPr>
            <p:ph type="sldNum" sz="quarter" idx="12"/>
          </p:nvPr>
        </p:nvSpPr>
        <p:spPr/>
        <p:txBody>
          <a:bodyPr/>
          <a:lstStyle/>
          <a:p>
            <a:pPr>
              <a:defRPr/>
            </a:pPr>
            <a:fld id="{DED128C1-BAFA-4124-9449-E5D1864EE811}" type="slidenum">
              <a:rPr lang="en-US"/>
              <a:pPr>
                <a:defRPr/>
              </a:pPr>
              <a:t>142</a:t>
            </a:fld>
            <a:endParaRPr lang="en-US"/>
          </a:p>
        </p:txBody>
      </p:sp>
    </p:spTree>
    <p:extLst>
      <p:ext uri="{BB962C8B-B14F-4D97-AF65-F5344CB8AC3E}">
        <p14:creationId xmlns:p14="http://schemas.microsoft.com/office/powerpoint/2010/main" val="627049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Content Placeholder 2"/>
          <p:cNvSpPr>
            <a:spLocks noGrp="1"/>
          </p:cNvSpPr>
          <p:nvPr>
            <p:ph sz="quarter" idx="1"/>
          </p:nvPr>
        </p:nvSpPr>
        <p:spPr>
          <a:xfrm>
            <a:off x="381000" y="381000"/>
            <a:ext cx="8305800" cy="5638800"/>
          </a:xfrm>
        </p:spPr>
        <p:txBody>
          <a:bodyPr/>
          <a:lstStyle/>
          <a:p>
            <a:pPr>
              <a:buFont typeface="Wingdings 2" pitchFamily="18" charset="2"/>
              <a:buNone/>
            </a:pPr>
            <a:r>
              <a:rPr lang="en-US" altLang="en-US" sz="4000" smtClean="0"/>
              <a:t>9. Decompensated liver disease (hepatic encephalopathy)</a:t>
            </a:r>
          </a:p>
          <a:p>
            <a:r>
              <a:rPr lang="en-US" altLang="en-US" sz="4000" smtClean="0"/>
              <a:t>Disorientation</a:t>
            </a:r>
          </a:p>
          <a:p>
            <a:r>
              <a:rPr lang="en-US" altLang="en-US" sz="4000" smtClean="0"/>
              <a:t>Drowsy</a:t>
            </a:r>
          </a:p>
          <a:p>
            <a:r>
              <a:rPr lang="en-US" altLang="en-US" sz="4000" smtClean="0"/>
              <a:t>Hepatic flap</a:t>
            </a:r>
          </a:p>
          <a:p>
            <a:r>
              <a:rPr lang="en-US" altLang="en-US" sz="4000" smtClean="0"/>
              <a:t>Feto-hepaticus</a:t>
            </a:r>
          </a:p>
          <a:p>
            <a:r>
              <a:rPr lang="en-US" altLang="en-US" sz="4000" smtClean="0"/>
              <a:t>Leg oedema</a:t>
            </a:r>
          </a:p>
          <a:p>
            <a:r>
              <a:rPr lang="en-US" altLang="en-US" sz="4000" smtClean="0"/>
              <a:t>Ascites</a:t>
            </a:r>
          </a:p>
          <a:p>
            <a:r>
              <a:rPr lang="en-US" altLang="en-US" sz="4000" smtClean="0"/>
              <a:t>Dilated veins on abdomen</a:t>
            </a:r>
          </a:p>
          <a:p>
            <a:endParaRPr lang="en-US" altLang="en-US" sz="4000" smtClean="0"/>
          </a:p>
        </p:txBody>
      </p:sp>
      <p:sp>
        <p:nvSpPr>
          <p:cNvPr id="4" name="Slide Number Placeholder 3"/>
          <p:cNvSpPr>
            <a:spLocks noGrp="1"/>
          </p:cNvSpPr>
          <p:nvPr>
            <p:ph type="sldNum" sz="quarter" idx="12"/>
          </p:nvPr>
        </p:nvSpPr>
        <p:spPr/>
        <p:txBody>
          <a:bodyPr/>
          <a:lstStyle/>
          <a:p>
            <a:pPr>
              <a:defRPr/>
            </a:pPr>
            <a:fld id="{EFE53D7B-E488-40A5-8B87-823D19424BF1}" type="slidenum">
              <a:rPr lang="en-US"/>
              <a:pPr>
                <a:defRPr/>
              </a:pPr>
              <a:t>143</a:t>
            </a:fld>
            <a:endParaRPr lang="en-US"/>
          </a:p>
        </p:txBody>
      </p:sp>
    </p:spTree>
    <p:extLst>
      <p:ext uri="{BB962C8B-B14F-4D97-AF65-F5344CB8AC3E}">
        <p14:creationId xmlns:p14="http://schemas.microsoft.com/office/powerpoint/2010/main" val="1458820294"/>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80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503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4600747"/>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Rectangle 2"/>
          <p:cNvSpPr>
            <a:spLocks noGrp="1" noChangeArrowheads="1"/>
          </p:cNvSpPr>
          <p:nvPr>
            <p:ph sz="quarter" idx="1"/>
          </p:nvPr>
        </p:nvSpPr>
        <p:spPr>
          <a:xfrm>
            <a:off x="304800" y="76200"/>
            <a:ext cx="8610600" cy="6553200"/>
          </a:xfrm>
        </p:spPr>
        <p:txBody>
          <a:bodyPr/>
          <a:lstStyle/>
          <a:p>
            <a:pPr eaLnBrk="1" hangingPunct="1">
              <a:buFontTx/>
              <a:buNone/>
              <a:defRPr/>
            </a:pPr>
            <a:r>
              <a:rPr lang="en-US" sz="2000" b="1" u="sng" dirty="0"/>
              <a:t>Investigations</a:t>
            </a:r>
            <a:endParaRPr lang="en-US" sz="2000" u="sng" dirty="0"/>
          </a:p>
          <a:p>
            <a:pPr marL="457200" indent="-457200" eaLnBrk="1" hangingPunct="1">
              <a:buFont typeface="Wingdings 2" pitchFamily="18" charset="2"/>
              <a:buAutoNum type="arabicPeriod"/>
              <a:defRPr/>
            </a:pPr>
            <a:r>
              <a:rPr lang="en-US" sz="2000" dirty="0"/>
              <a:t>Abdominal U/S</a:t>
            </a:r>
            <a:br>
              <a:rPr lang="en-US" sz="2000" dirty="0"/>
            </a:br>
            <a:r>
              <a:rPr lang="en-US" sz="2000" dirty="0"/>
              <a:t>- Liver </a:t>
            </a:r>
            <a:r>
              <a:rPr lang="en-US" sz="2000" dirty="0" err="1"/>
              <a:t>Elastography</a:t>
            </a:r>
            <a:r>
              <a:rPr lang="en-US" sz="2000" dirty="0"/>
              <a:t>   - Simple non-invasive U/S technique</a:t>
            </a:r>
          </a:p>
          <a:p>
            <a:pPr marL="1555750" lvl="4" indent="-457200" eaLnBrk="1" hangingPunct="1">
              <a:buFontTx/>
              <a:buNone/>
              <a:defRPr/>
            </a:pPr>
            <a:r>
              <a:rPr lang="en-US" sz="1400" dirty="0"/>
              <a:t>                                    -  Assess hardness of the liver.  Used for diagnosis and monitoring liver disease</a:t>
            </a:r>
          </a:p>
          <a:p>
            <a:pPr marL="1555750" lvl="4" indent="-457200" eaLnBrk="1" hangingPunct="1">
              <a:buFontTx/>
              <a:buNone/>
              <a:defRPr/>
            </a:pPr>
            <a:r>
              <a:rPr lang="en-US" sz="1400" dirty="0"/>
              <a:t>                                      - R/O  fibrosis and scarring . </a:t>
            </a:r>
          </a:p>
          <a:p>
            <a:pPr marL="1555750" lvl="4" indent="-457200" eaLnBrk="1" hangingPunct="1">
              <a:buFontTx/>
              <a:buNone/>
              <a:defRPr/>
            </a:pPr>
            <a:r>
              <a:rPr lang="en-US" sz="1400" dirty="0"/>
              <a:t>                                     - Estimate existing degree of  damage</a:t>
            </a:r>
            <a:br>
              <a:rPr lang="en-US" sz="1400" dirty="0"/>
            </a:br>
            <a:r>
              <a:rPr lang="en-US" sz="1400" dirty="0"/>
              <a:t>	                   -  Currently available at AGA KHAN UNIVERSITY HOSPITAL NAIROBI</a:t>
            </a:r>
          </a:p>
          <a:p>
            <a:pPr marL="457200" indent="-457200" eaLnBrk="1" hangingPunct="1">
              <a:buFont typeface="Wingdings 2" pitchFamily="18" charset="2"/>
              <a:buNone/>
              <a:defRPr/>
            </a:pPr>
            <a:r>
              <a:rPr lang="en-US" sz="2000" dirty="0"/>
              <a:t>2. Blood – FHG + ESR + PBF</a:t>
            </a:r>
          </a:p>
          <a:p>
            <a:pPr eaLnBrk="1" hangingPunct="1">
              <a:buFontTx/>
              <a:buNone/>
              <a:defRPr/>
            </a:pPr>
            <a:r>
              <a:rPr lang="en-US" sz="2000" dirty="0"/>
              <a:t>3. LFT</a:t>
            </a:r>
          </a:p>
          <a:p>
            <a:pPr lvl="1" eaLnBrk="1" hangingPunct="1">
              <a:buFontTx/>
              <a:buNone/>
              <a:defRPr/>
            </a:pPr>
            <a:r>
              <a:rPr lang="en-US" sz="1800" dirty="0"/>
              <a:t>-Results will be variable</a:t>
            </a:r>
          </a:p>
          <a:p>
            <a:pPr lvl="1" eaLnBrk="1" hangingPunct="1">
              <a:buFontTx/>
              <a:buNone/>
              <a:defRPr/>
            </a:pPr>
            <a:r>
              <a:rPr lang="en-US" sz="1800" dirty="0"/>
              <a:t>-In late stages there will be:</a:t>
            </a:r>
          </a:p>
          <a:p>
            <a:pPr lvl="1" eaLnBrk="1" hangingPunct="1">
              <a:buFontTx/>
              <a:buNone/>
              <a:defRPr/>
            </a:pPr>
            <a:r>
              <a:rPr lang="en-US" sz="1800" dirty="0"/>
              <a:t>                                 -↑</a:t>
            </a:r>
            <a:r>
              <a:rPr lang="en-US" sz="1800" dirty="0" err="1"/>
              <a:t>Transaminase</a:t>
            </a:r>
            <a:endParaRPr lang="en-US" sz="1800" dirty="0"/>
          </a:p>
          <a:p>
            <a:pPr lvl="1" eaLnBrk="1" hangingPunct="1">
              <a:buFontTx/>
              <a:buNone/>
              <a:defRPr/>
            </a:pPr>
            <a:r>
              <a:rPr lang="en-US" sz="1800" dirty="0"/>
              <a:t>			    -Low serum proteins</a:t>
            </a:r>
          </a:p>
          <a:p>
            <a:pPr lvl="1" eaLnBrk="1" hangingPunct="1">
              <a:buFontTx/>
              <a:buNone/>
              <a:defRPr/>
            </a:pPr>
            <a:r>
              <a:rPr lang="en-US" sz="1800" dirty="0"/>
              <a:t>			    - </a:t>
            </a:r>
            <a:r>
              <a:rPr lang="en-US" sz="2800" dirty="0"/>
              <a:t>↑</a:t>
            </a:r>
            <a:r>
              <a:rPr lang="en-US" sz="1800" dirty="0"/>
              <a:t> </a:t>
            </a:r>
            <a:r>
              <a:rPr lang="en-US" sz="1800" dirty="0" err="1"/>
              <a:t>Bilirubin</a:t>
            </a:r>
            <a:endParaRPr lang="en-US" sz="1800" dirty="0"/>
          </a:p>
          <a:p>
            <a:pPr eaLnBrk="1" hangingPunct="1">
              <a:buFontTx/>
              <a:buNone/>
              <a:defRPr/>
            </a:pPr>
            <a:r>
              <a:rPr lang="en-US" sz="2000" dirty="0"/>
              <a:t>4. </a:t>
            </a:r>
            <a:r>
              <a:rPr lang="en-US" sz="2000" dirty="0" err="1"/>
              <a:t>Prothrombin</a:t>
            </a:r>
            <a:r>
              <a:rPr lang="en-US" sz="2000" dirty="0"/>
              <a:t> time and </a:t>
            </a:r>
            <a:r>
              <a:rPr lang="en-US" sz="2000" dirty="0" err="1"/>
              <a:t>bilirubin</a:t>
            </a:r>
            <a:r>
              <a:rPr lang="en-US" sz="2000" dirty="0"/>
              <a:t> are used to give a '</a:t>
            </a:r>
            <a:r>
              <a:rPr lang="en-US" sz="2000" dirty="0" err="1"/>
              <a:t>discriminant</a:t>
            </a:r>
            <a:r>
              <a:rPr lang="en-US" sz="2000" dirty="0"/>
              <a:t> function' (DF). (serum </a:t>
            </a:r>
            <a:r>
              <a:rPr lang="en-US" sz="2000" dirty="0" err="1"/>
              <a:t>bilirubin</a:t>
            </a:r>
            <a:r>
              <a:rPr lang="en-US" sz="2000" dirty="0"/>
              <a:t> in </a:t>
            </a:r>
            <a:r>
              <a:rPr lang="en-US" sz="2000" dirty="0" err="1"/>
              <a:t>μmol</a:t>
            </a:r>
            <a:r>
              <a:rPr lang="en-US" sz="2000" dirty="0"/>
              <a:t>/L is divided by 17 to convert to mg/</a:t>
            </a:r>
            <a:r>
              <a:rPr lang="en-US" sz="2000" dirty="0" err="1"/>
              <a:t>dL</a:t>
            </a:r>
            <a:r>
              <a:rPr lang="en-US" sz="2000" dirty="0"/>
              <a:t>): </a:t>
            </a:r>
          </a:p>
          <a:p>
            <a:pPr eaLnBrk="1" hangingPunct="1">
              <a:buFontTx/>
              <a:buNone/>
              <a:defRPr/>
            </a:pPr>
            <a:endParaRPr lang="en-US" sz="2000" dirty="0"/>
          </a:p>
          <a:p>
            <a:pPr eaLnBrk="1" hangingPunct="1">
              <a:defRPr/>
            </a:pPr>
            <a:r>
              <a:rPr lang="en-US" sz="2000" dirty="0"/>
              <a:t>A value over 32 implies severe liver disease with a poor prognosis</a:t>
            </a:r>
          </a:p>
        </p:txBody>
      </p:sp>
      <p:sp>
        <p:nvSpPr>
          <p:cNvPr id="3" name="Slide Number Placeholder 2"/>
          <p:cNvSpPr>
            <a:spLocks noGrp="1"/>
          </p:cNvSpPr>
          <p:nvPr>
            <p:ph type="sldNum" sz="quarter" idx="12"/>
          </p:nvPr>
        </p:nvSpPr>
        <p:spPr/>
        <p:txBody>
          <a:bodyPr/>
          <a:lstStyle/>
          <a:p>
            <a:pPr>
              <a:defRPr/>
            </a:pPr>
            <a:fld id="{21A6F39B-51E2-4FE3-90BC-B3E2DA1A7FFD}" type="slidenum">
              <a:rPr lang="en-US"/>
              <a:pPr>
                <a:defRPr/>
              </a:pPr>
              <a:t>145</a:t>
            </a:fld>
            <a:endParaRPr lang="en-US" dirty="0"/>
          </a:p>
        </p:txBody>
      </p:sp>
      <p:pic>
        <p:nvPicPr>
          <p:cNvPr id="55910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5419725"/>
            <a:ext cx="5945188"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680942"/>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304800"/>
            <a:ext cx="8305800" cy="6324600"/>
          </a:xfrm>
        </p:spPr>
        <p:txBody>
          <a:bodyPr/>
          <a:lstStyle/>
          <a:p>
            <a:pPr eaLnBrk="1" hangingPunct="1">
              <a:buFontTx/>
              <a:buNone/>
              <a:defRPr/>
            </a:pPr>
            <a:r>
              <a:rPr lang="en-US" sz="3200" dirty="0"/>
              <a:t>5. Chest X-ray - Unexplained rib fractures, particularly bilateral, on a chest X-ray are also suggestive of alcohol misuse</a:t>
            </a:r>
          </a:p>
          <a:p>
            <a:pPr eaLnBrk="1" hangingPunct="1">
              <a:buFontTx/>
              <a:buNone/>
              <a:defRPr/>
            </a:pPr>
            <a:r>
              <a:rPr lang="en-US" sz="3200" dirty="0"/>
              <a:t>6. Liver Biopsy</a:t>
            </a:r>
          </a:p>
          <a:p>
            <a:pPr marL="514350" indent="-514350">
              <a:buFont typeface="+mj-lt"/>
              <a:buAutoNum type="arabicPeriod" startAt="7"/>
              <a:defRPr/>
            </a:pPr>
            <a:r>
              <a:rPr lang="en-US" sz="3200" dirty="0"/>
              <a:t>U/E – Na</a:t>
            </a:r>
            <a:r>
              <a:rPr lang="en-US" sz="3200" baseline="30000" dirty="0"/>
              <a:t>+</a:t>
            </a:r>
            <a:r>
              <a:rPr lang="en-US" sz="3200" dirty="0"/>
              <a:t> levels for determining prognosis </a:t>
            </a:r>
          </a:p>
          <a:p>
            <a:pPr marL="514350" indent="-514350">
              <a:buFont typeface="+mj-lt"/>
              <a:buAutoNum type="arabicPeriod" startAt="7"/>
              <a:defRPr/>
            </a:pPr>
            <a:r>
              <a:rPr lang="en-US" sz="3200" dirty="0"/>
              <a:t>Serum </a:t>
            </a:r>
            <a:r>
              <a:rPr lang="en-US" sz="3200" dirty="0" err="1"/>
              <a:t>creatinine</a:t>
            </a:r>
            <a:endParaRPr lang="en-US" sz="3200" dirty="0"/>
          </a:p>
          <a:p>
            <a:pPr marL="514350" indent="-514350">
              <a:buFont typeface="+mj-lt"/>
              <a:buAutoNum type="arabicPeriod" startAt="7"/>
              <a:defRPr/>
            </a:pPr>
            <a:r>
              <a:rPr lang="en-US" sz="3200" dirty="0"/>
              <a:t>Always do FBC because of </a:t>
            </a:r>
            <a:r>
              <a:rPr lang="en-US" sz="3200" dirty="0" err="1"/>
              <a:t>hypersplenism</a:t>
            </a:r>
            <a:r>
              <a:rPr lang="en-US" sz="3200" dirty="0"/>
              <a:t> that often gives leucopenia.</a:t>
            </a:r>
          </a:p>
          <a:p>
            <a:pPr marL="514350" indent="-514350">
              <a:buFont typeface="+mj-lt"/>
              <a:buAutoNum type="arabicPeriod" startAt="7"/>
              <a:defRPr/>
            </a:pPr>
            <a:r>
              <a:rPr lang="en-US" sz="3200" dirty="0"/>
              <a:t>Screen for chronic viral </a:t>
            </a:r>
            <a:r>
              <a:rPr lang="en-US" sz="3200" dirty="0" err="1"/>
              <a:t>infxns</a:t>
            </a:r>
            <a:endParaRPr lang="en-US" sz="3200" dirty="0"/>
          </a:p>
          <a:p>
            <a:pPr marL="788988" lvl="1" indent="-514350">
              <a:defRPr/>
            </a:pPr>
            <a:r>
              <a:rPr lang="en-US" sz="2800" dirty="0" err="1"/>
              <a:t>HBsAg</a:t>
            </a:r>
            <a:r>
              <a:rPr lang="en-US" sz="2800" dirty="0"/>
              <a:t>, HCV –RNA</a:t>
            </a:r>
          </a:p>
          <a:p>
            <a:pPr marL="514350" indent="-514350">
              <a:buFont typeface="+mj-lt"/>
              <a:buAutoNum type="arabicPeriod" startAt="7"/>
              <a:defRPr/>
            </a:pPr>
            <a:r>
              <a:rPr lang="en-US" sz="3200" dirty="0"/>
              <a:t>Coagulation screen</a:t>
            </a:r>
          </a:p>
          <a:p>
            <a:pPr>
              <a:defRPr/>
            </a:pPr>
            <a:endParaRPr lang="en-US" sz="3200" dirty="0"/>
          </a:p>
        </p:txBody>
      </p:sp>
      <p:sp>
        <p:nvSpPr>
          <p:cNvPr id="4" name="Slide Number Placeholder 3"/>
          <p:cNvSpPr>
            <a:spLocks noGrp="1"/>
          </p:cNvSpPr>
          <p:nvPr>
            <p:ph type="sldNum" sz="quarter" idx="12"/>
          </p:nvPr>
        </p:nvSpPr>
        <p:spPr/>
        <p:txBody>
          <a:bodyPr/>
          <a:lstStyle/>
          <a:p>
            <a:pPr>
              <a:defRPr/>
            </a:pPr>
            <a:fld id="{D014E85F-E693-45FA-976A-AA9FF359ADC2}" type="slidenum">
              <a:rPr lang="en-US"/>
              <a:pPr>
                <a:defRPr/>
              </a:pPr>
              <a:t>146</a:t>
            </a:fld>
            <a:endParaRPr lang="en-US"/>
          </a:p>
        </p:txBody>
      </p:sp>
    </p:spTree>
    <p:extLst>
      <p:ext uri="{BB962C8B-B14F-4D97-AF65-F5344CB8AC3E}">
        <p14:creationId xmlns:p14="http://schemas.microsoft.com/office/powerpoint/2010/main" val="3627378787"/>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2"/>
          <p:cNvSpPr>
            <a:spLocks noGrp="1" noChangeArrowheads="1"/>
          </p:cNvSpPr>
          <p:nvPr>
            <p:ph type="title"/>
          </p:nvPr>
        </p:nvSpPr>
        <p:spPr>
          <a:xfrm>
            <a:off x="0" y="0"/>
            <a:ext cx="9144000" cy="1143000"/>
          </a:xfrm>
        </p:spPr>
        <p:txBody>
          <a:bodyPr/>
          <a:lstStyle/>
          <a:p>
            <a:pPr eaLnBrk="1" hangingPunct="1"/>
            <a:r>
              <a:rPr lang="en-US" altLang="en-US" sz="6600" b="1" smtClean="0">
                <a:solidFill>
                  <a:srgbClr val="0000FF"/>
                </a:solidFill>
              </a:rPr>
              <a:t>Hepatic Enzymology</a:t>
            </a:r>
          </a:p>
        </p:txBody>
      </p:sp>
      <p:sp>
        <p:nvSpPr>
          <p:cNvPr id="561155" name="Rectangle 3"/>
          <p:cNvSpPr>
            <a:spLocks noGrp="1" noChangeArrowheads="1"/>
          </p:cNvSpPr>
          <p:nvPr>
            <p:ph type="body" idx="1"/>
          </p:nvPr>
        </p:nvSpPr>
        <p:spPr>
          <a:xfrm>
            <a:off x="0" y="990600"/>
            <a:ext cx="9144000" cy="5867400"/>
          </a:xfrm>
        </p:spPr>
        <p:txBody>
          <a:bodyPr/>
          <a:lstStyle/>
          <a:p>
            <a:pPr eaLnBrk="1" hangingPunct="1">
              <a:lnSpc>
                <a:spcPct val="90000"/>
              </a:lnSpc>
            </a:pPr>
            <a:r>
              <a:rPr lang="en-US" altLang="en-US" sz="2800" smtClean="0"/>
              <a:t>Transaminases (AST/ALT), aka (SGOT/SGPT), and LDH are “hepatic </a:t>
            </a:r>
            <a:r>
              <a:rPr lang="en-US" altLang="en-US" sz="2800" b="1" smtClean="0">
                <a:solidFill>
                  <a:srgbClr val="FF0000"/>
                </a:solidFill>
              </a:rPr>
              <a:t>INTRACELLULAR</a:t>
            </a:r>
            <a:r>
              <a:rPr lang="en-US" altLang="en-US" sz="2800" smtClean="0"/>
              <a:t>” enzymes, and are primarilly indicative of </a:t>
            </a:r>
            <a:r>
              <a:rPr lang="en-US" altLang="en-US" sz="2800" b="1" smtClean="0">
                <a:solidFill>
                  <a:srgbClr val="FF0000"/>
                </a:solidFill>
              </a:rPr>
              <a:t>hepatocyte damage</a:t>
            </a:r>
            <a:r>
              <a:rPr lang="en-US" altLang="en-US" sz="2800" smtClean="0"/>
              <a:t>.</a:t>
            </a:r>
          </a:p>
          <a:p>
            <a:pPr eaLnBrk="1" hangingPunct="1">
              <a:lnSpc>
                <a:spcPct val="90000"/>
              </a:lnSpc>
            </a:pPr>
            <a:endParaRPr lang="en-US" altLang="en-US" sz="2800" smtClean="0"/>
          </a:p>
          <a:p>
            <a:pPr eaLnBrk="1" hangingPunct="1">
              <a:lnSpc>
                <a:spcPct val="90000"/>
              </a:lnSpc>
            </a:pPr>
            <a:r>
              <a:rPr lang="en-US" altLang="en-US" sz="2800" smtClean="0"/>
              <a:t>Alkaline Phosphatase (AlkPhos), Gamma-GTP (Gamma-glutamyl transpeptidase), and 5’-Nucleotidase (5’N) are </a:t>
            </a:r>
            <a:r>
              <a:rPr lang="en-US" altLang="en-US" sz="2800" b="1" smtClean="0">
                <a:solidFill>
                  <a:srgbClr val="FF0000"/>
                </a:solidFill>
              </a:rPr>
              <a:t>MEMBRANE</a:t>
            </a:r>
            <a:r>
              <a:rPr lang="en-US" altLang="en-US" sz="2800" smtClean="0"/>
              <a:t> enzymes and are primarilly indicative of </a:t>
            </a:r>
            <a:r>
              <a:rPr lang="en-US" altLang="en-US" sz="2800" b="1" smtClean="0">
                <a:solidFill>
                  <a:srgbClr val="FF0000"/>
                </a:solidFill>
              </a:rPr>
              <a:t>bile stasis/obstruction</a:t>
            </a:r>
          </a:p>
          <a:p>
            <a:pPr eaLnBrk="1" hangingPunct="1">
              <a:lnSpc>
                <a:spcPct val="90000"/>
              </a:lnSpc>
            </a:pPr>
            <a:endParaRPr lang="en-US" altLang="en-US" sz="4800" b="1" smtClean="0">
              <a:solidFill>
                <a:srgbClr val="FF0000"/>
              </a:solidFill>
            </a:endParaRPr>
          </a:p>
        </p:txBody>
      </p:sp>
      <p:sp>
        <p:nvSpPr>
          <p:cNvPr id="561156" name="TextBox 3"/>
          <p:cNvSpPr txBox="1">
            <a:spLocks noChangeArrowheads="1"/>
          </p:cNvSpPr>
          <p:nvPr/>
        </p:nvSpPr>
        <p:spPr bwMode="auto">
          <a:xfrm>
            <a:off x="381000" y="4267200"/>
            <a:ext cx="80772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600">
                <a:solidFill>
                  <a:schemeClr val="tx1"/>
                </a:solidFill>
                <a:latin typeface="Perpetua" pitchFamily="18" charset="0"/>
              </a:defRPr>
            </a:lvl1pPr>
            <a:lvl2pPr marL="742950" indent="-285750">
              <a:defRPr sz="2400">
                <a:solidFill>
                  <a:schemeClr val="tx1"/>
                </a:solidFill>
                <a:latin typeface="Perpetua" pitchFamily="18" charset="0"/>
              </a:defRPr>
            </a:lvl2pPr>
            <a:lvl3pPr marL="1143000">
              <a:defRPr sz="2000">
                <a:solidFill>
                  <a:schemeClr val="tx1"/>
                </a:solidFill>
                <a:latin typeface="Perpetua" pitchFamily="18" charset="0"/>
              </a:defRPr>
            </a:lvl3pPr>
            <a:lvl4pPr marL="1600200">
              <a:defRPr sz="2000">
                <a:solidFill>
                  <a:schemeClr val="tx1"/>
                </a:solidFill>
                <a:latin typeface="Perpetua" pitchFamily="18" charset="0"/>
              </a:defRPr>
            </a:lvl4pPr>
            <a:lvl5pPr marL="2057400">
              <a:defRPr sz="2000">
                <a:solidFill>
                  <a:schemeClr val="tx1"/>
                </a:solidFill>
                <a:latin typeface="Perpetua" pitchFamily="18" charset="0"/>
              </a:defRPr>
            </a:lvl5pPr>
            <a:lvl6pPr marL="2514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fontAlgn="base">
              <a:spcBef>
                <a:spcPct val="0"/>
              </a:spcBef>
              <a:spcAft>
                <a:spcPct val="0"/>
              </a:spcAft>
            </a:pPr>
            <a:r>
              <a:rPr lang="en-US" altLang="en-US" sz="2400" i="1">
                <a:solidFill>
                  <a:prstClr val="black"/>
                </a:solidFill>
                <a:latin typeface="Arial" charset="0"/>
                <a:cs typeface="Arial" charset="0"/>
              </a:rPr>
              <a:t>Ther are two kinds of hepatic enzymes: INTRACELLULAR and MEMBRANE ASSOCIATED. This fact forms the basis for hepatic diagnostic enzymology.</a:t>
            </a:r>
          </a:p>
          <a:p>
            <a:pPr fontAlgn="base">
              <a:spcBef>
                <a:spcPct val="0"/>
              </a:spcBef>
              <a:spcAft>
                <a:spcPct val="0"/>
              </a:spcAft>
            </a:pPr>
            <a:r>
              <a:rPr lang="en-US" altLang="en-US" sz="2400" i="1">
                <a:solidFill>
                  <a:prstClr val="black"/>
                </a:solidFill>
                <a:latin typeface="Arial" charset="0"/>
                <a:cs typeface="Arial" charset="0"/>
              </a:rPr>
              <a:t>But REMEMBER: Cholestasis can give rise to hepatocyte damage, and hepatocyte damage (swelling) can give rise to stasis</a:t>
            </a:r>
          </a:p>
        </p:txBody>
      </p:sp>
    </p:spTree>
    <p:extLst>
      <p:ext uri="{BB962C8B-B14F-4D97-AF65-F5344CB8AC3E}">
        <p14:creationId xmlns:p14="http://schemas.microsoft.com/office/powerpoint/2010/main" val="3530297822"/>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p:cNvSpPr>
            <a:spLocks noGrp="1" noChangeArrowheads="1"/>
          </p:cNvSpPr>
          <p:nvPr>
            <p:ph type="title"/>
          </p:nvPr>
        </p:nvSpPr>
        <p:spPr>
          <a:xfrm>
            <a:off x="0" y="274638"/>
            <a:ext cx="9144000" cy="5592762"/>
          </a:xfrm>
        </p:spPr>
        <p:txBody>
          <a:bodyPr/>
          <a:lstStyle/>
          <a:p>
            <a:pPr eaLnBrk="1" hangingPunct="1"/>
            <a:r>
              <a:rPr lang="en-US" altLang="en-US" sz="4800" b="1" smtClean="0">
                <a:solidFill>
                  <a:srgbClr val="0000FF"/>
                </a:solidFill>
              </a:rPr>
              <a:t>Intracellular = </a:t>
            </a:r>
            <a:r>
              <a:rPr lang="en-US" altLang="en-US" sz="6000" b="1" smtClean="0">
                <a:solidFill>
                  <a:srgbClr val="CC0066"/>
                </a:solidFill>
              </a:rPr>
              <a:t>DAMAGE</a:t>
            </a:r>
            <a:r>
              <a:rPr lang="en-US" altLang="en-US" sz="4800" b="1" smtClean="0">
                <a:solidFill>
                  <a:srgbClr val="0000FF"/>
                </a:solidFill>
              </a:rPr>
              <a:t/>
            </a:r>
            <a:br>
              <a:rPr lang="en-US" altLang="en-US" sz="4800" b="1" smtClean="0">
                <a:solidFill>
                  <a:srgbClr val="0000FF"/>
                </a:solidFill>
              </a:rPr>
            </a:br>
            <a:r>
              <a:rPr lang="en-US" altLang="en-US" sz="6600" b="1" smtClean="0">
                <a:solidFill>
                  <a:srgbClr val="FF0000"/>
                </a:solidFill>
              </a:rPr>
              <a:t>AST/ALT/LDH</a:t>
            </a:r>
            <a:r>
              <a:rPr lang="en-US" altLang="en-US" sz="4800" b="1" smtClean="0">
                <a:solidFill>
                  <a:srgbClr val="0000FF"/>
                </a:solidFill>
              </a:rPr>
              <a:t/>
            </a:r>
            <a:br>
              <a:rPr lang="en-US" altLang="en-US" sz="4800" b="1" smtClean="0">
                <a:solidFill>
                  <a:srgbClr val="0000FF"/>
                </a:solidFill>
              </a:rPr>
            </a:br>
            <a:r>
              <a:rPr lang="en-US" altLang="en-US" sz="4800" b="1" smtClean="0">
                <a:solidFill>
                  <a:srgbClr val="0000FF"/>
                </a:solidFill>
              </a:rPr>
              <a:t/>
            </a:r>
            <a:br>
              <a:rPr lang="en-US" altLang="en-US" sz="4800" b="1" smtClean="0">
                <a:solidFill>
                  <a:srgbClr val="0000FF"/>
                </a:solidFill>
              </a:rPr>
            </a:br>
            <a:r>
              <a:rPr lang="en-US" altLang="en-US" sz="4800" b="1" smtClean="0">
                <a:solidFill>
                  <a:srgbClr val="0000FF"/>
                </a:solidFill>
              </a:rPr>
              <a:t>Membrane = </a:t>
            </a:r>
            <a:r>
              <a:rPr lang="en-US" altLang="en-US" sz="5400" b="1" smtClean="0">
                <a:solidFill>
                  <a:srgbClr val="CC0066"/>
                </a:solidFill>
              </a:rPr>
              <a:t>OBSTRUCTION</a:t>
            </a:r>
            <a:r>
              <a:rPr lang="en-US" altLang="en-US" sz="4800" b="1" smtClean="0">
                <a:solidFill>
                  <a:srgbClr val="0000FF"/>
                </a:solidFill>
              </a:rPr>
              <a:t/>
            </a:r>
            <a:br>
              <a:rPr lang="en-US" altLang="en-US" sz="4800" b="1" smtClean="0">
                <a:solidFill>
                  <a:srgbClr val="0000FF"/>
                </a:solidFill>
              </a:rPr>
            </a:br>
            <a:r>
              <a:rPr lang="en-US" altLang="en-US" sz="6600" b="1" smtClean="0">
                <a:solidFill>
                  <a:srgbClr val="FF0000"/>
                </a:solidFill>
              </a:rPr>
              <a:t>AlkPhos/GGTP/5’N</a:t>
            </a:r>
          </a:p>
        </p:txBody>
      </p:sp>
    </p:spTree>
    <p:extLst>
      <p:ext uri="{BB962C8B-B14F-4D97-AF65-F5344CB8AC3E}">
        <p14:creationId xmlns:p14="http://schemas.microsoft.com/office/powerpoint/2010/main" val="888228181"/>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0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88" y="0"/>
            <a:ext cx="25638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03" name="Text Box 5"/>
          <p:cNvSpPr txBox="1">
            <a:spLocks noChangeArrowheads="1"/>
          </p:cNvSpPr>
          <p:nvPr/>
        </p:nvSpPr>
        <p:spPr bwMode="auto">
          <a:xfrm>
            <a:off x="2590800" y="533400"/>
            <a:ext cx="6537325"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600">
                <a:solidFill>
                  <a:schemeClr val="tx1"/>
                </a:solidFill>
                <a:latin typeface="Perpetua" pitchFamily="18" charset="0"/>
              </a:defRPr>
            </a:lvl1pPr>
            <a:lvl2pPr marL="742950" indent="-285750">
              <a:defRPr sz="2400">
                <a:solidFill>
                  <a:schemeClr val="tx1"/>
                </a:solidFill>
                <a:latin typeface="Perpetua" pitchFamily="18" charset="0"/>
              </a:defRPr>
            </a:lvl2pPr>
            <a:lvl3pPr marL="1143000">
              <a:defRPr sz="2000">
                <a:solidFill>
                  <a:schemeClr val="tx1"/>
                </a:solidFill>
                <a:latin typeface="Perpetua" pitchFamily="18" charset="0"/>
              </a:defRPr>
            </a:lvl3pPr>
            <a:lvl4pPr marL="1600200">
              <a:defRPr sz="2000">
                <a:solidFill>
                  <a:schemeClr val="tx1"/>
                </a:solidFill>
                <a:latin typeface="Perpetua" pitchFamily="18" charset="0"/>
              </a:defRPr>
            </a:lvl4pPr>
            <a:lvl5pPr marL="2057400">
              <a:defRPr sz="2000">
                <a:solidFill>
                  <a:schemeClr val="tx1"/>
                </a:solidFill>
                <a:latin typeface="Perpetua" pitchFamily="18" charset="0"/>
              </a:defRPr>
            </a:lvl5pPr>
            <a:lvl6pPr marL="2514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fontAlgn="base">
              <a:spcBef>
                <a:spcPct val="50000"/>
              </a:spcBef>
              <a:spcAft>
                <a:spcPct val="0"/>
              </a:spcAft>
            </a:pPr>
            <a:r>
              <a:rPr lang="en-US" altLang="en-US" sz="3600" b="1">
                <a:solidFill>
                  <a:srgbClr val="0000FF"/>
                </a:solidFill>
                <a:latin typeface="Arial" charset="0"/>
                <a:cs typeface="Arial" charset="0"/>
              </a:rPr>
              <a:t>Bilirubin: (0.3-1.2 mg/dl)</a:t>
            </a:r>
          </a:p>
          <a:p>
            <a:pPr fontAlgn="base">
              <a:spcBef>
                <a:spcPct val="50000"/>
              </a:spcBef>
              <a:spcAft>
                <a:spcPct val="0"/>
              </a:spcAft>
            </a:pPr>
            <a:r>
              <a:rPr lang="en-US" altLang="en-US" sz="4400" b="1">
                <a:solidFill>
                  <a:srgbClr val="FF0000"/>
                </a:solidFill>
                <a:latin typeface="Arial" charset="0"/>
                <a:cs typeface="Arial" charset="0"/>
              </a:rPr>
              <a:t>UN-conjugated</a:t>
            </a:r>
            <a:r>
              <a:rPr lang="en-US" altLang="en-US" sz="3600" b="1">
                <a:solidFill>
                  <a:srgbClr val="CC0066"/>
                </a:solidFill>
                <a:latin typeface="Arial" charset="0"/>
                <a:cs typeface="Arial" charset="0"/>
              </a:rPr>
              <a:t> (IN-direct)</a:t>
            </a:r>
          </a:p>
          <a:p>
            <a:pPr fontAlgn="base">
              <a:spcBef>
                <a:spcPct val="50000"/>
              </a:spcBef>
              <a:spcAft>
                <a:spcPct val="0"/>
              </a:spcAft>
            </a:pPr>
            <a:endParaRPr lang="en-US" altLang="en-US" sz="3600" b="1">
              <a:solidFill>
                <a:srgbClr val="CC0066"/>
              </a:solidFill>
              <a:latin typeface="Arial" charset="0"/>
              <a:cs typeface="Arial" charset="0"/>
            </a:endParaRPr>
          </a:p>
          <a:p>
            <a:pPr fontAlgn="base">
              <a:spcBef>
                <a:spcPct val="50000"/>
              </a:spcBef>
              <a:spcAft>
                <a:spcPct val="0"/>
              </a:spcAft>
            </a:pPr>
            <a:r>
              <a:rPr lang="en-US" altLang="en-US" sz="4400" b="1">
                <a:solidFill>
                  <a:srgbClr val="FF0000"/>
                </a:solidFill>
                <a:latin typeface="Arial" charset="0"/>
                <a:cs typeface="Arial" charset="0"/>
              </a:rPr>
              <a:t>Conjugated</a:t>
            </a:r>
            <a:r>
              <a:rPr lang="en-US" altLang="en-US" sz="3600" b="1">
                <a:solidFill>
                  <a:srgbClr val="CC0066"/>
                </a:solidFill>
                <a:latin typeface="Arial" charset="0"/>
                <a:cs typeface="Arial" charset="0"/>
              </a:rPr>
              <a:t> (direct)</a:t>
            </a:r>
          </a:p>
        </p:txBody>
      </p:sp>
      <p:sp>
        <p:nvSpPr>
          <p:cNvPr id="3" name="Right Arrow 2"/>
          <p:cNvSpPr/>
          <p:nvPr/>
        </p:nvSpPr>
        <p:spPr>
          <a:xfrm rot="10294327">
            <a:off x="1693863" y="1420813"/>
            <a:ext cx="977900" cy="4841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4" name="Right Arrow 3"/>
          <p:cNvSpPr/>
          <p:nvPr/>
        </p:nvSpPr>
        <p:spPr>
          <a:xfrm rot="11058184">
            <a:off x="1676400" y="3433763"/>
            <a:ext cx="977900" cy="4841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Tree>
    <p:extLst>
      <p:ext uri="{BB962C8B-B14F-4D97-AF65-F5344CB8AC3E}">
        <p14:creationId xmlns:p14="http://schemas.microsoft.com/office/powerpoint/2010/main" val="497333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p:cNvSpPr>
            <a:spLocks noGrp="1" noChangeArrowheads="1"/>
          </p:cNvSpPr>
          <p:nvPr>
            <p:ph type="title"/>
          </p:nvPr>
        </p:nvSpPr>
        <p:spPr>
          <a:xfrm>
            <a:off x="304800" y="762000"/>
            <a:ext cx="8229600" cy="1295400"/>
          </a:xfrm>
        </p:spPr>
        <p:txBody>
          <a:bodyPr/>
          <a:lstStyle/>
          <a:p>
            <a:pPr algn="ctr" eaLnBrk="1" hangingPunct="1"/>
            <a:r>
              <a:rPr lang="en-US" altLang="en-US" smtClean="0">
                <a:solidFill>
                  <a:schemeClr val="tx1"/>
                </a:solidFill>
              </a:rPr>
              <a:t>RADIOLOGICAL IMAGING IN LIVER DISEASE </a:t>
            </a:r>
            <a:br>
              <a:rPr lang="en-US" altLang="en-US" smtClean="0">
                <a:solidFill>
                  <a:schemeClr val="tx1"/>
                </a:solidFill>
              </a:rPr>
            </a:br>
            <a:endParaRPr lang="en-US" altLang="en-US" smtClean="0">
              <a:solidFill>
                <a:schemeClr val="tx1"/>
              </a:solidFill>
            </a:endParaRPr>
          </a:p>
        </p:txBody>
      </p:sp>
      <p:sp>
        <p:nvSpPr>
          <p:cNvPr id="425987" name="Rectangle 3"/>
          <p:cNvSpPr>
            <a:spLocks noGrp="1" noChangeArrowheads="1"/>
          </p:cNvSpPr>
          <p:nvPr>
            <p:ph sz="quarter" idx="1"/>
          </p:nvPr>
        </p:nvSpPr>
        <p:spPr>
          <a:xfrm>
            <a:off x="457200" y="1600200"/>
            <a:ext cx="8229600" cy="4267200"/>
          </a:xfrm>
        </p:spPr>
        <p:txBody>
          <a:bodyPr/>
          <a:lstStyle/>
          <a:p>
            <a:pPr eaLnBrk="1" hangingPunct="1"/>
            <a:r>
              <a:rPr lang="en-US" altLang="en-US" sz="4800" smtClean="0"/>
              <a:t>Several complementary imaging techniques can be used to determine the site and general nature of structural lesions in the liver and biliary tree. </a:t>
            </a:r>
          </a:p>
        </p:txBody>
      </p:sp>
      <p:sp>
        <p:nvSpPr>
          <p:cNvPr id="4" name="Slide Number Placeholder 3"/>
          <p:cNvSpPr>
            <a:spLocks noGrp="1"/>
          </p:cNvSpPr>
          <p:nvPr>
            <p:ph type="sldNum" sz="quarter" idx="12"/>
          </p:nvPr>
        </p:nvSpPr>
        <p:spPr/>
        <p:txBody>
          <a:bodyPr/>
          <a:lstStyle/>
          <a:p>
            <a:pPr>
              <a:defRPr/>
            </a:pPr>
            <a:fld id="{7C8DDC7C-7102-49B4-85EE-696DA7226B2D}" type="slidenum">
              <a:rPr lang="en-US"/>
              <a:pPr>
                <a:defRPr/>
              </a:pPr>
              <a:t>15</a:t>
            </a:fld>
            <a:endParaRPr lang="en-US"/>
          </a:p>
        </p:txBody>
      </p:sp>
    </p:spTree>
    <p:extLst>
      <p:ext uri="{BB962C8B-B14F-4D97-AF65-F5344CB8AC3E}">
        <p14:creationId xmlns:p14="http://schemas.microsoft.com/office/powerpoint/2010/main" val="1505839784"/>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
          </p:nvPr>
        </p:nvGraphicFramePr>
        <p:xfrm>
          <a:off x="152400" y="609600"/>
          <a:ext cx="8915400" cy="6124576"/>
        </p:xfrm>
        <a:graphic>
          <a:graphicData uri="http://schemas.openxmlformats.org/drawingml/2006/table">
            <a:tbl>
              <a:tblPr/>
              <a:tblGrid>
                <a:gridCol w="2228850"/>
                <a:gridCol w="2228850"/>
                <a:gridCol w="2228850"/>
                <a:gridCol w="2228850"/>
              </a:tblGrid>
              <a:tr h="635046">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2800" b="1" i="0" u="none" strike="noStrike" cap="none" normalizeH="0" baseline="0">
                          <a:ln>
                            <a:noFill/>
                          </a:ln>
                          <a:solidFill>
                            <a:schemeClr val="tx1"/>
                          </a:solidFill>
                          <a:effectLst/>
                          <a:latin typeface="Times New Roman" pitchFamily="18" charset="0"/>
                          <a:cs typeface="Times New Roman" pitchFamily="18" charset="0"/>
                        </a:rPr>
                        <a:t>Score</a:t>
                      </a:r>
                      <a:endParaRPr kumimoji="0" lang="en-US" sz="2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9525" marR="9525" marT="9526" marB="9526"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2800" b="1" i="0" u="none" strike="noStrike" cap="none" normalizeH="0" baseline="0">
                          <a:ln>
                            <a:noFill/>
                          </a:ln>
                          <a:solidFill>
                            <a:schemeClr val="tx1"/>
                          </a:solidFill>
                          <a:effectLst/>
                          <a:latin typeface="Times New Roman" pitchFamily="18" charset="0"/>
                          <a:cs typeface="Times New Roman" pitchFamily="18" charset="0"/>
                        </a:rPr>
                        <a:t>1</a:t>
                      </a:r>
                      <a:endParaRPr kumimoji="0" lang="en-US" sz="2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9525" marR="9525" marT="9526" marB="9526"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2800" b="1" i="0" u="none" strike="noStrike" cap="none" normalizeH="0" baseline="0">
                          <a:ln>
                            <a:noFill/>
                          </a:ln>
                          <a:solidFill>
                            <a:schemeClr val="tx1"/>
                          </a:solidFill>
                          <a:effectLst/>
                          <a:latin typeface="Times New Roman" pitchFamily="18" charset="0"/>
                          <a:cs typeface="Times New Roman" pitchFamily="18" charset="0"/>
                        </a:rPr>
                        <a:t>2</a:t>
                      </a:r>
                      <a:endParaRPr kumimoji="0" lang="en-US" sz="2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9525" marR="9525" marT="9526" marB="9526"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2800" b="1" i="0" u="none" strike="noStrike" cap="none" normalizeH="0" baseline="0">
                          <a:ln>
                            <a:noFill/>
                          </a:ln>
                          <a:solidFill>
                            <a:schemeClr val="tx1"/>
                          </a:solidFill>
                          <a:effectLst/>
                          <a:latin typeface="Times New Roman" pitchFamily="18" charset="0"/>
                          <a:cs typeface="Times New Roman" pitchFamily="18" charset="0"/>
                        </a:rPr>
                        <a:t>3</a:t>
                      </a:r>
                      <a:endParaRPr kumimoji="0" lang="en-US" sz="2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9525" marR="9525" marT="9526" marB="9526"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35046">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2800" b="1" i="0" u="none" strike="noStrike" cap="none" normalizeH="0" baseline="0">
                          <a:ln>
                            <a:noFill/>
                          </a:ln>
                          <a:solidFill>
                            <a:schemeClr val="tx1"/>
                          </a:solidFill>
                          <a:effectLst/>
                          <a:latin typeface="Times New Roman" pitchFamily="18" charset="0"/>
                          <a:cs typeface="Times New Roman" pitchFamily="18" charset="0"/>
                        </a:rPr>
                        <a:t>Age</a:t>
                      </a:r>
                      <a:endParaRPr kumimoji="0" lang="en-US" sz="2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9525" marR="9525" marT="9526" marB="95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cs typeface="Times New Roman" pitchFamily="18" charset="0"/>
                        </a:rPr>
                        <a:t>&lt; 50</a:t>
                      </a:r>
                      <a:endParaRPr kumimoji="0" lang="en-US" sz="2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9525" marR="9525" marT="9526" marB="95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cs typeface="Times New Roman" pitchFamily="18" charset="0"/>
                        </a:rPr>
                        <a:t>&gt; 50</a:t>
                      </a:r>
                      <a:endParaRPr kumimoji="0" lang="en-US" sz="2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9525" marR="9525" marT="9526" marB="95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cs typeface="Times New Roman" pitchFamily="18" charset="0"/>
                        </a:rPr>
                        <a:t> </a:t>
                      </a:r>
                      <a:endParaRPr kumimoji="0" lang="en-US" sz="2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9525" marR="9525" marT="9526" marB="95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1000579">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2800" b="1" i="0" u="none" strike="noStrike" cap="none" normalizeH="0" baseline="0">
                          <a:ln>
                            <a:noFill/>
                          </a:ln>
                          <a:solidFill>
                            <a:schemeClr val="tx1"/>
                          </a:solidFill>
                          <a:effectLst/>
                          <a:latin typeface="Times New Roman" pitchFamily="18" charset="0"/>
                          <a:cs typeface="Times New Roman" pitchFamily="18" charset="0"/>
                        </a:rPr>
                        <a:t>WCC</a:t>
                      </a:r>
                      <a:r>
                        <a:rPr kumimoji="0" lang="en-US" sz="2800" b="0" i="0" u="none" strike="noStrike" cap="none" normalizeH="0" baseline="0">
                          <a:ln>
                            <a:noFill/>
                          </a:ln>
                          <a:solidFill>
                            <a:schemeClr val="tx1"/>
                          </a:solidFill>
                          <a:effectLst/>
                          <a:latin typeface="Times New Roman" pitchFamily="18" charset="0"/>
                          <a:cs typeface="Times New Roman" pitchFamily="18" charset="0"/>
                        </a:rPr>
                        <a:t> (× 10</a:t>
                      </a:r>
                      <a:r>
                        <a:rPr kumimoji="0" lang="en-US" sz="2800" b="0" i="0" u="none" strike="noStrike" cap="none" normalizeH="0" baseline="30000">
                          <a:ln>
                            <a:noFill/>
                          </a:ln>
                          <a:solidFill>
                            <a:schemeClr val="tx1"/>
                          </a:solidFill>
                          <a:effectLst/>
                          <a:latin typeface="Times New Roman" pitchFamily="18" charset="0"/>
                          <a:cs typeface="Times New Roman" pitchFamily="18" charset="0"/>
                        </a:rPr>
                        <a:t>9</a:t>
                      </a:r>
                      <a:r>
                        <a:rPr kumimoji="0" lang="en-US" sz="2800" b="0" i="0" u="none" strike="noStrike" cap="none" normalizeH="0" baseline="0">
                          <a:ln>
                            <a:noFill/>
                          </a:ln>
                          <a:solidFill>
                            <a:schemeClr val="tx1"/>
                          </a:solidFill>
                          <a:effectLst/>
                          <a:latin typeface="Times New Roman" pitchFamily="18" charset="0"/>
                          <a:cs typeface="Times New Roman" pitchFamily="18" charset="0"/>
                        </a:rPr>
                        <a:t>/L)</a:t>
                      </a:r>
                      <a:endParaRPr kumimoji="0" lang="en-US" sz="2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9525" marR="9525" marT="9526" marB="95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cs typeface="Times New Roman" pitchFamily="18" charset="0"/>
                        </a:rPr>
                        <a:t>&lt; 15</a:t>
                      </a:r>
                      <a:endParaRPr kumimoji="0" lang="en-US" sz="2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9525" marR="9525" marT="9526" marB="95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cs typeface="Times New Roman" pitchFamily="18" charset="0"/>
                        </a:rPr>
                        <a:t>&gt; 15</a:t>
                      </a:r>
                      <a:endParaRPr kumimoji="0" lang="en-US" sz="2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9525" marR="9525" marT="9526" marB="95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cs typeface="Times New Roman" pitchFamily="18" charset="0"/>
                        </a:rPr>
                        <a:t>&gt; 2.0</a:t>
                      </a:r>
                      <a:endParaRPr kumimoji="0" lang="en-US" sz="2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9525" marR="9525" marT="9526" marB="95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1000579">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2800" b="1" i="0" u="none" strike="noStrike" cap="none" normalizeH="0" baseline="0">
                          <a:ln>
                            <a:noFill/>
                          </a:ln>
                          <a:solidFill>
                            <a:schemeClr val="tx1"/>
                          </a:solidFill>
                          <a:effectLst/>
                          <a:latin typeface="Times New Roman" pitchFamily="18" charset="0"/>
                          <a:cs typeface="Times New Roman" pitchFamily="18" charset="0"/>
                        </a:rPr>
                        <a:t>Urea</a:t>
                      </a:r>
                      <a:r>
                        <a:rPr kumimoji="0" lang="en-US" sz="2800" b="0" i="0" u="none" strike="noStrike" cap="none" normalizeH="0" baseline="0">
                          <a:ln>
                            <a:noFill/>
                          </a:ln>
                          <a:solidFill>
                            <a:schemeClr val="tx1"/>
                          </a:solidFill>
                          <a:effectLst/>
                          <a:latin typeface="Times New Roman" pitchFamily="18" charset="0"/>
                          <a:cs typeface="Times New Roman" pitchFamily="18" charset="0"/>
                        </a:rPr>
                        <a:t> (mmol/L)</a:t>
                      </a:r>
                      <a:endParaRPr kumimoji="0" lang="en-US" sz="2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9525" marR="9525" marT="9526" marB="95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cs typeface="Times New Roman" pitchFamily="18" charset="0"/>
                        </a:rPr>
                        <a:t>&lt; 5</a:t>
                      </a:r>
                      <a:endParaRPr kumimoji="0" lang="en-US" sz="2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9525" marR="9525" marT="9526" marB="95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cs typeface="Times New Roman" pitchFamily="18" charset="0"/>
                        </a:rPr>
                        <a:t>&gt; 5</a:t>
                      </a:r>
                      <a:endParaRPr kumimoji="0" lang="en-US" sz="2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9525" marR="9525" marT="9526" marB="95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cs typeface="Times New Roman" pitchFamily="18" charset="0"/>
                        </a:rPr>
                        <a:t>&gt; 250</a:t>
                      </a:r>
                      <a:endParaRPr kumimoji="0" lang="en-US" sz="2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9525" marR="9525" marT="9526" marB="95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635046">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2800" b="1" i="0" u="none" strike="noStrike" cap="none" normalizeH="0" baseline="0">
                          <a:ln>
                            <a:noFill/>
                          </a:ln>
                          <a:solidFill>
                            <a:schemeClr val="tx1"/>
                          </a:solidFill>
                          <a:effectLst/>
                          <a:latin typeface="Times New Roman" pitchFamily="18" charset="0"/>
                          <a:cs typeface="Times New Roman" pitchFamily="18" charset="0"/>
                        </a:rPr>
                        <a:t>PT ratio</a:t>
                      </a:r>
                      <a:endParaRPr kumimoji="0" lang="en-US" sz="2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9525" marR="9525" marT="9526" marB="95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cs typeface="Times New Roman" pitchFamily="18" charset="0"/>
                        </a:rPr>
                        <a:t>&lt; 1.5</a:t>
                      </a:r>
                      <a:endParaRPr kumimoji="0" lang="en-US" sz="2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9525" marR="9525" marT="9526" marB="95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cs typeface="Times New Roman" pitchFamily="18" charset="0"/>
                        </a:rPr>
                        <a:t>1.5-2.0</a:t>
                      </a:r>
                      <a:endParaRPr kumimoji="0" lang="en-US" sz="2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9525" marR="9525" marT="9526" marB="95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cs typeface="Times New Roman" pitchFamily="18" charset="0"/>
                        </a:rPr>
                        <a:t> </a:t>
                      </a:r>
                      <a:endParaRPr kumimoji="0" lang="en-US" sz="2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9525" marR="9525" marT="9526" marB="95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1000579">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2800" b="1" i="0" u="none" strike="noStrike" cap="none" normalizeH="0" baseline="0">
                          <a:ln>
                            <a:noFill/>
                          </a:ln>
                          <a:solidFill>
                            <a:schemeClr val="tx1"/>
                          </a:solidFill>
                          <a:effectLst/>
                          <a:latin typeface="Times New Roman" pitchFamily="18" charset="0"/>
                          <a:cs typeface="Times New Roman" pitchFamily="18" charset="0"/>
                        </a:rPr>
                        <a:t>Bilirubin</a:t>
                      </a:r>
                      <a:r>
                        <a:rPr kumimoji="0" lang="en-US" sz="2800" b="0" i="0" u="none" strike="noStrike" cap="none" normalizeH="0" baseline="0">
                          <a:ln>
                            <a:noFill/>
                          </a:ln>
                          <a:solidFill>
                            <a:schemeClr val="tx1"/>
                          </a:solidFill>
                          <a:effectLst/>
                          <a:latin typeface="Times New Roman" pitchFamily="18" charset="0"/>
                          <a:cs typeface="Times New Roman" pitchFamily="18" charset="0"/>
                        </a:rPr>
                        <a:t> (μmol/L)</a:t>
                      </a:r>
                      <a:endParaRPr kumimoji="0" lang="en-US" sz="2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9525" marR="9525" marT="9526" marB="95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cs typeface="Times New Roman" pitchFamily="18" charset="0"/>
                        </a:rPr>
                        <a:t>&lt; 125</a:t>
                      </a:r>
                      <a:endParaRPr kumimoji="0" lang="en-US" sz="2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9525" marR="9525" marT="9526" marB="95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cs typeface="Times New Roman" pitchFamily="18" charset="0"/>
                        </a:rPr>
                        <a:t>125-250</a:t>
                      </a:r>
                      <a:endParaRPr kumimoji="0" lang="en-US" sz="2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9525" marR="9525" marT="9526" marB="95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cs typeface="Times New Roman" pitchFamily="18" charset="0"/>
                        </a:rPr>
                        <a:t> </a:t>
                      </a:r>
                      <a:endParaRPr kumimoji="0" lang="en-US" sz="2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9525" marR="9525" marT="9526" marB="95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1217701">
                <a:tc gridSpan="4">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2800" b="0" i="0" u="none" strike="noStrike" cap="none" normalizeH="0" baseline="0">
                          <a:ln>
                            <a:noFill/>
                          </a:ln>
                          <a:solidFill>
                            <a:schemeClr val="tx1"/>
                          </a:solidFill>
                          <a:effectLst/>
                          <a:latin typeface="Times New Roman" pitchFamily="18" charset="0"/>
                          <a:cs typeface="Times New Roman" pitchFamily="18" charset="0"/>
                        </a:rPr>
                        <a:t>A score &gt; 9 is associated with a 40% 28-day survival, compared to 80% for patients with a score &lt; 9.</a:t>
                      </a:r>
                      <a:endParaRPr kumimoji="0" lang="en-US" sz="2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9525" marR="9525" marT="9526" marB="95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sp>
        <p:nvSpPr>
          <p:cNvPr id="4" name="Slide Number Placeholder 3"/>
          <p:cNvSpPr>
            <a:spLocks noGrp="1"/>
          </p:cNvSpPr>
          <p:nvPr>
            <p:ph type="sldNum" sz="quarter" idx="12"/>
          </p:nvPr>
        </p:nvSpPr>
        <p:spPr/>
        <p:txBody>
          <a:bodyPr/>
          <a:lstStyle/>
          <a:p>
            <a:pPr>
              <a:defRPr/>
            </a:pPr>
            <a:fld id="{B623569B-4DB7-4634-A7A7-05918DFCB348}" type="slidenum">
              <a:rPr lang="en-US"/>
              <a:pPr>
                <a:defRPr/>
              </a:pPr>
              <a:t>150</a:t>
            </a:fld>
            <a:endParaRPr lang="en-US"/>
          </a:p>
        </p:txBody>
      </p:sp>
      <p:sp>
        <p:nvSpPr>
          <p:cNvPr id="564266" name="Rectangle 5"/>
          <p:cNvSpPr>
            <a:spLocks noChangeArrowheads="1"/>
          </p:cNvSpPr>
          <p:nvPr/>
        </p:nvSpPr>
        <p:spPr bwMode="auto">
          <a:xfrm>
            <a:off x="152400" y="152400"/>
            <a:ext cx="8915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en-US" sz="2000" b="1">
                <a:solidFill>
                  <a:prstClr val="black"/>
                </a:solidFill>
                <a:latin typeface="Arial" charset="0"/>
                <a:cs typeface="Arial" charset="0"/>
              </a:rPr>
              <a:t>How to assess prognosis using the Glasgow alcoholic hepatitis score</a:t>
            </a:r>
            <a:endParaRPr lang="en-US" altLang="en-US" sz="2000">
              <a:solidFill>
                <a:prstClr val="black"/>
              </a:solidFill>
              <a:latin typeface="Arial" charset="0"/>
              <a:cs typeface="Arial" charset="0"/>
            </a:endParaRPr>
          </a:p>
        </p:txBody>
      </p:sp>
    </p:spTree>
    <p:extLst>
      <p:ext uri="{BB962C8B-B14F-4D97-AF65-F5344CB8AC3E}">
        <p14:creationId xmlns:p14="http://schemas.microsoft.com/office/powerpoint/2010/main" val="364388000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Rectangle 2"/>
          <p:cNvSpPr>
            <a:spLocks noGrp="1" noChangeArrowheads="1"/>
          </p:cNvSpPr>
          <p:nvPr>
            <p:ph sz="quarter" idx="1"/>
          </p:nvPr>
        </p:nvSpPr>
        <p:spPr>
          <a:xfrm>
            <a:off x="457200" y="228600"/>
            <a:ext cx="8229600" cy="6400800"/>
          </a:xfrm>
        </p:spPr>
        <p:txBody>
          <a:bodyPr/>
          <a:lstStyle/>
          <a:p>
            <a:pPr eaLnBrk="1" hangingPunct="1">
              <a:lnSpc>
                <a:spcPct val="80000"/>
              </a:lnSpc>
              <a:buFontTx/>
              <a:buNone/>
            </a:pPr>
            <a:r>
              <a:rPr lang="en-US" altLang="en-US" sz="3200" b="1" u="sng" smtClean="0"/>
              <a:t>Management</a:t>
            </a:r>
            <a:endParaRPr lang="en-US" altLang="en-US" sz="3200" u="sng" smtClean="0"/>
          </a:p>
          <a:p>
            <a:pPr eaLnBrk="1" hangingPunct="1">
              <a:lnSpc>
                <a:spcPct val="80000"/>
              </a:lnSpc>
              <a:buFontTx/>
              <a:buNone/>
            </a:pPr>
            <a:r>
              <a:rPr lang="en-US" altLang="en-US" sz="3200" smtClean="0"/>
              <a:t>1. No treatment can reverse liver cirrhosis</a:t>
            </a:r>
          </a:p>
          <a:p>
            <a:pPr eaLnBrk="1" hangingPunct="1">
              <a:lnSpc>
                <a:spcPct val="80000"/>
              </a:lnSpc>
              <a:buFontTx/>
              <a:buNone/>
            </a:pPr>
            <a:r>
              <a:rPr lang="en-US" altLang="en-US" sz="3200" smtClean="0"/>
              <a:t>2. Advice the patient to stop alcohol</a:t>
            </a:r>
          </a:p>
          <a:p>
            <a:pPr eaLnBrk="1" hangingPunct="1">
              <a:lnSpc>
                <a:spcPct val="80000"/>
              </a:lnSpc>
              <a:buFontTx/>
              <a:buNone/>
            </a:pPr>
            <a:r>
              <a:rPr lang="en-US" altLang="en-US" sz="3200" smtClean="0"/>
              <a:t>3. Diet- mainly – carbohydrates</a:t>
            </a:r>
          </a:p>
          <a:p>
            <a:pPr eaLnBrk="1" hangingPunct="1">
              <a:lnSpc>
                <a:spcPct val="80000"/>
              </a:lnSpc>
              <a:buFontTx/>
              <a:buNone/>
            </a:pPr>
            <a:r>
              <a:rPr lang="en-US" altLang="en-US" sz="3200" smtClean="0"/>
              <a:t>4. Diuretics</a:t>
            </a:r>
          </a:p>
          <a:p>
            <a:pPr eaLnBrk="1" hangingPunct="1">
              <a:lnSpc>
                <a:spcPct val="80000"/>
              </a:lnSpc>
              <a:buFontTx/>
              <a:buNone/>
            </a:pPr>
            <a:r>
              <a:rPr lang="en-US" altLang="en-US" sz="3200" smtClean="0"/>
              <a:t>	-Lasix 40-80mgs od</a:t>
            </a:r>
          </a:p>
          <a:p>
            <a:pPr eaLnBrk="1" hangingPunct="1">
              <a:lnSpc>
                <a:spcPct val="80000"/>
              </a:lnSpc>
              <a:buFontTx/>
              <a:buNone/>
            </a:pPr>
            <a:r>
              <a:rPr lang="en-US" altLang="en-US" sz="3200" smtClean="0"/>
              <a:t>	-Aldactone (spironolactone) 25 mgs tds</a:t>
            </a:r>
            <a:endParaRPr lang="en-US" altLang="en-US" sz="3200" b="1" i="1" smtClean="0"/>
          </a:p>
          <a:p>
            <a:pPr eaLnBrk="1" hangingPunct="1">
              <a:lnSpc>
                <a:spcPct val="80000"/>
              </a:lnSpc>
              <a:buFontTx/>
              <a:buNone/>
            </a:pPr>
            <a:r>
              <a:rPr lang="en-US" altLang="en-US" sz="3200" b="1" i="1" smtClean="0"/>
              <a:t>   *Aldactone is important because it antagonizes the effect of Aldosterone</a:t>
            </a:r>
            <a:r>
              <a:rPr lang="en-US" altLang="en-US" sz="3200" smtClean="0"/>
              <a:t>.</a:t>
            </a:r>
          </a:p>
          <a:p>
            <a:pPr eaLnBrk="1" hangingPunct="1">
              <a:lnSpc>
                <a:spcPct val="80000"/>
              </a:lnSpc>
              <a:buFontTx/>
              <a:buNone/>
            </a:pPr>
            <a:r>
              <a:rPr lang="en-US" altLang="en-US" sz="3200" smtClean="0"/>
              <a:t> 5. Restrict salt intake</a:t>
            </a:r>
          </a:p>
          <a:p>
            <a:pPr eaLnBrk="1" hangingPunct="1">
              <a:lnSpc>
                <a:spcPct val="80000"/>
              </a:lnSpc>
              <a:buFontTx/>
              <a:buNone/>
            </a:pPr>
            <a:r>
              <a:rPr lang="en-US" altLang="en-US" sz="3200" smtClean="0"/>
              <a:t>  6. Nasal sunction - if the patient has bleeding                </a:t>
            </a:r>
          </a:p>
          <a:p>
            <a:pPr eaLnBrk="1" hangingPunct="1">
              <a:lnSpc>
                <a:spcPct val="80000"/>
              </a:lnSpc>
              <a:buFontTx/>
              <a:buNone/>
            </a:pPr>
            <a:r>
              <a:rPr lang="en-US" altLang="en-US" sz="3200" smtClean="0"/>
              <a:t>                                 oesophageal varies</a:t>
            </a:r>
          </a:p>
          <a:p>
            <a:pPr eaLnBrk="1" hangingPunct="1">
              <a:lnSpc>
                <a:spcPct val="80000"/>
              </a:lnSpc>
              <a:buFontTx/>
              <a:buNone/>
            </a:pPr>
            <a:r>
              <a:rPr lang="en-US" altLang="en-US" sz="3200" smtClean="0"/>
              <a:t>  7. Replace lost blood</a:t>
            </a:r>
          </a:p>
          <a:p>
            <a:pPr eaLnBrk="1" hangingPunct="1">
              <a:lnSpc>
                <a:spcPct val="80000"/>
              </a:lnSpc>
              <a:buFontTx/>
              <a:buNone/>
            </a:pPr>
            <a:r>
              <a:rPr lang="en-US" altLang="en-US" sz="3200" smtClean="0"/>
              <a:t>   8. Surgery - Liver transplant</a:t>
            </a:r>
          </a:p>
          <a:p>
            <a:pPr eaLnBrk="1" hangingPunct="1">
              <a:lnSpc>
                <a:spcPct val="80000"/>
              </a:lnSpc>
              <a:buFontTx/>
              <a:buNone/>
            </a:pPr>
            <a:endParaRPr lang="en-US" altLang="en-US" sz="3200" smtClean="0"/>
          </a:p>
        </p:txBody>
      </p:sp>
      <p:sp>
        <p:nvSpPr>
          <p:cNvPr id="3" name="Slide Number Placeholder 2"/>
          <p:cNvSpPr>
            <a:spLocks noGrp="1"/>
          </p:cNvSpPr>
          <p:nvPr>
            <p:ph type="sldNum" sz="quarter" idx="12"/>
          </p:nvPr>
        </p:nvSpPr>
        <p:spPr/>
        <p:txBody>
          <a:bodyPr/>
          <a:lstStyle/>
          <a:p>
            <a:pPr>
              <a:defRPr/>
            </a:pPr>
            <a:fld id="{8D628B9D-83ED-4D31-8232-B75F3CC7B951}" type="slidenum">
              <a:rPr lang="en-US"/>
              <a:pPr>
                <a:defRPr/>
              </a:pPr>
              <a:t>151</a:t>
            </a:fld>
            <a:endParaRPr lang="en-US" dirty="0"/>
          </a:p>
        </p:txBody>
      </p:sp>
    </p:spTree>
    <p:extLst>
      <p:ext uri="{BB962C8B-B14F-4D97-AF65-F5344CB8AC3E}">
        <p14:creationId xmlns:p14="http://schemas.microsoft.com/office/powerpoint/2010/main" val="3944533445"/>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Content Placeholder 2"/>
          <p:cNvSpPr>
            <a:spLocks noGrp="1"/>
          </p:cNvSpPr>
          <p:nvPr>
            <p:ph sz="quarter" idx="1"/>
          </p:nvPr>
        </p:nvSpPr>
        <p:spPr>
          <a:xfrm>
            <a:off x="304800" y="228600"/>
            <a:ext cx="8610600" cy="6324600"/>
          </a:xfrm>
        </p:spPr>
        <p:txBody>
          <a:bodyPr/>
          <a:lstStyle/>
          <a:p>
            <a:pPr eaLnBrk="1" hangingPunct="1">
              <a:lnSpc>
                <a:spcPct val="80000"/>
              </a:lnSpc>
              <a:buFontTx/>
              <a:buNone/>
            </a:pPr>
            <a:r>
              <a:rPr lang="en-US" altLang="en-US" sz="3200" smtClean="0"/>
              <a:t>9. If the patient has haemochromatosis do venesection and give</a:t>
            </a:r>
          </a:p>
          <a:p>
            <a:pPr eaLnBrk="1" hangingPunct="1">
              <a:lnSpc>
                <a:spcPct val="80000"/>
              </a:lnSpc>
              <a:buFontTx/>
              <a:buNone/>
            </a:pPr>
            <a:r>
              <a:rPr lang="en-US" altLang="en-US" sz="3200" smtClean="0"/>
              <a:t>         -Desfferioxamine – (It is a chelating agent)</a:t>
            </a:r>
          </a:p>
          <a:p>
            <a:pPr eaLnBrk="1" hangingPunct="1">
              <a:lnSpc>
                <a:spcPct val="80000"/>
              </a:lnSpc>
              <a:buFontTx/>
              <a:buNone/>
            </a:pPr>
            <a:r>
              <a:rPr lang="en-US" altLang="en-US" sz="3200" smtClean="0"/>
              <a:t>10. If the patient has Wilson’s disease – penicillamine (chelating agent for copper)</a:t>
            </a:r>
          </a:p>
          <a:p>
            <a:pPr eaLnBrk="1" hangingPunct="1">
              <a:lnSpc>
                <a:spcPct val="80000"/>
              </a:lnSpc>
              <a:buFontTx/>
              <a:buNone/>
            </a:pPr>
            <a:r>
              <a:rPr lang="en-US" altLang="en-US" sz="3200" smtClean="0"/>
              <a:t>11. If the patient has bleeding tendencies give</a:t>
            </a:r>
          </a:p>
          <a:p>
            <a:pPr eaLnBrk="1" hangingPunct="1">
              <a:lnSpc>
                <a:spcPct val="80000"/>
              </a:lnSpc>
              <a:buFontTx/>
              <a:buNone/>
            </a:pPr>
            <a:r>
              <a:rPr lang="en-US" altLang="en-US" sz="3200" smtClean="0"/>
              <a:t>                   - IM </a:t>
            </a:r>
            <a:r>
              <a:rPr lang="en-US" altLang="en-US" sz="3600" smtClean="0"/>
              <a:t>vitamin K 10mg od</a:t>
            </a:r>
            <a:r>
              <a:rPr lang="en-US" altLang="en-US" sz="3200" smtClean="0"/>
              <a:t> </a:t>
            </a:r>
          </a:p>
          <a:p>
            <a:pPr eaLnBrk="1" hangingPunct="1">
              <a:lnSpc>
                <a:spcPct val="80000"/>
              </a:lnSpc>
              <a:buFontTx/>
              <a:buNone/>
            </a:pPr>
            <a:r>
              <a:rPr lang="en-US" altLang="en-US" sz="3200" smtClean="0"/>
              <a:t>12. Lactulose -30mls tds or QID</a:t>
            </a:r>
          </a:p>
          <a:p>
            <a:pPr eaLnBrk="1" hangingPunct="1">
              <a:lnSpc>
                <a:spcPct val="80000"/>
              </a:lnSpc>
              <a:buFontTx/>
              <a:buNone/>
            </a:pPr>
            <a:r>
              <a:rPr lang="en-US" altLang="en-US" sz="3200" smtClean="0"/>
              <a:t>13. Corticosteroids - 'In severe alcoholic hepatitis, corticosteroids improve survival at 28 days from 65% to 85%</a:t>
            </a:r>
          </a:p>
          <a:p>
            <a:pPr eaLnBrk="1" hangingPunct="1">
              <a:lnSpc>
                <a:spcPct val="80000"/>
              </a:lnSpc>
              <a:buFontTx/>
              <a:buNone/>
            </a:pPr>
            <a:r>
              <a:rPr lang="en-US" altLang="en-US" sz="3200" smtClean="0"/>
              <a:t>14. Pentoxifylline - has a weak anti-TNF action, may be beneficial in severe alcoholic hepatitis. It appears to reduce the incidence of hepatorenal failure and its use is not complicated by sepsis </a:t>
            </a:r>
          </a:p>
          <a:p>
            <a:endParaRPr lang="en-US" altLang="en-US" sz="2800" smtClean="0"/>
          </a:p>
        </p:txBody>
      </p:sp>
      <p:sp>
        <p:nvSpPr>
          <p:cNvPr id="4" name="Slide Number Placeholder 3"/>
          <p:cNvSpPr>
            <a:spLocks noGrp="1"/>
          </p:cNvSpPr>
          <p:nvPr>
            <p:ph type="sldNum" sz="quarter" idx="12"/>
          </p:nvPr>
        </p:nvSpPr>
        <p:spPr/>
        <p:txBody>
          <a:bodyPr/>
          <a:lstStyle/>
          <a:p>
            <a:pPr>
              <a:defRPr/>
            </a:pPr>
            <a:fld id="{1711CD67-5449-459B-A3F9-7BEA016578CA}" type="slidenum">
              <a:rPr lang="en-US"/>
              <a:pPr>
                <a:defRPr/>
              </a:pPr>
              <a:t>152</a:t>
            </a:fld>
            <a:endParaRPr lang="en-US"/>
          </a:p>
        </p:txBody>
      </p:sp>
    </p:spTree>
    <p:extLst>
      <p:ext uri="{BB962C8B-B14F-4D97-AF65-F5344CB8AC3E}">
        <p14:creationId xmlns:p14="http://schemas.microsoft.com/office/powerpoint/2010/main" val="232127467"/>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Content Placeholder 2"/>
          <p:cNvSpPr>
            <a:spLocks noGrp="1"/>
          </p:cNvSpPr>
          <p:nvPr>
            <p:ph sz="quarter" idx="1"/>
          </p:nvPr>
        </p:nvSpPr>
        <p:spPr>
          <a:xfrm>
            <a:off x="228600" y="304800"/>
            <a:ext cx="8686800" cy="6096000"/>
          </a:xfrm>
        </p:spPr>
        <p:txBody>
          <a:bodyPr/>
          <a:lstStyle/>
          <a:p>
            <a:pPr eaLnBrk="1" hangingPunct="1">
              <a:lnSpc>
                <a:spcPct val="80000"/>
              </a:lnSpc>
              <a:buFont typeface="Wingdings 2" pitchFamily="18" charset="2"/>
              <a:buNone/>
            </a:pPr>
            <a:r>
              <a:rPr lang="en-US" altLang="en-US" sz="3200" b="1" u="sng" smtClean="0"/>
              <a:t>NOTE</a:t>
            </a:r>
          </a:p>
          <a:p>
            <a:pPr eaLnBrk="1" hangingPunct="1">
              <a:lnSpc>
                <a:spcPct val="80000"/>
              </a:lnSpc>
            </a:pPr>
            <a:r>
              <a:rPr lang="en-US" altLang="en-US" sz="3200" smtClean="0"/>
              <a:t>The role of liver transplantation in the management of alcoholic liver disease remains controversial. </a:t>
            </a:r>
          </a:p>
          <a:p>
            <a:pPr eaLnBrk="1" hangingPunct="1">
              <a:lnSpc>
                <a:spcPct val="80000"/>
              </a:lnSpc>
            </a:pPr>
            <a:r>
              <a:rPr lang="en-US" altLang="en-US" sz="3200" smtClean="0"/>
              <a:t>In many centres, however, alcoholic liver disease is a common indication for liver transplantation. </a:t>
            </a:r>
          </a:p>
          <a:p>
            <a:pPr eaLnBrk="1" hangingPunct="1">
              <a:lnSpc>
                <a:spcPct val="80000"/>
              </a:lnSpc>
            </a:pPr>
            <a:r>
              <a:rPr lang="en-US" altLang="en-US" sz="3200" smtClean="0"/>
              <a:t>The challenge is to identify patients with an unacceptable risk of returning to harmful alcohol consumption</a:t>
            </a:r>
          </a:p>
          <a:p>
            <a:r>
              <a:rPr lang="en-US" altLang="en-US" sz="3200" smtClean="0"/>
              <a:t>The outcome of transplantation for alcoholic liver disease is good (if the patient remains abstinent) because minimal immunosuppression is often required and there is no risk of disease recurrence. </a:t>
            </a:r>
          </a:p>
          <a:p>
            <a:r>
              <a:rPr lang="en-US" altLang="en-US" sz="3200" smtClean="0"/>
              <a:t>Transplantation for alcoholic hepatitis has a poorer outcome than for complications of alcoholic cirrhosis. </a:t>
            </a:r>
          </a:p>
        </p:txBody>
      </p:sp>
      <p:sp>
        <p:nvSpPr>
          <p:cNvPr id="4" name="Slide Number Placeholder 3"/>
          <p:cNvSpPr>
            <a:spLocks noGrp="1"/>
          </p:cNvSpPr>
          <p:nvPr>
            <p:ph type="sldNum" sz="quarter" idx="12"/>
          </p:nvPr>
        </p:nvSpPr>
        <p:spPr/>
        <p:txBody>
          <a:bodyPr/>
          <a:lstStyle/>
          <a:p>
            <a:pPr>
              <a:defRPr/>
            </a:pPr>
            <a:fld id="{FD8F2AE3-0C69-44F0-8FA8-6E753C0009A8}" type="slidenum">
              <a:rPr lang="en-US"/>
              <a:pPr>
                <a:defRPr/>
              </a:pPr>
              <a:t>153</a:t>
            </a:fld>
            <a:endParaRPr lang="en-US"/>
          </a:p>
        </p:txBody>
      </p:sp>
    </p:spTree>
    <p:extLst>
      <p:ext uri="{BB962C8B-B14F-4D97-AF65-F5344CB8AC3E}">
        <p14:creationId xmlns:p14="http://schemas.microsoft.com/office/powerpoint/2010/main" val="3583775553"/>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2" name="Rectangle 2"/>
          <p:cNvSpPr>
            <a:spLocks noGrp="1" noChangeArrowheads="1"/>
          </p:cNvSpPr>
          <p:nvPr>
            <p:ph sz="quarter" idx="1"/>
          </p:nvPr>
        </p:nvSpPr>
        <p:spPr>
          <a:xfrm>
            <a:off x="228600" y="228600"/>
            <a:ext cx="8686800" cy="6629400"/>
          </a:xfrm>
        </p:spPr>
        <p:txBody>
          <a:bodyPr/>
          <a:lstStyle/>
          <a:p>
            <a:pPr marL="609600" indent="-609600" eaLnBrk="1" hangingPunct="1">
              <a:lnSpc>
                <a:spcPct val="90000"/>
              </a:lnSpc>
              <a:buFontTx/>
              <a:buNone/>
            </a:pPr>
            <a:r>
              <a:rPr lang="en-US" altLang="en-US" sz="3600" b="1" smtClean="0"/>
              <a:t>Complications</a:t>
            </a:r>
            <a:endParaRPr lang="en-US" altLang="en-US" sz="3600" smtClean="0"/>
          </a:p>
          <a:p>
            <a:pPr marL="990600" lvl="1" indent="-533400" eaLnBrk="1" hangingPunct="1">
              <a:lnSpc>
                <a:spcPct val="90000"/>
              </a:lnSpc>
              <a:buFontTx/>
              <a:buAutoNum type="arabicPeriod"/>
            </a:pPr>
            <a:r>
              <a:rPr lang="en-US" altLang="en-US" sz="3600" smtClean="0"/>
              <a:t>Portal Hypertension</a:t>
            </a:r>
          </a:p>
          <a:p>
            <a:pPr marL="990600" lvl="1" indent="-533400" eaLnBrk="1" hangingPunct="1">
              <a:lnSpc>
                <a:spcPct val="90000"/>
              </a:lnSpc>
              <a:buFontTx/>
              <a:buAutoNum type="arabicPeriod"/>
            </a:pPr>
            <a:r>
              <a:rPr lang="en-US" altLang="en-US" sz="3600" smtClean="0"/>
              <a:t>Hepatic encephalopathy</a:t>
            </a:r>
          </a:p>
          <a:p>
            <a:pPr marL="990600" lvl="1" indent="-533400" eaLnBrk="1" hangingPunct="1">
              <a:lnSpc>
                <a:spcPct val="90000"/>
              </a:lnSpc>
              <a:buFontTx/>
              <a:buAutoNum type="arabicPeriod"/>
            </a:pPr>
            <a:r>
              <a:rPr lang="en-US" altLang="en-US" sz="3600" smtClean="0"/>
              <a:t>Hepatoma</a:t>
            </a:r>
          </a:p>
          <a:p>
            <a:pPr marL="990600" lvl="1" indent="-533400" eaLnBrk="1" hangingPunct="1">
              <a:lnSpc>
                <a:spcPct val="90000"/>
              </a:lnSpc>
              <a:buFontTx/>
              <a:buAutoNum type="arabicPeriod"/>
            </a:pPr>
            <a:r>
              <a:rPr lang="en-US" altLang="en-US" sz="3600" smtClean="0"/>
              <a:t>Ascites and Oedema</a:t>
            </a:r>
          </a:p>
          <a:p>
            <a:pPr marL="990600" lvl="1" indent="-533400" eaLnBrk="1" hangingPunct="1">
              <a:lnSpc>
                <a:spcPct val="90000"/>
              </a:lnSpc>
              <a:buFontTx/>
              <a:buAutoNum type="arabicPeriod"/>
            </a:pPr>
            <a:r>
              <a:rPr lang="en-US" altLang="en-US" sz="3600" smtClean="0"/>
              <a:t>Spontaneous bacterial peritonitis</a:t>
            </a:r>
          </a:p>
          <a:p>
            <a:pPr marL="990600" lvl="1" indent="-533400" eaLnBrk="1" hangingPunct="1">
              <a:lnSpc>
                <a:spcPct val="90000"/>
              </a:lnSpc>
              <a:buFontTx/>
              <a:buAutoNum type="arabicPeriod"/>
            </a:pPr>
            <a:r>
              <a:rPr lang="en-US" altLang="en-US" sz="3600" smtClean="0"/>
              <a:t>Hepatorenal syndrome-Uraemia,dysuria,hyponatraemia,low urinary sodium, hypotension</a:t>
            </a:r>
          </a:p>
          <a:p>
            <a:pPr marL="990600" lvl="1" indent="-533400" eaLnBrk="1" hangingPunct="1">
              <a:lnSpc>
                <a:spcPct val="90000"/>
              </a:lnSpc>
              <a:buFontTx/>
              <a:buAutoNum type="arabicPeriod"/>
            </a:pPr>
            <a:r>
              <a:rPr lang="en-US" altLang="en-US" sz="3600" smtClean="0"/>
              <a:t>Anaemia</a:t>
            </a:r>
          </a:p>
          <a:p>
            <a:pPr marL="990600" lvl="1" indent="-533400" eaLnBrk="1" hangingPunct="1">
              <a:lnSpc>
                <a:spcPct val="90000"/>
              </a:lnSpc>
              <a:buFontTx/>
              <a:buAutoNum type="arabicPeriod"/>
            </a:pPr>
            <a:r>
              <a:rPr lang="en-US" altLang="en-US" sz="3600" smtClean="0"/>
              <a:t>Haemorrhagic tendency</a:t>
            </a:r>
          </a:p>
          <a:p>
            <a:pPr marL="990600" lvl="1" indent="-533400" eaLnBrk="1" hangingPunct="1">
              <a:lnSpc>
                <a:spcPct val="90000"/>
              </a:lnSpc>
              <a:buFontTx/>
              <a:buAutoNum type="arabicPeriod"/>
            </a:pPr>
            <a:r>
              <a:rPr lang="en-US" altLang="en-US" sz="3600" smtClean="0"/>
              <a:t>Hepatopulmonary syndrome</a:t>
            </a:r>
          </a:p>
        </p:txBody>
      </p:sp>
      <p:sp>
        <p:nvSpPr>
          <p:cNvPr id="3" name="Slide Number Placeholder 2"/>
          <p:cNvSpPr>
            <a:spLocks noGrp="1"/>
          </p:cNvSpPr>
          <p:nvPr>
            <p:ph type="sldNum" sz="quarter" idx="12"/>
          </p:nvPr>
        </p:nvSpPr>
        <p:spPr/>
        <p:txBody>
          <a:bodyPr/>
          <a:lstStyle/>
          <a:p>
            <a:pPr>
              <a:defRPr/>
            </a:pPr>
            <a:fld id="{C706D353-615D-4EFA-8116-DD6886F13CF4}" type="slidenum">
              <a:rPr lang="en-US"/>
              <a:pPr>
                <a:defRPr/>
              </a:pPr>
              <a:t>154</a:t>
            </a:fld>
            <a:endParaRPr lang="en-US"/>
          </a:p>
        </p:txBody>
      </p:sp>
    </p:spTree>
    <p:extLst>
      <p:ext uri="{BB962C8B-B14F-4D97-AF65-F5344CB8AC3E}">
        <p14:creationId xmlns:p14="http://schemas.microsoft.com/office/powerpoint/2010/main" val="2585480722"/>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Rectangle 2"/>
          <p:cNvSpPr>
            <a:spLocks noGrp="1" noChangeArrowheads="1"/>
          </p:cNvSpPr>
          <p:nvPr>
            <p:ph type="title"/>
          </p:nvPr>
        </p:nvSpPr>
        <p:spPr>
          <a:xfrm>
            <a:off x="457200" y="0"/>
            <a:ext cx="8229600" cy="1143000"/>
          </a:xfrm>
        </p:spPr>
        <p:txBody>
          <a:bodyPr/>
          <a:lstStyle/>
          <a:p>
            <a:pPr eaLnBrk="1" hangingPunct="1"/>
            <a:r>
              <a:rPr lang="en-US" altLang="en-US" sz="6600" b="1" smtClean="0">
                <a:solidFill>
                  <a:srgbClr val="0000FF"/>
                </a:solidFill>
              </a:rPr>
              <a:t>ALL CIRRHOSIS IS:</a:t>
            </a:r>
          </a:p>
        </p:txBody>
      </p:sp>
      <p:sp>
        <p:nvSpPr>
          <p:cNvPr id="569347" name="Rectangle 3"/>
          <p:cNvSpPr>
            <a:spLocks noGrp="1" noChangeArrowheads="1"/>
          </p:cNvSpPr>
          <p:nvPr>
            <p:ph type="body" idx="1"/>
          </p:nvPr>
        </p:nvSpPr>
        <p:spPr>
          <a:xfrm>
            <a:off x="0" y="1219200"/>
            <a:ext cx="9144000" cy="4876800"/>
          </a:xfrm>
        </p:spPr>
        <p:txBody>
          <a:bodyPr/>
          <a:lstStyle/>
          <a:p>
            <a:pPr eaLnBrk="1" hangingPunct="1"/>
            <a:r>
              <a:rPr lang="en-US" altLang="en-US" sz="2800" b="1" smtClean="0">
                <a:solidFill>
                  <a:srgbClr val="FF0000"/>
                </a:solidFill>
              </a:rPr>
              <a:t>IRREVERSIBLE</a:t>
            </a:r>
          </a:p>
          <a:p>
            <a:pPr eaLnBrk="1" hangingPunct="1"/>
            <a:r>
              <a:rPr lang="en-US" altLang="en-US" sz="2800" b="1" smtClean="0">
                <a:solidFill>
                  <a:srgbClr val="CC0066"/>
                </a:solidFill>
              </a:rPr>
              <a:t>The </a:t>
            </a:r>
            <a:r>
              <a:rPr lang="en-US" altLang="en-US" sz="2800" b="1" smtClean="0">
                <a:solidFill>
                  <a:srgbClr val="FF0000"/>
                </a:solidFill>
              </a:rPr>
              <a:t>end stage of ALL chronic liver disease</a:t>
            </a:r>
            <a:r>
              <a:rPr lang="en-US" altLang="en-US" sz="2800" b="1" smtClean="0">
                <a:solidFill>
                  <a:srgbClr val="CC0066"/>
                </a:solidFill>
              </a:rPr>
              <a:t>, often many years, often several months</a:t>
            </a:r>
          </a:p>
          <a:p>
            <a:pPr eaLnBrk="1" hangingPunct="1"/>
            <a:r>
              <a:rPr lang="en-US" altLang="en-US" sz="2800" b="1" smtClean="0">
                <a:solidFill>
                  <a:srgbClr val="CC0066"/>
                </a:solidFill>
              </a:rPr>
              <a:t>Associated with a HUGE degree of nodular regeneration, and therefore represents a significant “risk” for primary liver neoplasm, i.e., “</a:t>
            </a:r>
            <a:r>
              <a:rPr lang="en-US" altLang="en-US" sz="2800" b="1" smtClean="0">
                <a:solidFill>
                  <a:srgbClr val="FF0000"/>
                </a:solidFill>
              </a:rPr>
              <a:t>Hepatoma</a:t>
            </a:r>
            <a:r>
              <a:rPr lang="en-US" altLang="en-US" sz="2800" b="1" smtClean="0">
                <a:solidFill>
                  <a:srgbClr val="CC0066"/>
                </a:solidFill>
              </a:rPr>
              <a:t>”, also known as Hepatocellular Carcinoma</a:t>
            </a:r>
          </a:p>
        </p:txBody>
      </p:sp>
      <p:sp>
        <p:nvSpPr>
          <p:cNvPr id="569348" name="TextBox 3"/>
          <p:cNvSpPr txBox="1">
            <a:spLocks noChangeArrowheads="1"/>
          </p:cNvSpPr>
          <p:nvPr/>
        </p:nvSpPr>
        <p:spPr bwMode="auto">
          <a:xfrm>
            <a:off x="381000" y="4419600"/>
            <a:ext cx="8534400"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600">
                <a:solidFill>
                  <a:schemeClr val="tx1"/>
                </a:solidFill>
                <a:latin typeface="Perpetua" pitchFamily="18" charset="0"/>
              </a:defRPr>
            </a:lvl1pPr>
            <a:lvl2pPr marL="742950" indent="-285750">
              <a:defRPr sz="2400">
                <a:solidFill>
                  <a:schemeClr val="tx1"/>
                </a:solidFill>
                <a:latin typeface="Perpetua" pitchFamily="18" charset="0"/>
              </a:defRPr>
            </a:lvl2pPr>
            <a:lvl3pPr marL="1143000">
              <a:defRPr sz="2000">
                <a:solidFill>
                  <a:schemeClr val="tx1"/>
                </a:solidFill>
                <a:latin typeface="Perpetua" pitchFamily="18" charset="0"/>
              </a:defRPr>
            </a:lvl3pPr>
            <a:lvl4pPr marL="1600200">
              <a:defRPr sz="2000">
                <a:solidFill>
                  <a:schemeClr val="tx1"/>
                </a:solidFill>
                <a:latin typeface="Perpetua" pitchFamily="18" charset="0"/>
              </a:defRPr>
            </a:lvl4pPr>
            <a:lvl5pPr marL="2057400">
              <a:defRPr sz="2000">
                <a:solidFill>
                  <a:schemeClr val="tx1"/>
                </a:solidFill>
                <a:latin typeface="Perpetua" pitchFamily="18" charset="0"/>
              </a:defRPr>
            </a:lvl5pPr>
            <a:lvl6pPr marL="2514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fontAlgn="base">
              <a:spcBef>
                <a:spcPct val="0"/>
              </a:spcBef>
              <a:spcAft>
                <a:spcPct val="0"/>
              </a:spcAft>
            </a:pPr>
            <a:r>
              <a:rPr lang="en-US" altLang="en-US" sz="2400" i="1">
                <a:solidFill>
                  <a:prstClr val="black"/>
                </a:solidFill>
                <a:latin typeface="Arial" charset="0"/>
                <a:cs typeface="Arial" charset="0"/>
              </a:rPr>
              <a:t>The </a:t>
            </a:r>
            <a:r>
              <a:rPr lang="en-US" altLang="en-US" sz="2400" b="1" i="1">
                <a:solidFill>
                  <a:srgbClr val="00B050"/>
                </a:solidFill>
                <a:latin typeface="Arial" charset="0"/>
                <a:cs typeface="Arial" charset="0"/>
              </a:rPr>
              <a:t>hepatoma/cirrhosis cycle</a:t>
            </a:r>
            <a:r>
              <a:rPr lang="en-US" altLang="en-US" sz="2400" i="1">
                <a:solidFill>
                  <a:prstClr val="black"/>
                </a:solidFill>
                <a:latin typeface="Arial" charset="0"/>
                <a:cs typeface="Arial" charset="0"/>
              </a:rPr>
              <a:t>:   Hepatomas often, perhaps usually, arise in a cirrhosis background, and can be thought of as regenerating nodules that have lost growth control, usually NOT metastasizing, the hepatoma itself cause FURTHER functional liver disease.</a:t>
            </a:r>
          </a:p>
          <a:p>
            <a:pPr fontAlgn="base">
              <a:spcBef>
                <a:spcPct val="0"/>
              </a:spcBef>
              <a:spcAft>
                <a:spcPct val="0"/>
              </a:spcAft>
            </a:pPr>
            <a:endParaRPr lang="en-US" altLang="en-US" sz="1800">
              <a:solidFill>
                <a:prstClr val="black"/>
              </a:solidFill>
              <a:latin typeface="Arial" charset="0"/>
              <a:cs typeface="Arial" charset="0"/>
            </a:endParaRPr>
          </a:p>
        </p:txBody>
      </p:sp>
    </p:spTree>
    <p:extLst>
      <p:ext uri="{BB962C8B-B14F-4D97-AF65-F5344CB8AC3E}">
        <p14:creationId xmlns:p14="http://schemas.microsoft.com/office/powerpoint/2010/main" val="4277727454"/>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0" name="Title 1"/>
          <p:cNvSpPr>
            <a:spLocks noGrp="1"/>
          </p:cNvSpPr>
          <p:nvPr>
            <p:ph type="title"/>
          </p:nvPr>
        </p:nvSpPr>
        <p:spPr>
          <a:xfrm>
            <a:off x="914400" y="152400"/>
            <a:ext cx="7772400" cy="715963"/>
          </a:xfrm>
        </p:spPr>
        <p:txBody>
          <a:bodyPr/>
          <a:lstStyle/>
          <a:p>
            <a:r>
              <a:rPr lang="en-US" altLang="en-US" b="1" smtClean="0">
                <a:solidFill>
                  <a:schemeClr val="tx1"/>
                </a:solidFill>
              </a:rPr>
              <a:t>Drugs to be avoided in cirrhosis</a:t>
            </a:r>
            <a:endParaRPr lang="en-US" altLang="en-US" smtClean="0">
              <a:solidFill>
                <a:schemeClr val="tx1"/>
              </a:solidFill>
            </a:endParaRPr>
          </a:p>
        </p:txBody>
      </p:sp>
      <p:graphicFrame>
        <p:nvGraphicFramePr>
          <p:cNvPr id="5" name="Content Placeholder 4"/>
          <p:cNvGraphicFramePr>
            <a:graphicFrameLocks noGrp="1"/>
          </p:cNvGraphicFramePr>
          <p:nvPr>
            <p:ph sz="quarter" idx="1"/>
          </p:nvPr>
        </p:nvGraphicFramePr>
        <p:xfrm>
          <a:off x="304800" y="838200"/>
          <a:ext cx="8686800" cy="6022058"/>
        </p:xfrm>
        <a:graphic>
          <a:graphicData uri="http://schemas.openxmlformats.org/drawingml/2006/table">
            <a:tbl>
              <a:tblPr/>
              <a:tblGrid>
                <a:gridCol w="2895600"/>
                <a:gridCol w="2895600"/>
                <a:gridCol w="2895600"/>
              </a:tblGrid>
              <a:tr h="509718">
                <a:tc>
                  <a:txBody>
                    <a:bodyPr/>
                    <a:lstStyle/>
                    <a:p>
                      <a:pPr marL="0" marR="0">
                        <a:lnSpc>
                          <a:spcPct val="115000"/>
                        </a:lnSpc>
                        <a:spcBef>
                          <a:spcPts val="0"/>
                        </a:spcBef>
                        <a:spcAft>
                          <a:spcPts val="0"/>
                        </a:spcAft>
                      </a:pPr>
                      <a:r>
                        <a:rPr lang="en-US" sz="2800" b="1" dirty="0">
                          <a:latin typeface="Times New Roman"/>
                          <a:ea typeface="Times New Roman"/>
                          <a:cs typeface="Times New Roman"/>
                        </a:rPr>
                        <a:t>Drug</a:t>
                      </a:r>
                      <a:endParaRPr lang="en-US" sz="2400" dirty="0">
                        <a:latin typeface="Calibri"/>
                        <a:ea typeface="Calibri"/>
                        <a:cs typeface="Times New Roman"/>
                      </a:endParaRPr>
                    </a:p>
                  </a:txBody>
                  <a:tcPr marR="9525" marT="9523" marB="9523"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800" b="1">
                          <a:latin typeface="Times New Roman"/>
                          <a:ea typeface="Times New Roman"/>
                          <a:cs typeface="Times New Roman"/>
                        </a:rPr>
                        <a:t>Problem</a:t>
                      </a:r>
                      <a:endParaRPr lang="en-US" sz="2400">
                        <a:latin typeface="Calibri"/>
                        <a:ea typeface="Calibri"/>
                        <a:cs typeface="Times New Roman"/>
                      </a:endParaRPr>
                    </a:p>
                  </a:txBody>
                  <a:tcPr marR="9525" marT="9523" marB="9523"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800" b="1">
                          <a:latin typeface="Times New Roman"/>
                          <a:ea typeface="Times New Roman"/>
                          <a:cs typeface="Times New Roman"/>
                        </a:rPr>
                        <a:t>Toxicity</a:t>
                      </a:r>
                      <a:endParaRPr lang="en-US" sz="2400">
                        <a:latin typeface="Calibri"/>
                        <a:ea typeface="Calibri"/>
                        <a:cs typeface="Times New Roman"/>
                      </a:endParaRPr>
                    </a:p>
                  </a:txBody>
                  <a:tcPr marR="9525" marT="9523" marB="9523"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00390">
                <a:tc>
                  <a:txBody>
                    <a:bodyPr/>
                    <a:lstStyle/>
                    <a:p>
                      <a:pPr marL="0" marR="0">
                        <a:lnSpc>
                          <a:spcPct val="115000"/>
                        </a:lnSpc>
                        <a:spcBef>
                          <a:spcPts val="0"/>
                        </a:spcBef>
                        <a:spcAft>
                          <a:spcPts val="0"/>
                        </a:spcAft>
                      </a:pPr>
                      <a:r>
                        <a:rPr lang="en-US" sz="2800" b="1" dirty="0">
                          <a:latin typeface="Times New Roman"/>
                          <a:ea typeface="Times New Roman"/>
                          <a:cs typeface="Times New Roman"/>
                        </a:rPr>
                        <a:t>NSAIDs</a:t>
                      </a:r>
                      <a:endParaRPr lang="en-US" sz="2400" dirty="0">
                        <a:latin typeface="Calibri"/>
                        <a:ea typeface="Calibri"/>
                        <a:cs typeface="Times New Roman"/>
                      </a:endParaRPr>
                    </a:p>
                  </a:txBody>
                  <a:tcPr marR="9525" marT="9523" marB="952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800">
                          <a:latin typeface="Times New Roman"/>
                          <a:ea typeface="Times New Roman"/>
                          <a:cs typeface="Times New Roman"/>
                        </a:rPr>
                        <a:t>Reduced renal blood flow</a:t>
                      </a:r>
                      <a:endParaRPr lang="en-US" sz="2400">
                        <a:latin typeface="Calibri"/>
                        <a:ea typeface="Calibri"/>
                        <a:cs typeface="Times New Roman"/>
                      </a:endParaRPr>
                    </a:p>
                  </a:txBody>
                  <a:tcPr marR="9525" marT="9523" marB="952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800">
                          <a:latin typeface="Times New Roman"/>
                          <a:ea typeface="Times New Roman"/>
                          <a:cs typeface="Times New Roman"/>
                        </a:rPr>
                        <a:t>Hepatorenal failure</a:t>
                      </a:r>
                      <a:endParaRPr lang="en-US" sz="2400">
                        <a:latin typeface="Calibri"/>
                        <a:ea typeface="Calibri"/>
                        <a:cs typeface="Times New Roman"/>
                      </a:endParaRPr>
                    </a:p>
                  </a:txBody>
                  <a:tcPr marR="9525" marT="9523" marB="952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509718">
                <a:tc>
                  <a:txBody>
                    <a:bodyPr/>
                    <a:lstStyle/>
                    <a:p>
                      <a:pPr marL="0" marR="0">
                        <a:lnSpc>
                          <a:spcPct val="115000"/>
                        </a:lnSpc>
                        <a:spcBef>
                          <a:spcPts val="0"/>
                        </a:spcBef>
                        <a:spcAft>
                          <a:spcPts val="0"/>
                        </a:spcAft>
                      </a:pPr>
                      <a:r>
                        <a:rPr lang="en-US" sz="2800">
                          <a:latin typeface="Times New Roman"/>
                          <a:ea typeface="Times New Roman"/>
                          <a:cs typeface="Times New Roman"/>
                        </a:rPr>
                        <a:t> </a:t>
                      </a:r>
                      <a:endParaRPr lang="en-US" sz="2400">
                        <a:latin typeface="Calibri"/>
                        <a:ea typeface="Calibri"/>
                        <a:cs typeface="Times New Roman"/>
                      </a:endParaRPr>
                    </a:p>
                  </a:txBody>
                  <a:tcPr marR="9525" marT="9523" marB="952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800">
                          <a:latin typeface="Times New Roman"/>
                          <a:ea typeface="Times New Roman"/>
                          <a:cs typeface="Times New Roman"/>
                        </a:rPr>
                        <a:t>Ulceration</a:t>
                      </a:r>
                      <a:endParaRPr lang="en-US" sz="2400">
                        <a:latin typeface="Calibri"/>
                        <a:ea typeface="Calibri"/>
                        <a:cs typeface="Times New Roman"/>
                      </a:endParaRPr>
                    </a:p>
                  </a:txBody>
                  <a:tcPr marR="9525" marT="9523" marB="952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800">
                          <a:latin typeface="Times New Roman"/>
                          <a:ea typeface="Times New Roman"/>
                          <a:cs typeface="Times New Roman"/>
                        </a:rPr>
                        <a:t>Bleeding varices</a:t>
                      </a:r>
                      <a:endParaRPr lang="en-US" sz="2400">
                        <a:latin typeface="Calibri"/>
                        <a:ea typeface="Calibri"/>
                        <a:cs typeface="Times New Roman"/>
                      </a:endParaRPr>
                    </a:p>
                  </a:txBody>
                  <a:tcPr marR="9525" marT="9523" marB="952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000390">
                <a:tc>
                  <a:txBody>
                    <a:bodyPr/>
                    <a:lstStyle/>
                    <a:p>
                      <a:pPr marL="0" marR="0">
                        <a:lnSpc>
                          <a:spcPct val="115000"/>
                        </a:lnSpc>
                        <a:spcBef>
                          <a:spcPts val="0"/>
                        </a:spcBef>
                        <a:spcAft>
                          <a:spcPts val="0"/>
                        </a:spcAft>
                      </a:pPr>
                      <a:r>
                        <a:rPr lang="en-US" sz="2800" b="1" dirty="0">
                          <a:latin typeface="Times New Roman"/>
                          <a:ea typeface="Times New Roman"/>
                          <a:cs typeface="Times New Roman"/>
                        </a:rPr>
                        <a:t>ACE inhibitors</a:t>
                      </a:r>
                      <a:endParaRPr lang="en-US" sz="2400" dirty="0">
                        <a:latin typeface="Calibri"/>
                        <a:ea typeface="Calibri"/>
                        <a:cs typeface="Times New Roman"/>
                      </a:endParaRPr>
                    </a:p>
                  </a:txBody>
                  <a:tcPr marR="9525" marT="9523" marB="952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800">
                          <a:latin typeface="Times New Roman"/>
                          <a:ea typeface="Times New Roman"/>
                          <a:cs typeface="Times New Roman"/>
                        </a:rPr>
                        <a:t>Reduced renal blood flow</a:t>
                      </a:r>
                      <a:endParaRPr lang="en-US" sz="2400">
                        <a:latin typeface="Calibri"/>
                        <a:ea typeface="Calibri"/>
                        <a:cs typeface="Times New Roman"/>
                      </a:endParaRPr>
                    </a:p>
                  </a:txBody>
                  <a:tcPr marR="9525" marT="9523" marB="952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800">
                          <a:latin typeface="Times New Roman"/>
                          <a:ea typeface="Times New Roman"/>
                          <a:cs typeface="Times New Roman"/>
                        </a:rPr>
                        <a:t>Hepatorenal failure</a:t>
                      </a:r>
                      <a:endParaRPr lang="en-US" sz="2400">
                        <a:latin typeface="Calibri"/>
                        <a:ea typeface="Calibri"/>
                        <a:cs typeface="Times New Roman"/>
                      </a:endParaRPr>
                    </a:p>
                  </a:txBody>
                  <a:tcPr marR="9525" marT="9523" marB="952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000390">
                <a:tc>
                  <a:txBody>
                    <a:bodyPr/>
                    <a:lstStyle/>
                    <a:p>
                      <a:pPr marL="0" marR="0">
                        <a:lnSpc>
                          <a:spcPct val="115000"/>
                        </a:lnSpc>
                        <a:spcBef>
                          <a:spcPts val="0"/>
                        </a:spcBef>
                        <a:spcAft>
                          <a:spcPts val="0"/>
                        </a:spcAft>
                      </a:pPr>
                      <a:r>
                        <a:rPr lang="en-US" sz="2800" b="1" dirty="0">
                          <a:latin typeface="Times New Roman"/>
                          <a:ea typeface="Times New Roman"/>
                          <a:cs typeface="Times New Roman"/>
                        </a:rPr>
                        <a:t>Codeine</a:t>
                      </a:r>
                      <a:endParaRPr lang="en-US" sz="2400" dirty="0">
                        <a:latin typeface="Calibri"/>
                        <a:ea typeface="Calibri"/>
                        <a:cs typeface="Times New Roman"/>
                      </a:endParaRPr>
                    </a:p>
                  </a:txBody>
                  <a:tcPr marR="9525" marT="9523" marB="952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800">
                          <a:latin typeface="Times New Roman"/>
                          <a:ea typeface="Times New Roman"/>
                          <a:cs typeface="Times New Roman"/>
                        </a:rPr>
                        <a:t>Constipation</a:t>
                      </a:r>
                      <a:endParaRPr lang="en-US" sz="2400">
                        <a:latin typeface="Calibri"/>
                        <a:ea typeface="Calibri"/>
                        <a:cs typeface="Times New Roman"/>
                      </a:endParaRPr>
                    </a:p>
                  </a:txBody>
                  <a:tcPr marR="9525" marT="9523" marB="952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800">
                          <a:latin typeface="Times New Roman"/>
                          <a:ea typeface="Times New Roman"/>
                          <a:cs typeface="Times New Roman"/>
                        </a:rPr>
                        <a:t>Hepatic encephalopathy</a:t>
                      </a:r>
                      <a:endParaRPr lang="en-US" sz="2400">
                        <a:latin typeface="Calibri"/>
                        <a:ea typeface="Calibri"/>
                        <a:cs typeface="Times New Roman"/>
                      </a:endParaRPr>
                    </a:p>
                  </a:txBody>
                  <a:tcPr marR="9525" marT="9523" marB="952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000390">
                <a:tc>
                  <a:txBody>
                    <a:bodyPr/>
                    <a:lstStyle/>
                    <a:p>
                      <a:pPr marL="0" marR="0">
                        <a:lnSpc>
                          <a:spcPct val="115000"/>
                        </a:lnSpc>
                        <a:spcBef>
                          <a:spcPts val="0"/>
                        </a:spcBef>
                        <a:spcAft>
                          <a:spcPts val="0"/>
                        </a:spcAft>
                      </a:pPr>
                      <a:r>
                        <a:rPr lang="en-US" sz="2800" b="1" dirty="0">
                          <a:latin typeface="Times New Roman"/>
                          <a:ea typeface="Times New Roman"/>
                          <a:cs typeface="Times New Roman"/>
                        </a:rPr>
                        <a:t>Narcotics</a:t>
                      </a:r>
                      <a:endParaRPr lang="en-US" sz="2400" dirty="0">
                        <a:latin typeface="Calibri"/>
                        <a:ea typeface="Calibri"/>
                        <a:cs typeface="Times New Roman"/>
                      </a:endParaRPr>
                    </a:p>
                  </a:txBody>
                  <a:tcPr marR="9525" marT="9523" marB="952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800">
                          <a:latin typeface="Times New Roman"/>
                          <a:ea typeface="Times New Roman"/>
                          <a:cs typeface="Times New Roman"/>
                        </a:rPr>
                        <a:t>Constipation, drug accumulation</a:t>
                      </a:r>
                      <a:endParaRPr lang="en-US" sz="2400">
                        <a:latin typeface="Calibri"/>
                        <a:ea typeface="Calibri"/>
                        <a:cs typeface="Times New Roman"/>
                      </a:endParaRPr>
                    </a:p>
                  </a:txBody>
                  <a:tcPr marR="9525" marT="9523" marB="952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800">
                          <a:latin typeface="Times New Roman"/>
                          <a:ea typeface="Times New Roman"/>
                          <a:cs typeface="Times New Roman"/>
                        </a:rPr>
                        <a:t>Hepatic encephalopathy</a:t>
                      </a:r>
                      <a:endParaRPr lang="en-US" sz="2400">
                        <a:latin typeface="Calibri"/>
                        <a:ea typeface="Calibri"/>
                        <a:cs typeface="Times New Roman"/>
                      </a:endParaRPr>
                    </a:p>
                  </a:txBody>
                  <a:tcPr marR="9525" marT="9523" marB="952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000390">
                <a:tc>
                  <a:txBody>
                    <a:bodyPr/>
                    <a:lstStyle/>
                    <a:p>
                      <a:pPr marL="0" marR="0">
                        <a:lnSpc>
                          <a:spcPct val="115000"/>
                        </a:lnSpc>
                        <a:spcBef>
                          <a:spcPts val="0"/>
                        </a:spcBef>
                        <a:spcAft>
                          <a:spcPts val="0"/>
                        </a:spcAft>
                      </a:pPr>
                      <a:r>
                        <a:rPr lang="en-US" sz="2800" b="1" dirty="0" err="1">
                          <a:latin typeface="Times New Roman"/>
                          <a:ea typeface="Times New Roman"/>
                          <a:cs typeface="Times New Roman"/>
                        </a:rPr>
                        <a:t>Anxiolytics</a:t>
                      </a:r>
                      <a:endParaRPr lang="en-US" sz="2400" dirty="0">
                        <a:latin typeface="Calibri"/>
                        <a:ea typeface="Calibri"/>
                        <a:cs typeface="Times New Roman"/>
                      </a:endParaRPr>
                    </a:p>
                  </a:txBody>
                  <a:tcPr marR="9525" marT="9523" marB="952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800" dirty="0">
                          <a:latin typeface="Times New Roman"/>
                          <a:ea typeface="Times New Roman"/>
                          <a:cs typeface="Times New Roman"/>
                        </a:rPr>
                        <a:t>Drug accumulation</a:t>
                      </a:r>
                      <a:endParaRPr lang="en-US" sz="2400" dirty="0">
                        <a:latin typeface="Calibri"/>
                        <a:ea typeface="Calibri"/>
                        <a:cs typeface="Times New Roman"/>
                      </a:endParaRPr>
                    </a:p>
                  </a:txBody>
                  <a:tcPr marR="9525" marT="9523" marB="952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800" dirty="0">
                          <a:latin typeface="Times New Roman"/>
                          <a:ea typeface="Times New Roman"/>
                          <a:cs typeface="Times New Roman"/>
                        </a:rPr>
                        <a:t>Hepatic encephalopathy</a:t>
                      </a:r>
                      <a:endParaRPr lang="en-US" sz="2400" dirty="0">
                        <a:latin typeface="Calibri"/>
                        <a:ea typeface="Calibri"/>
                        <a:cs typeface="Times New Roman"/>
                      </a:endParaRPr>
                    </a:p>
                  </a:txBody>
                  <a:tcPr marR="9525" marT="9523" marB="952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bl>
          </a:graphicData>
        </a:graphic>
      </p:graphicFrame>
      <p:sp>
        <p:nvSpPr>
          <p:cNvPr id="4" name="Slide Number Placeholder 3"/>
          <p:cNvSpPr>
            <a:spLocks noGrp="1"/>
          </p:cNvSpPr>
          <p:nvPr>
            <p:ph type="sldNum" sz="quarter" idx="12"/>
          </p:nvPr>
        </p:nvSpPr>
        <p:spPr/>
        <p:txBody>
          <a:bodyPr/>
          <a:lstStyle/>
          <a:p>
            <a:pPr>
              <a:defRPr/>
            </a:pPr>
            <a:fld id="{C7DAEECD-3689-4AEC-B38D-688CC11CBB69}" type="slidenum">
              <a:rPr lang="en-US"/>
              <a:pPr>
                <a:defRPr/>
              </a:pPr>
              <a:t>156</a:t>
            </a:fld>
            <a:endParaRPr lang="en-US"/>
          </a:p>
        </p:txBody>
      </p:sp>
    </p:spTree>
    <p:extLst>
      <p:ext uri="{BB962C8B-B14F-4D97-AF65-F5344CB8AC3E}">
        <p14:creationId xmlns:p14="http://schemas.microsoft.com/office/powerpoint/2010/main" val="3119558198"/>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Rectangle 2"/>
          <p:cNvSpPr>
            <a:spLocks noGrp="1" noChangeArrowheads="1"/>
          </p:cNvSpPr>
          <p:nvPr>
            <p:ph type="title"/>
          </p:nvPr>
        </p:nvSpPr>
        <p:spPr>
          <a:xfrm>
            <a:off x="228600" y="1752600"/>
            <a:ext cx="8686800" cy="2667000"/>
          </a:xfrm>
        </p:spPr>
        <p:txBody>
          <a:bodyPr/>
          <a:lstStyle/>
          <a:p>
            <a:pPr algn="ctr" eaLnBrk="1" hangingPunct="1"/>
            <a:r>
              <a:rPr lang="en-US" altLang="en-US" sz="6600" b="1" smtClean="0">
                <a:solidFill>
                  <a:srgbClr val="002060"/>
                </a:solidFill>
                <a:latin typeface="Times New Roman" pitchFamily="18" charset="0"/>
                <a:cs typeface="Times New Roman" pitchFamily="18" charset="0"/>
              </a:rPr>
              <a:t>LIVER FAILURE </a:t>
            </a:r>
            <a:r>
              <a:rPr lang="en-US" altLang="en-US" sz="4800" b="1" smtClean="0">
                <a:solidFill>
                  <a:srgbClr val="002060"/>
                </a:solidFill>
                <a:latin typeface="Times New Roman" pitchFamily="18" charset="0"/>
                <a:cs typeface="Times New Roman" pitchFamily="18" charset="0"/>
              </a:rPr>
              <a:t/>
            </a:r>
            <a:br>
              <a:rPr lang="en-US" altLang="en-US" sz="4800" b="1" smtClean="0">
                <a:solidFill>
                  <a:srgbClr val="002060"/>
                </a:solidFill>
                <a:latin typeface="Times New Roman" pitchFamily="18" charset="0"/>
                <a:cs typeface="Times New Roman" pitchFamily="18" charset="0"/>
              </a:rPr>
            </a:br>
            <a:r>
              <a:rPr lang="en-US" altLang="en-US" sz="4800" b="1" smtClean="0">
                <a:solidFill>
                  <a:srgbClr val="002060"/>
                </a:solidFill>
                <a:latin typeface="Times New Roman" pitchFamily="18" charset="0"/>
                <a:cs typeface="Times New Roman" pitchFamily="18" charset="0"/>
              </a:rPr>
              <a:t/>
            </a:r>
            <a:br>
              <a:rPr lang="en-US" altLang="en-US" sz="4800" b="1" smtClean="0">
                <a:solidFill>
                  <a:srgbClr val="002060"/>
                </a:solidFill>
                <a:latin typeface="Times New Roman" pitchFamily="18" charset="0"/>
                <a:cs typeface="Times New Roman" pitchFamily="18" charset="0"/>
              </a:rPr>
            </a:br>
            <a:r>
              <a:rPr lang="en-US" altLang="en-US" sz="4800" b="1" smtClean="0">
                <a:solidFill>
                  <a:srgbClr val="002060"/>
                </a:solidFill>
                <a:latin typeface="Times New Roman" pitchFamily="18" charset="0"/>
                <a:cs typeface="Times New Roman" pitchFamily="18" charset="0"/>
              </a:rPr>
              <a:t>(HEPATIC INSUFFICIENCY)</a:t>
            </a:r>
          </a:p>
        </p:txBody>
      </p:sp>
      <p:sp>
        <p:nvSpPr>
          <p:cNvPr id="3" name="Slide Number Placeholder 2"/>
          <p:cNvSpPr>
            <a:spLocks noGrp="1"/>
          </p:cNvSpPr>
          <p:nvPr>
            <p:ph type="sldNum" sz="quarter" idx="12"/>
          </p:nvPr>
        </p:nvSpPr>
        <p:spPr/>
        <p:txBody>
          <a:bodyPr/>
          <a:lstStyle/>
          <a:p>
            <a:pPr>
              <a:defRPr/>
            </a:pPr>
            <a:fld id="{49A8421B-732D-4E46-8083-F3370A50226E}" type="slidenum">
              <a:rPr lang="en-US"/>
              <a:pPr>
                <a:defRPr/>
              </a:pPr>
              <a:t>157</a:t>
            </a:fld>
            <a:endParaRPr lang="en-US"/>
          </a:p>
        </p:txBody>
      </p:sp>
    </p:spTree>
    <p:extLst>
      <p:ext uri="{BB962C8B-B14F-4D97-AF65-F5344CB8AC3E}">
        <p14:creationId xmlns:p14="http://schemas.microsoft.com/office/powerpoint/2010/main" val="1378643006"/>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241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0"/>
            <a:ext cx="56388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4116826"/>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2"/>
          <p:cNvSpPr>
            <a:spLocks noGrp="1" noChangeArrowheads="1"/>
          </p:cNvSpPr>
          <p:nvPr>
            <p:ph type="title"/>
          </p:nvPr>
        </p:nvSpPr>
        <p:spPr>
          <a:xfrm>
            <a:off x="914400" y="457200"/>
            <a:ext cx="7772400" cy="1143000"/>
          </a:xfrm>
        </p:spPr>
        <p:txBody>
          <a:bodyPr/>
          <a:lstStyle/>
          <a:p>
            <a:pPr algn="ctr" eaLnBrk="1" hangingPunct="1"/>
            <a:r>
              <a:rPr lang="en-US" altLang="en-US" sz="4400" b="1" smtClean="0">
                <a:solidFill>
                  <a:srgbClr val="0070C0"/>
                </a:solidFill>
              </a:rPr>
              <a:t>LIVER FAILURE </a:t>
            </a:r>
            <a:br>
              <a:rPr lang="en-US" altLang="en-US" sz="4400" b="1" smtClean="0">
                <a:solidFill>
                  <a:srgbClr val="0070C0"/>
                </a:solidFill>
              </a:rPr>
            </a:br>
            <a:r>
              <a:rPr lang="en-US" altLang="en-US" sz="4400" b="1" smtClean="0">
                <a:solidFill>
                  <a:srgbClr val="0070C0"/>
                </a:solidFill>
              </a:rPr>
              <a:t>(HEPATIC INSUFFICIENCY)</a:t>
            </a:r>
          </a:p>
        </p:txBody>
      </p:sp>
      <p:sp>
        <p:nvSpPr>
          <p:cNvPr id="573443" name="Rectangle 3"/>
          <p:cNvSpPr>
            <a:spLocks noGrp="1" noChangeArrowheads="1"/>
          </p:cNvSpPr>
          <p:nvPr>
            <p:ph sz="quarter" idx="1"/>
          </p:nvPr>
        </p:nvSpPr>
        <p:spPr>
          <a:xfrm>
            <a:off x="457200" y="1600200"/>
            <a:ext cx="8229600" cy="5029200"/>
          </a:xfrm>
        </p:spPr>
        <p:txBody>
          <a:bodyPr/>
          <a:lstStyle/>
          <a:p>
            <a:pPr marL="742950" indent="-742950" eaLnBrk="1" hangingPunct="1">
              <a:lnSpc>
                <a:spcPct val="90000"/>
              </a:lnSpc>
              <a:buFont typeface="Wingdings 2" pitchFamily="18" charset="2"/>
              <a:buNone/>
            </a:pPr>
            <a:r>
              <a:rPr lang="en-US" altLang="en-US" sz="3600" b="1" u="sng" smtClean="0"/>
              <a:t>Definition</a:t>
            </a:r>
            <a:endParaRPr lang="en-US" altLang="en-US" sz="3600" u="sng" smtClean="0"/>
          </a:p>
          <a:p>
            <a:pPr marL="742950" indent="-742950" eaLnBrk="1" hangingPunct="1">
              <a:lnSpc>
                <a:spcPct val="90000"/>
              </a:lnSpc>
              <a:buFont typeface="Franklin Gothic Book" pitchFamily="34" charset="0"/>
              <a:buAutoNum type="arabicPeriod"/>
            </a:pPr>
            <a:r>
              <a:rPr lang="en-US" altLang="en-US" sz="3600" smtClean="0"/>
              <a:t>This is a chronic condition in which there is massive destruction of the liver cells leading to progressive impairment of the hepatic/liver functions.</a:t>
            </a:r>
          </a:p>
          <a:p>
            <a:pPr marL="742950" indent="-742950" eaLnBrk="1" hangingPunct="1">
              <a:lnSpc>
                <a:spcPct val="90000"/>
              </a:lnSpc>
              <a:buFont typeface="Franklin Gothic Book" pitchFamily="34" charset="0"/>
              <a:buAutoNum type="arabicPeriod"/>
            </a:pPr>
            <a:r>
              <a:rPr lang="en-US" altLang="en-US" sz="3600" smtClean="0"/>
              <a:t>A condition characterized by sudden and massive destruction of the liver cells with consequences of hepatic encephalopathy and deterioration of systemic function.</a:t>
            </a:r>
          </a:p>
          <a:p>
            <a:pPr marL="742950" indent="-742950" eaLnBrk="1" hangingPunct="1">
              <a:lnSpc>
                <a:spcPct val="90000"/>
              </a:lnSpc>
              <a:buFont typeface="Franklin Gothic Book" pitchFamily="34" charset="0"/>
              <a:buAutoNum type="arabicPeriod"/>
            </a:pPr>
            <a:endParaRPr lang="en-US" altLang="en-US" sz="3600" b="1" smtClean="0"/>
          </a:p>
          <a:p>
            <a:pPr marL="742950" indent="-742950" eaLnBrk="1" hangingPunct="1">
              <a:lnSpc>
                <a:spcPct val="90000"/>
              </a:lnSpc>
              <a:buFont typeface="Franklin Gothic Book" pitchFamily="34" charset="0"/>
              <a:buAutoNum type="arabicPeriod"/>
            </a:pPr>
            <a:endParaRPr lang="en-US" altLang="en-US" sz="3600" b="1" smtClean="0"/>
          </a:p>
          <a:p>
            <a:pPr marL="742950" indent="-742950" eaLnBrk="1" hangingPunct="1">
              <a:lnSpc>
                <a:spcPct val="90000"/>
              </a:lnSpc>
              <a:buFont typeface="Franklin Gothic Book" pitchFamily="34" charset="0"/>
              <a:buAutoNum type="arabicPeriod"/>
            </a:pPr>
            <a:endParaRPr lang="en-US" altLang="en-US" sz="3600" smtClean="0"/>
          </a:p>
        </p:txBody>
      </p:sp>
      <p:sp>
        <p:nvSpPr>
          <p:cNvPr id="4" name="Slide Number Placeholder 3"/>
          <p:cNvSpPr>
            <a:spLocks noGrp="1"/>
          </p:cNvSpPr>
          <p:nvPr>
            <p:ph type="sldNum" sz="quarter" idx="12"/>
          </p:nvPr>
        </p:nvSpPr>
        <p:spPr/>
        <p:txBody>
          <a:bodyPr/>
          <a:lstStyle/>
          <a:p>
            <a:pPr>
              <a:defRPr/>
            </a:pPr>
            <a:fld id="{8B7E9CA4-D902-4380-AB8A-CE536A661C09}" type="slidenum">
              <a:rPr lang="en-US"/>
              <a:pPr>
                <a:defRPr/>
              </a:pPr>
              <a:t>159</a:t>
            </a:fld>
            <a:endParaRPr lang="en-US"/>
          </a:p>
        </p:txBody>
      </p:sp>
    </p:spTree>
    <p:extLst>
      <p:ext uri="{BB962C8B-B14F-4D97-AF65-F5344CB8AC3E}">
        <p14:creationId xmlns:p14="http://schemas.microsoft.com/office/powerpoint/2010/main" val="5652016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ChangeArrowheads="1"/>
          </p:cNvSpPr>
          <p:nvPr>
            <p:ph type="title"/>
          </p:nvPr>
        </p:nvSpPr>
        <p:spPr>
          <a:xfrm>
            <a:off x="457200" y="503238"/>
            <a:ext cx="8229600" cy="182562"/>
          </a:xfrm>
        </p:spPr>
        <p:txBody>
          <a:bodyPr/>
          <a:lstStyle/>
          <a:p>
            <a:pPr eaLnBrk="1" hangingPunct="1"/>
            <a:r>
              <a:rPr lang="en-US" altLang="en-US" sz="2800" b="1" smtClean="0"/>
              <a:t>1. Ultrasound showing stone in the gallbladder</a:t>
            </a:r>
            <a:r>
              <a:rPr lang="en-US" altLang="en-US" sz="2800" smtClean="0"/>
              <a:t> </a:t>
            </a:r>
          </a:p>
        </p:txBody>
      </p:sp>
      <p:pic>
        <p:nvPicPr>
          <p:cNvPr id="427011" name="Picture 3"/>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609600" y="762000"/>
            <a:ext cx="8153400" cy="5462588"/>
          </a:xfrm>
          <a:noFill/>
        </p:spPr>
      </p:pic>
      <p:sp>
        <p:nvSpPr>
          <p:cNvPr id="427012" name="Rectangle 4"/>
          <p:cNvSpPr>
            <a:spLocks noChangeArrowheads="1"/>
          </p:cNvSpPr>
          <p:nvPr/>
        </p:nvSpPr>
        <p:spPr bwMode="auto">
          <a:xfrm>
            <a:off x="1143000" y="6248400"/>
            <a:ext cx="5105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fontAlgn="base">
              <a:spcBef>
                <a:spcPct val="0"/>
              </a:spcBef>
              <a:spcAft>
                <a:spcPct val="0"/>
              </a:spcAft>
            </a:pPr>
            <a:r>
              <a:rPr lang="en-US" altLang="en-US">
                <a:solidFill>
                  <a:srgbClr val="000000"/>
                </a:solidFill>
                <a:latin typeface="Arial" charset="0"/>
                <a:cs typeface="Arial" charset="0"/>
              </a:rPr>
              <a:t>Stone (arrow) with acoustic shadow (S). </a:t>
            </a:r>
          </a:p>
        </p:txBody>
      </p:sp>
      <p:sp>
        <p:nvSpPr>
          <p:cNvPr id="5" name="Slide Number Placeholder 4"/>
          <p:cNvSpPr>
            <a:spLocks noGrp="1"/>
          </p:cNvSpPr>
          <p:nvPr>
            <p:ph type="sldNum" sz="quarter" idx="12"/>
          </p:nvPr>
        </p:nvSpPr>
        <p:spPr/>
        <p:txBody>
          <a:bodyPr/>
          <a:lstStyle/>
          <a:p>
            <a:pPr>
              <a:defRPr/>
            </a:pPr>
            <a:fld id="{740A2C33-6B60-4EBB-B6BF-05660E82ED91}" type="slidenum">
              <a:rPr lang="en-US"/>
              <a:pPr>
                <a:defRPr/>
              </a:pPr>
              <a:t>16</a:t>
            </a:fld>
            <a:endParaRPr lang="en-US"/>
          </a:p>
        </p:txBody>
      </p:sp>
    </p:spTree>
    <p:extLst>
      <p:ext uri="{BB962C8B-B14F-4D97-AF65-F5344CB8AC3E}">
        <p14:creationId xmlns:p14="http://schemas.microsoft.com/office/powerpoint/2010/main" val="3448150747"/>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Content Placeholder 2"/>
          <p:cNvSpPr>
            <a:spLocks noGrp="1"/>
          </p:cNvSpPr>
          <p:nvPr>
            <p:ph sz="quarter" idx="1"/>
          </p:nvPr>
        </p:nvSpPr>
        <p:spPr>
          <a:xfrm>
            <a:off x="228600" y="76200"/>
            <a:ext cx="8915400" cy="6324600"/>
          </a:xfrm>
        </p:spPr>
        <p:txBody>
          <a:bodyPr/>
          <a:lstStyle/>
          <a:p>
            <a:pPr>
              <a:buFont typeface="Wingdings 2" pitchFamily="18" charset="2"/>
              <a:buNone/>
            </a:pPr>
            <a:r>
              <a:rPr lang="en-US" altLang="en-US" sz="3600" smtClean="0"/>
              <a:t>Liver failure may be acute or chronic.</a:t>
            </a:r>
          </a:p>
          <a:p>
            <a:r>
              <a:rPr lang="en-US" altLang="en-US" sz="2800" smtClean="0"/>
              <a:t>Acute liver failure refers to the onset of encephalopathy and coagulopathy within 8/52 of hepatic injury in a patient who had no prior liver disease. It more commonly occurs as a result of decompensation of chronic liver disease.</a:t>
            </a:r>
          </a:p>
          <a:p>
            <a:endParaRPr lang="en-US" altLang="en-US" sz="2800" smtClean="0"/>
          </a:p>
          <a:p>
            <a:r>
              <a:rPr lang="en-US" altLang="en-US" sz="2800" smtClean="0"/>
              <a:t>Chronic liver failure refers to the deterioration of the functional capacity of the liver (hepatic decompensation) leading to hepatic encephalopathy and impaired hepatic function.</a:t>
            </a:r>
          </a:p>
          <a:p>
            <a:endParaRPr lang="en-US" altLang="en-US" sz="2800" smtClean="0"/>
          </a:p>
          <a:p>
            <a:r>
              <a:rPr lang="en-US" altLang="en-US" sz="2800" smtClean="0"/>
              <a:t>Duration is usually two weeks from the onset of symptoms in a patient who had prior liver disease.</a:t>
            </a:r>
          </a:p>
          <a:p>
            <a:r>
              <a:rPr lang="en-US" altLang="en-US" sz="2800" smtClean="0"/>
              <a:t>   Hepatic failure occurs when 80-90% of hepatic cells have      </a:t>
            </a:r>
          </a:p>
          <a:p>
            <a:r>
              <a:rPr lang="en-US" altLang="en-US" sz="2800" smtClean="0"/>
              <a:t>   undergone destruction.</a:t>
            </a:r>
          </a:p>
          <a:p>
            <a:endParaRPr lang="en-US" altLang="en-US" sz="2800" smtClean="0"/>
          </a:p>
        </p:txBody>
      </p:sp>
      <p:sp>
        <p:nvSpPr>
          <p:cNvPr id="4" name="Slide Number Placeholder 3"/>
          <p:cNvSpPr>
            <a:spLocks noGrp="1"/>
          </p:cNvSpPr>
          <p:nvPr>
            <p:ph type="sldNum" sz="quarter" idx="12"/>
          </p:nvPr>
        </p:nvSpPr>
        <p:spPr/>
        <p:txBody>
          <a:bodyPr/>
          <a:lstStyle/>
          <a:p>
            <a:pPr>
              <a:defRPr/>
            </a:pPr>
            <a:fld id="{CE6C5AE9-B864-44D9-A73F-F82487B1F326}" type="slidenum">
              <a:rPr lang="en-US"/>
              <a:pPr>
                <a:defRPr/>
              </a:pPr>
              <a:t>160</a:t>
            </a:fld>
            <a:endParaRPr lang="en-US"/>
          </a:p>
        </p:txBody>
      </p:sp>
    </p:spTree>
    <p:extLst>
      <p:ext uri="{BB962C8B-B14F-4D97-AF65-F5344CB8AC3E}">
        <p14:creationId xmlns:p14="http://schemas.microsoft.com/office/powerpoint/2010/main" val="445683467"/>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Title 1"/>
          <p:cNvSpPr>
            <a:spLocks noGrp="1"/>
          </p:cNvSpPr>
          <p:nvPr>
            <p:ph type="title"/>
          </p:nvPr>
        </p:nvSpPr>
        <p:spPr>
          <a:xfrm>
            <a:off x="228600" y="457200"/>
            <a:ext cx="8915400" cy="960438"/>
          </a:xfrm>
        </p:spPr>
        <p:txBody>
          <a:bodyPr/>
          <a:lstStyle/>
          <a:p>
            <a:r>
              <a:rPr lang="en-US" altLang="en-US" b="1" smtClean="0">
                <a:solidFill>
                  <a:schemeClr val="tx1"/>
                </a:solidFill>
              </a:rPr>
              <a:t>New classification of acute liver failure</a:t>
            </a:r>
            <a:r>
              <a:rPr lang="en-US" altLang="en-US" smtClean="0">
                <a:solidFill>
                  <a:schemeClr val="tx1"/>
                </a:solidFill>
              </a:rPr>
              <a:t/>
            </a:r>
            <a:br>
              <a:rPr lang="en-US" altLang="en-US" smtClean="0">
                <a:solidFill>
                  <a:schemeClr val="tx1"/>
                </a:solidFill>
              </a:rPr>
            </a:br>
            <a:endParaRPr lang="en-US" altLang="en-US" smtClean="0">
              <a:solidFill>
                <a:schemeClr val="tx1"/>
              </a:solidFill>
            </a:endParaRPr>
          </a:p>
        </p:txBody>
      </p:sp>
      <p:graphicFrame>
        <p:nvGraphicFramePr>
          <p:cNvPr id="5" name="Content Placeholder 4"/>
          <p:cNvGraphicFramePr>
            <a:graphicFrameLocks noGrp="1"/>
          </p:cNvGraphicFramePr>
          <p:nvPr>
            <p:ph sz="quarter" idx="1"/>
          </p:nvPr>
        </p:nvGraphicFramePr>
        <p:xfrm>
          <a:off x="152400" y="990600"/>
          <a:ext cx="8915400" cy="4416426"/>
        </p:xfrm>
        <a:graphic>
          <a:graphicData uri="http://schemas.openxmlformats.org/drawingml/2006/table">
            <a:tbl>
              <a:tblPr/>
              <a:tblGrid>
                <a:gridCol w="2209800"/>
                <a:gridCol w="2407104"/>
                <a:gridCol w="2069646"/>
                <a:gridCol w="2228850"/>
              </a:tblGrid>
              <a:tr h="1472142">
                <a:tc>
                  <a:txBody>
                    <a:bodyPr/>
                    <a:lstStyle/>
                    <a:p>
                      <a:pPr marL="0" marR="0" algn="l">
                        <a:lnSpc>
                          <a:spcPct val="115000"/>
                        </a:lnSpc>
                        <a:spcBef>
                          <a:spcPts val="0"/>
                        </a:spcBef>
                        <a:spcAft>
                          <a:spcPts val="0"/>
                        </a:spcAft>
                      </a:pPr>
                      <a:r>
                        <a:rPr lang="en-US" sz="2800" b="1" dirty="0">
                          <a:latin typeface="Times New Roman"/>
                          <a:ea typeface="Calibri"/>
                          <a:cs typeface="Times New Roman"/>
                        </a:rPr>
                        <a:t>Type </a:t>
                      </a:r>
                      <a:endParaRPr lang="en-US" sz="2400" b="1"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800">
                          <a:latin typeface="Times New Roman"/>
                          <a:ea typeface="Calibri"/>
                          <a:cs typeface="Times New Roman"/>
                        </a:rPr>
                        <a:t>Onset of jaundice to encephalopathy</a:t>
                      </a:r>
                      <a:endParaRPr lang="en-US" sz="2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800">
                          <a:latin typeface="Times New Roman"/>
                          <a:ea typeface="Calibri"/>
                          <a:cs typeface="Times New Roman"/>
                        </a:rPr>
                        <a:t>Presence of cerebral oedema</a:t>
                      </a:r>
                      <a:endParaRPr lang="en-US" sz="2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800">
                          <a:latin typeface="Times New Roman"/>
                          <a:ea typeface="Calibri"/>
                          <a:cs typeface="Times New Roman"/>
                        </a:rPr>
                        <a:t>Common causes</a:t>
                      </a:r>
                      <a:endParaRPr lang="en-US" sz="2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81428">
                <a:tc>
                  <a:txBody>
                    <a:bodyPr/>
                    <a:lstStyle/>
                    <a:p>
                      <a:pPr marL="0" marR="0" algn="l">
                        <a:lnSpc>
                          <a:spcPct val="115000"/>
                        </a:lnSpc>
                        <a:spcBef>
                          <a:spcPts val="0"/>
                        </a:spcBef>
                        <a:spcAft>
                          <a:spcPts val="0"/>
                        </a:spcAft>
                      </a:pPr>
                      <a:r>
                        <a:rPr lang="en-US" sz="2800" b="1" dirty="0" err="1">
                          <a:latin typeface="Times New Roman"/>
                          <a:ea typeface="Calibri"/>
                          <a:cs typeface="Times New Roman"/>
                        </a:rPr>
                        <a:t>Hyperacute</a:t>
                      </a:r>
                      <a:endParaRPr lang="en-US" sz="2400" b="1"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800">
                          <a:latin typeface="Times New Roman"/>
                          <a:ea typeface="Calibri"/>
                          <a:cs typeface="Times New Roman"/>
                        </a:rPr>
                        <a:t>&lt;7days</a:t>
                      </a:r>
                      <a:endParaRPr lang="en-US" sz="2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800">
                          <a:latin typeface="Times New Roman"/>
                          <a:ea typeface="Calibri"/>
                          <a:cs typeface="Times New Roman"/>
                        </a:rPr>
                        <a:t>Common</a:t>
                      </a:r>
                      <a:endParaRPr lang="en-US" sz="2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800" dirty="0">
                          <a:latin typeface="Times New Roman"/>
                          <a:ea typeface="Calibri"/>
                          <a:cs typeface="Times New Roman"/>
                        </a:rPr>
                        <a:t>Viral,  </a:t>
                      </a:r>
                      <a:r>
                        <a:rPr lang="en-US" sz="2800" dirty="0" err="1">
                          <a:latin typeface="Times New Roman"/>
                          <a:ea typeface="Calibri"/>
                          <a:cs typeface="Times New Roman"/>
                        </a:rPr>
                        <a:t>paracetamol</a:t>
                      </a:r>
                      <a:endParaRPr lang="en-US" sz="2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81428">
                <a:tc>
                  <a:txBody>
                    <a:bodyPr/>
                    <a:lstStyle/>
                    <a:p>
                      <a:pPr marL="0" marR="0" algn="l">
                        <a:lnSpc>
                          <a:spcPct val="115000"/>
                        </a:lnSpc>
                        <a:spcBef>
                          <a:spcPts val="0"/>
                        </a:spcBef>
                        <a:spcAft>
                          <a:spcPts val="0"/>
                        </a:spcAft>
                      </a:pPr>
                      <a:r>
                        <a:rPr lang="en-US" sz="2800" b="1">
                          <a:latin typeface="Times New Roman"/>
                          <a:ea typeface="Calibri"/>
                          <a:cs typeface="Times New Roman"/>
                        </a:rPr>
                        <a:t>Acute</a:t>
                      </a:r>
                      <a:endParaRPr lang="en-US" sz="2400" b="1">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800">
                          <a:latin typeface="Times New Roman"/>
                          <a:ea typeface="Calibri"/>
                          <a:cs typeface="Times New Roman"/>
                        </a:rPr>
                        <a:t>8-28/7</a:t>
                      </a:r>
                      <a:endParaRPr lang="en-US" sz="2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800">
                          <a:latin typeface="Times New Roman"/>
                          <a:ea typeface="Calibri"/>
                          <a:cs typeface="Times New Roman"/>
                        </a:rPr>
                        <a:t>Common </a:t>
                      </a:r>
                      <a:endParaRPr lang="en-US" sz="2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800">
                          <a:latin typeface="Times New Roman"/>
                          <a:ea typeface="Calibri"/>
                          <a:cs typeface="Times New Roman"/>
                        </a:rPr>
                        <a:t>Cryptogenic drugs</a:t>
                      </a:r>
                      <a:endParaRPr lang="en-US" sz="2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81428">
                <a:tc>
                  <a:txBody>
                    <a:bodyPr/>
                    <a:lstStyle/>
                    <a:p>
                      <a:pPr marL="0" marR="0" algn="l">
                        <a:lnSpc>
                          <a:spcPct val="115000"/>
                        </a:lnSpc>
                        <a:spcBef>
                          <a:spcPts val="0"/>
                        </a:spcBef>
                        <a:spcAft>
                          <a:spcPts val="0"/>
                        </a:spcAft>
                      </a:pPr>
                      <a:r>
                        <a:rPr lang="en-US" sz="2800" b="1" dirty="0" err="1">
                          <a:latin typeface="Times New Roman"/>
                          <a:ea typeface="Calibri"/>
                          <a:cs typeface="Times New Roman"/>
                        </a:rPr>
                        <a:t>Subacute</a:t>
                      </a:r>
                      <a:r>
                        <a:rPr lang="en-US" sz="2800" b="1" dirty="0">
                          <a:latin typeface="Times New Roman"/>
                          <a:ea typeface="Calibri"/>
                          <a:cs typeface="Times New Roman"/>
                        </a:rPr>
                        <a:t> </a:t>
                      </a:r>
                      <a:endParaRPr lang="en-US" sz="2400" b="1"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800">
                          <a:latin typeface="Times New Roman"/>
                          <a:ea typeface="Calibri"/>
                          <a:cs typeface="Times New Roman"/>
                        </a:rPr>
                        <a:t>29/7-12wks</a:t>
                      </a:r>
                      <a:endParaRPr lang="en-US" sz="2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800">
                          <a:latin typeface="Times New Roman"/>
                          <a:ea typeface="Calibri"/>
                          <a:cs typeface="Times New Roman"/>
                        </a:rPr>
                        <a:t>Uncommon </a:t>
                      </a:r>
                      <a:endParaRPr lang="en-US" sz="24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800" dirty="0">
                          <a:latin typeface="Times New Roman"/>
                          <a:ea typeface="Calibri"/>
                          <a:cs typeface="Times New Roman"/>
                        </a:rPr>
                        <a:t>Cryptogenic drugs</a:t>
                      </a:r>
                      <a:endParaRPr lang="en-US" sz="24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Slide Number Placeholder 3"/>
          <p:cNvSpPr>
            <a:spLocks noGrp="1"/>
          </p:cNvSpPr>
          <p:nvPr>
            <p:ph type="sldNum" sz="quarter" idx="12"/>
          </p:nvPr>
        </p:nvSpPr>
        <p:spPr/>
        <p:txBody>
          <a:bodyPr/>
          <a:lstStyle/>
          <a:p>
            <a:pPr>
              <a:defRPr/>
            </a:pPr>
            <a:fld id="{AC19DE60-4BA9-4F5B-8025-B2AE91D2176E}" type="slidenum">
              <a:rPr lang="en-US"/>
              <a:pPr>
                <a:defRPr/>
              </a:pPr>
              <a:t>161</a:t>
            </a:fld>
            <a:endParaRPr lang="en-US"/>
          </a:p>
        </p:txBody>
      </p:sp>
    </p:spTree>
    <p:extLst>
      <p:ext uri="{BB962C8B-B14F-4D97-AF65-F5344CB8AC3E}">
        <p14:creationId xmlns:p14="http://schemas.microsoft.com/office/powerpoint/2010/main" val="2769350408"/>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304800"/>
            <a:ext cx="8839200" cy="6172200"/>
          </a:xfrm>
        </p:spPr>
        <p:txBody>
          <a:bodyPr/>
          <a:lstStyle/>
          <a:p>
            <a:pPr eaLnBrk="1" hangingPunct="1">
              <a:lnSpc>
                <a:spcPct val="90000"/>
              </a:lnSpc>
              <a:buFontTx/>
              <a:buNone/>
              <a:defRPr/>
            </a:pPr>
            <a:r>
              <a:rPr lang="en-US" sz="3200" b="1" u="sng" dirty="0" err="1"/>
              <a:t>Aetiology</a:t>
            </a:r>
            <a:endParaRPr lang="en-US" sz="3200" u="sng" dirty="0"/>
          </a:p>
          <a:p>
            <a:pPr marL="514350" indent="-514350" eaLnBrk="1" hangingPunct="1">
              <a:lnSpc>
                <a:spcPct val="90000"/>
              </a:lnSpc>
              <a:buFont typeface="+mj-lt"/>
              <a:buAutoNum type="arabicPeriod"/>
              <a:defRPr/>
            </a:pPr>
            <a:r>
              <a:rPr lang="en-US" sz="3200" dirty="0"/>
              <a:t>Massive hepatic necrosis – Drugs, Toxins and Infection</a:t>
            </a:r>
          </a:p>
          <a:p>
            <a:pPr>
              <a:buFont typeface="Wingdings 2" pitchFamily="18" charset="2"/>
              <a:buNone/>
              <a:defRPr/>
            </a:pPr>
            <a:r>
              <a:rPr lang="en-US" sz="3200" dirty="0"/>
              <a:t>    </a:t>
            </a:r>
            <a:r>
              <a:rPr lang="en-US" sz="3200" dirty="0" err="1"/>
              <a:t>i</a:t>
            </a:r>
            <a:r>
              <a:rPr lang="en-US" sz="3200" dirty="0"/>
              <a:t>) Drugs - Drugs form 70-80% of cases &amp; includes acetaminophen, anti- TB especially, </a:t>
            </a:r>
            <a:r>
              <a:rPr lang="en-US" sz="3200" dirty="0" err="1"/>
              <a:t>isoniazid</a:t>
            </a:r>
            <a:r>
              <a:rPr lang="en-US" sz="3200" dirty="0"/>
              <a:t>, anti-depressants e.g. MAOI, herbal remedies, </a:t>
            </a:r>
            <a:r>
              <a:rPr lang="en-US" sz="3200" dirty="0" err="1"/>
              <a:t>metamphetamine</a:t>
            </a:r>
            <a:r>
              <a:rPr lang="en-US" sz="3200" dirty="0"/>
              <a:t> (</a:t>
            </a:r>
            <a:r>
              <a:rPr lang="en-US" sz="3200" dirty="0" err="1"/>
              <a:t>Estasy</a:t>
            </a:r>
            <a:r>
              <a:rPr lang="en-US" sz="3200" dirty="0"/>
              <a:t>), halothane. Others include </a:t>
            </a:r>
            <a:r>
              <a:rPr lang="en-US" sz="3200" dirty="0" err="1"/>
              <a:t>valproic</a:t>
            </a:r>
            <a:r>
              <a:rPr lang="en-US" sz="3200" dirty="0"/>
              <a:t> acid, NSAIDS, </a:t>
            </a:r>
            <a:r>
              <a:rPr lang="en-US" sz="3200" dirty="0" err="1"/>
              <a:t>ketoconazole</a:t>
            </a:r>
            <a:r>
              <a:rPr lang="en-US" sz="3200" dirty="0"/>
              <a:t>, </a:t>
            </a:r>
            <a:r>
              <a:rPr lang="en-US" sz="3200" dirty="0" err="1"/>
              <a:t>propiuracil</a:t>
            </a:r>
            <a:r>
              <a:rPr lang="en-US" sz="3200" dirty="0"/>
              <a:t>, </a:t>
            </a:r>
            <a:r>
              <a:rPr lang="en-US" sz="3200" dirty="0" err="1"/>
              <a:t>phenytoin</a:t>
            </a:r>
            <a:r>
              <a:rPr lang="en-US" sz="3200" dirty="0"/>
              <a:t>, and methyldopa.</a:t>
            </a:r>
          </a:p>
          <a:p>
            <a:pPr>
              <a:buFont typeface="Wingdings 2" pitchFamily="18" charset="2"/>
              <a:buNone/>
              <a:defRPr/>
            </a:pPr>
            <a:r>
              <a:rPr lang="en-US" sz="3200" dirty="0"/>
              <a:t>     ii) Toxins - Toxins such as carbon tetrachloride, mushroom poisoning especially Amanita </a:t>
            </a:r>
            <a:r>
              <a:rPr lang="en-US" sz="3200" dirty="0" err="1"/>
              <a:t>phalloides</a:t>
            </a:r>
            <a:r>
              <a:rPr lang="en-US" sz="3200" dirty="0"/>
              <a:t>. Most of these agents cause damage to the </a:t>
            </a:r>
            <a:r>
              <a:rPr lang="en-US" sz="3200" dirty="0" err="1"/>
              <a:t>hepatocytes</a:t>
            </a:r>
            <a:r>
              <a:rPr lang="en-US" sz="3200" dirty="0"/>
              <a:t>, immune mediated </a:t>
            </a:r>
            <a:r>
              <a:rPr lang="en-US" sz="3200" dirty="0" err="1"/>
              <a:t>hepatocyte</a:t>
            </a:r>
            <a:r>
              <a:rPr lang="en-US" sz="3200" dirty="0"/>
              <a:t> destruction with resultant necrosis and failure.</a:t>
            </a:r>
          </a:p>
          <a:p>
            <a:pPr>
              <a:buFont typeface="Wingdings 2" pitchFamily="18" charset="2"/>
              <a:buNone/>
              <a:defRPr/>
            </a:pPr>
            <a:endParaRPr lang="en-US" sz="3200" dirty="0"/>
          </a:p>
          <a:p>
            <a:pPr>
              <a:buFont typeface="Wingdings 2" pitchFamily="18" charset="2"/>
              <a:buNone/>
              <a:defRPr/>
            </a:pPr>
            <a:endParaRPr lang="en-US" sz="3200" dirty="0"/>
          </a:p>
          <a:p>
            <a:pPr marL="514350" indent="-514350" eaLnBrk="1" hangingPunct="1">
              <a:lnSpc>
                <a:spcPct val="90000"/>
              </a:lnSpc>
              <a:buFont typeface="Wingdings 2" pitchFamily="18" charset="2"/>
              <a:buNone/>
              <a:defRPr/>
            </a:pPr>
            <a:endParaRPr lang="en-US" sz="3200" dirty="0"/>
          </a:p>
          <a:p>
            <a:pPr>
              <a:defRPr/>
            </a:pPr>
            <a:endParaRPr lang="en-US" sz="3200" dirty="0"/>
          </a:p>
        </p:txBody>
      </p:sp>
      <p:sp>
        <p:nvSpPr>
          <p:cNvPr id="4" name="Slide Number Placeholder 3"/>
          <p:cNvSpPr>
            <a:spLocks noGrp="1"/>
          </p:cNvSpPr>
          <p:nvPr>
            <p:ph type="sldNum" sz="quarter" idx="12"/>
          </p:nvPr>
        </p:nvSpPr>
        <p:spPr/>
        <p:txBody>
          <a:bodyPr/>
          <a:lstStyle/>
          <a:p>
            <a:pPr>
              <a:defRPr/>
            </a:pPr>
            <a:fld id="{0CEFFD92-9548-42A5-9288-B608F8B0BE99}" type="slidenum">
              <a:rPr lang="en-US"/>
              <a:pPr>
                <a:defRPr/>
              </a:pPr>
              <a:t>162</a:t>
            </a:fld>
            <a:endParaRPr lang="en-US"/>
          </a:p>
        </p:txBody>
      </p:sp>
    </p:spTree>
    <p:extLst>
      <p:ext uri="{BB962C8B-B14F-4D97-AF65-F5344CB8AC3E}">
        <p14:creationId xmlns:p14="http://schemas.microsoft.com/office/powerpoint/2010/main" val="1131085695"/>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Content Placeholder 2"/>
          <p:cNvSpPr>
            <a:spLocks noGrp="1"/>
          </p:cNvSpPr>
          <p:nvPr>
            <p:ph sz="quarter" idx="1"/>
          </p:nvPr>
        </p:nvSpPr>
        <p:spPr>
          <a:xfrm>
            <a:off x="304800" y="304800"/>
            <a:ext cx="8610600" cy="6172200"/>
          </a:xfrm>
        </p:spPr>
        <p:txBody>
          <a:bodyPr/>
          <a:lstStyle/>
          <a:p>
            <a:pPr>
              <a:buFont typeface="Wingdings 2" pitchFamily="18" charset="2"/>
              <a:buNone/>
            </a:pPr>
            <a:r>
              <a:rPr lang="en-US" altLang="en-US" sz="2400" smtClean="0"/>
              <a:t> iii) </a:t>
            </a:r>
            <a:r>
              <a:rPr lang="en-US" altLang="en-US" sz="3200" smtClean="0"/>
              <a:t>Infections; viral hepatitis is the most common cause of acute liver failure worldwide. Infections here include;</a:t>
            </a:r>
          </a:p>
          <a:p>
            <a:pPr lvl="3"/>
            <a:r>
              <a:rPr lang="en-US" altLang="en-US" sz="2800" smtClean="0"/>
              <a:t>HAV 4%, HBV 8%</a:t>
            </a:r>
          </a:p>
          <a:p>
            <a:pPr lvl="3"/>
            <a:r>
              <a:rPr lang="en-US" altLang="en-US" sz="2800" smtClean="0"/>
              <a:t>HCV – chronic forms</a:t>
            </a:r>
          </a:p>
          <a:p>
            <a:pPr lvl="3"/>
            <a:r>
              <a:rPr lang="en-US" altLang="en-US" sz="2800" smtClean="0"/>
              <a:t>Non hepatotrophic viruses 37%: HSV, CMV, VZV etc.</a:t>
            </a:r>
          </a:p>
          <a:p>
            <a:pPr lvl="3"/>
            <a:endParaRPr lang="en-US" altLang="en-US" sz="2400" smtClean="0"/>
          </a:p>
          <a:p>
            <a:pPr>
              <a:buFont typeface="Wingdings 2" pitchFamily="18" charset="2"/>
              <a:buNone/>
            </a:pPr>
            <a:r>
              <a:rPr lang="en-US" altLang="en-US" sz="3200" smtClean="0"/>
              <a:t>2. Hepatic dysfunction</a:t>
            </a:r>
          </a:p>
          <a:p>
            <a:pPr>
              <a:buFont typeface="Wingdings 2" pitchFamily="18" charset="2"/>
              <a:buNone/>
            </a:pPr>
            <a:r>
              <a:rPr lang="en-US" altLang="en-US" sz="3200" smtClean="0"/>
              <a:t> i) Vascular causes – ischaemic hepatitis, veno-occlusive disease, portal vein thrombosis.</a:t>
            </a:r>
          </a:p>
          <a:p>
            <a:pPr>
              <a:buFont typeface="Wingdings 2" pitchFamily="18" charset="2"/>
              <a:buNone/>
            </a:pPr>
            <a:r>
              <a:rPr lang="en-US" altLang="en-US" sz="3200" smtClean="0"/>
              <a:t> ii) Metabolic causes – acute fat liver of pregnancy, Reyes syndrome (where jaundice is not a feature).</a:t>
            </a:r>
          </a:p>
          <a:p>
            <a:endParaRPr lang="en-US" altLang="en-US" sz="3200" smtClean="0"/>
          </a:p>
        </p:txBody>
      </p:sp>
      <p:sp>
        <p:nvSpPr>
          <p:cNvPr id="4" name="Slide Number Placeholder 3"/>
          <p:cNvSpPr>
            <a:spLocks noGrp="1"/>
          </p:cNvSpPr>
          <p:nvPr>
            <p:ph type="sldNum" sz="quarter" idx="12"/>
          </p:nvPr>
        </p:nvSpPr>
        <p:spPr/>
        <p:txBody>
          <a:bodyPr/>
          <a:lstStyle/>
          <a:p>
            <a:pPr>
              <a:defRPr/>
            </a:pPr>
            <a:fld id="{D98D150E-E1F9-4500-A553-110DFF2546B0}" type="slidenum">
              <a:rPr lang="en-US"/>
              <a:pPr>
                <a:defRPr/>
              </a:pPr>
              <a:t>163</a:t>
            </a:fld>
            <a:endParaRPr lang="en-US"/>
          </a:p>
        </p:txBody>
      </p:sp>
    </p:spTree>
    <p:extLst>
      <p:ext uri="{BB962C8B-B14F-4D97-AF65-F5344CB8AC3E}">
        <p14:creationId xmlns:p14="http://schemas.microsoft.com/office/powerpoint/2010/main" val="1188131228"/>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2" name="Content Placeholder 2"/>
          <p:cNvSpPr>
            <a:spLocks noGrp="1"/>
          </p:cNvSpPr>
          <p:nvPr>
            <p:ph sz="quarter" idx="1"/>
          </p:nvPr>
        </p:nvSpPr>
        <p:spPr>
          <a:xfrm>
            <a:off x="304800" y="381000"/>
            <a:ext cx="8382000" cy="5638800"/>
          </a:xfrm>
        </p:spPr>
        <p:txBody>
          <a:bodyPr/>
          <a:lstStyle/>
          <a:p>
            <a:pPr>
              <a:buFont typeface="Wingdings 2" pitchFamily="18" charset="2"/>
              <a:buNone/>
            </a:pPr>
            <a:r>
              <a:rPr lang="en-US" altLang="en-US" sz="4000" smtClean="0"/>
              <a:t>3. Miscellaneous as in;</a:t>
            </a:r>
          </a:p>
          <a:p>
            <a:r>
              <a:rPr lang="en-US" altLang="en-US" sz="4000" smtClean="0"/>
              <a:t>Wilson’s disease, shock and cardiac failure., Budd Chiarri syndrome</a:t>
            </a:r>
          </a:p>
          <a:p>
            <a:r>
              <a:rPr lang="en-US" altLang="en-US" sz="4000" smtClean="0"/>
              <a:t>Leptospirosis, Major liver metastasis and lymphoma, Sepsis, Autoimmune hepatitis, Heat stroke</a:t>
            </a:r>
          </a:p>
          <a:p>
            <a:endParaRPr lang="en-US" altLang="en-US" sz="4000" smtClean="0"/>
          </a:p>
        </p:txBody>
      </p:sp>
      <p:sp>
        <p:nvSpPr>
          <p:cNvPr id="4" name="Slide Number Placeholder 3"/>
          <p:cNvSpPr>
            <a:spLocks noGrp="1"/>
          </p:cNvSpPr>
          <p:nvPr>
            <p:ph type="sldNum" sz="quarter" idx="12"/>
          </p:nvPr>
        </p:nvSpPr>
        <p:spPr/>
        <p:txBody>
          <a:bodyPr/>
          <a:lstStyle/>
          <a:p>
            <a:pPr>
              <a:defRPr/>
            </a:pPr>
            <a:fld id="{0CE6C3C8-EE23-47CB-8302-848D76B27A71}" type="slidenum">
              <a:rPr lang="en-US"/>
              <a:pPr>
                <a:defRPr/>
              </a:pPr>
              <a:t>164</a:t>
            </a:fld>
            <a:endParaRPr lang="en-US"/>
          </a:p>
        </p:txBody>
      </p:sp>
    </p:spTree>
    <p:extLst>
      <p:ext uri="{BB962C8B-B14F-4D97-AF65-F5344CB8AC3E}">
        <p14:creationId xmlns:p14="http://schemas.microsoft.com/office/powerpoint/2010/main" val="400152157"/>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324D9E0-AD89-48BD-8298-A7C4B7569099}" type="slidenum">
              <a:rPr lang="en-US"/>
              <a:pPr>
                <a:defRPr/>
              </a:pPr>
              <a:t>165</a:t>
            </a:fld>
            <a:endParaRPr lang="en-US"/>
          </a:p>
        </p:txBody>
      </p:sp>
      <p:pic>
        <p:nvPicPr>
          <p:cNvPr id="57958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8600"/>
            <a:ext cx="8534400"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9588" name="Rectangle 5"/>
          <p:cNvSpPr>
            <a:spLocks noChangeArrowheads="1"/>
          </p:cNvSpPr>
          <p:nvPr/>
        </p:nvSpPr>
        <p:spPr bwMode="auto">
          <a:xfrm>
            <a:off x="762000" y="5907088"/>
            <a:ext cx="74676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en-US" b="1">
                <a:solidFill>
                  <a:prstClr val="black"/>
                </a:solidFill>
                <a:latin typeface="Arial" charset="0"/>
                <a:cs typeface="Arial" charset="0"/>
              </a:rPr>
              <a:t>Causes of acute liver failure in the UK.</a:t>
            </a:r>
            <a:r>
              <a:rPr lang="en-US" altLang="en-US">
                <a:solidFill>
                  <a:prstClr val="black"/>
                </a:solidFill>
                <a:latin typeface="Arial" charset="0"/>
                <a:cs typeface="Arial" charset="0"/>
              </a:rPr>
              <a:t> The relative frequency of the different causes varies according to geographical area.</a:t>
            </a:r>
          </a:p>
        </p:txBody>
      </p:sp>
    </p:spTree>
    <p:extLst>
      <p:ext uri="{BB962C8B-B14F-4D97-AF65-F5344CB8AC3E}">
        <p14:creationId xmlns:p14="http://schemas.microsoft.com/office/powerpoint/2010/main" val="1794348824"/>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ChangeArrowheads="1"/>
          </p:cNvSpPr>
          <p:nvPr>
            <p:ph type="body" idx="4294967295"/>
          </p:nvPr>
        </p:nvSpPr>
        <p:spPr>
          <a:xfrm>
            <a:off x="76200" y="76200"/>
            <a:ext cx="8915400" cy="6629400"/>
          </a:xfrm>
        </p:spPr>
        <p:txBody>
          <a:bodyPr/>
          <a:lstStyle/>
          <a:p>
            <a:pPr eaLnBrk="1" hangingPunct="1">
              <a:lnSpc>
                <a:spcPct val="90000"/>
              </a:lnSpc>
              <a:buFont typeface="Wingdings 2" pitchFamily="18" charset="2"/>
              <a:buNone/>
              <a:defRPr/>
            </a:pPr>
            <a:r>
              <a:rPr lang="en-US" sz="3200" dirty="0"/>
              <a:t>4. Liver cirrhosis</a:t>
            </a:r>
          </a:p>
          <a:p>
            <a:pPr marL="1028700" lvl="1" indent="-571500" eaLnBrk="1" hangingPunct="1">
              <a:lnSpc>
                <a:spcPct val="80000"/>
              </a:lnSpc>
              <a:buFont typeface="+mj-lt"/>
              <a:buAutoNum type="romanLcPeriod"/>
              <a:defRPr/>
            </a:pPr>
            <a:r>
              <a:rPr lang="en-US" sz="2800" dirty="0"/>
              <a:t>Alcoholic </a:t>
            </a:r>
          </a:p>
          <a:p>
            <a:pPr marL="1028700" lvl="1" indent="-571500" eaLnBrk="1" hangingPunct="1">
              <a:lnSpc>
                <a:spcPct val="80000"/>
              </a:lnSpc>
              <a:buFont typeface="+mj-lt"/>
              <a:buAutoNum type="romanLcPeriod"/>
              <a:defRPr/>
            </a:pPr>
            <a:r>
              <a:rPr lang="en-US" sz="2800" dirty="0"/>
              <a:t>Non-alcoholic fatty liver disease</a:t>
            </a:r>
          </a:p>
          <a:p>
            <a:pPr marL="1028700" lvl="1" indent="-571500" eaLnBrk="1" hangingPunct="1">
              <a:lnSpc>
                <a:spcPct val="80000"/>
              </a:lnSpc>
              <a:buFont typeface="+mj-lt"/>
              <a:buAutoNum type="romanLcPeriod"/>
              <a:defRPr/>
            </a:pPr>
            <a:r>
              <a:rPr lang="en-US" sz="2800" dirty="0"/>
              <a:t>Chronic viral hepatitis (B or C)/ (Post hepatic liver cirrhosis)</a:t>
            </a:r>
          </a:p>
          <a:p>
            <a:pPr marL="1028700" lvl="1" indent="-571500" eaLnBrk="1" hangingPunct="1">
              <a:lnSpc>
                <a:spcPct val="80000"/>
              </a:lnSpc>
              <a:buFont typeface="+mj-lt"/>
              <a:buAutoNum type="romanLcPeriod"/>
              <a:defRPr/>
            </a:pPr>
            <a:r>
              <a:rPr lang="en-US" sz="2800" dirty="0"/>
              <a:t>Idiopathic liver cirrhosis/ Cryptogenic (unknown)</a:t>
            </a:r>
          </a:p>
          <a:p>
            <a:pPr marL="1028700" lvl="1" indent="-571500" eaLnBrk="1" hangingPunct="1">
              <a:lnSpc>
                <a:spcPct val="80000"/>
              </a:lnSpc>
              <a:buFont typeface="+mj-lt"/>
              <a:buAutoNum type="romanLcPeriod"/>
              <a:defRPr/>
            </a:pPr>
            <a:r>
              <a:rPr lang="en-US" sz="2800" dirty="0" err="1"/>
              <a:t>Biliary</a:t>
            </a:r>
            <a:r>
              <a:rPr lang="en-US" sz="2800" dirty="0"/>
              <a:t> </a:t>
            </a:r>
          </a:p>
          <a:p>
            <a:pPr marL="1485900" lvl="2" indent="-571500" eaLnBrk="1" hangingPunct="1">
              <a:lnSpc>
                <a:spcPct val="80000"/>
              </a:lnSpc>
              <a:defRPr/>
            </a:pPr>
            <a:r>
              <a:rPr lang="en-US" sz="2800" dirty="0" err="1"/>
              <a:t>Biliary</a:t>
            </a:r>
            <a:r>
              <a:rPr lang="en-US" sz="2800" dirty="0"/>
              <a:t> liver cirrhosis -primary &amp; secondary types.</a:t>
            </a:r>
          </a:p>
          <a:p>
            <a:pPr marL="1485900" lvl="2" indent="-571500" eaLnBrk="1" hangingPunct="1">
              <a:lnSpc>
                <a:spcPct val="80000"/>
              </a:lnSpc>
              <a:defRPr/>
            </a:pPr>
            <a:r>
              <a:rPr lang="en-US" sz="2800" dirty="0"/>
              <a:t>Cystic fibrosis</a:t>
            </a:r>
          </a:p>
          <a:p>
            <a:pPr marL="1028700" lvl="1" indent="-571500" eaLnBrk="1" hangingPunct="1">
              <a:lnSpc>
                <a:spcPct val="80000"/>
              </a:lnSpc>
              <a:buFont typeface="+mj-lt"/>
              <a:buAutoNum type="romanLcPeriod"/>
              <a:defRPr/>
            </a:pPr>
            <a:r>
              <a:rPr lang="en-US" sz="2800" dirty="0"/>
              <a:t>Metabolic – </a:t>
            </a:r>
            <a:r>
              <a:rPr lang="en-US" sz="2800" dirty="0" err="1"/>
              <a:t>haemochromatosis</a:t>
            </a:r>
            <a:r>
              <a:rPr lang="en-US" sz="2800" dirty="0"/>
              <a:t>, </a:t>
            </a:r>
            <a:r>
              <a:rPr lang="en-US" sz="2800" dirty="0" err="1"/>
              <a:t>wilson’s</a:t>
            </a:r>
            <a:r>
              <a:rPr lang="en-US" sz="2800" dirty="0"/>
              <a:t> disease, </a:t>
            </a:r>
          </a:p>
          <a:p>
            <a:pPr marL="1028700" lvl="1" indent="-571500" eaLnBrk="1" hangingPunct="1">
              <a:lnSpc>
                <a:spcPct val="80000"/>
              </a:lnSpc>
              <a:buFont typeface="+mj-lt"/>
              <a:buAutoNum type="romanLcPeriod"/>
              <a:defRPr/>
            </a:pPr>
            <a:r>
              <a:rPr lang="en-US" sz="2800" dirty="0"/>
              <a:t>Genetic - α1-antitrypsin deficiency</a:t>
            </a:r>
          </a:p>
          <a:p>
            <a:pPr marL="1028700" lvl="1" indent="-571500" eaLnBrk="1" hangingPunct="1">
              <a:lnSpc>
                <a:spcPct val="80000"/>
              </a:lnSpc>
              <a:buFont typeface="+mj-lt"/>
              <a:buAutoNum type="romanLcPeriod"/>
              <a:defRPr/>
            </a:pPr>
            <a:r>
              <a:rPr lang="en-US" sz="2800" dirty="0" err="1"/>
              <a:t>Schistosomal</a:t>
            </a:r>
            <a:endParaRPr lang="en-US" sz="2800" dirty="0"/>
          </a:p>
          <a:p>
            <a:pPr marL="1028700" lvl="1" indent="-571500" eaLnBrk="1" hangingPunct="1">
              <a:lnSpc>
                <a:spcPct val="80000"/>
              </a:lnSpc>
              <a:buFont typeface="+mj-lt"/>
              <a:buAutoNum type="romanLcPeriod"/>
              <a:defRPr/>
            </a:pPr>
            <a:r>
              <a:rPr lang="en-US" sz="2800" dirty="0"/>
              <a:t>Drug induced.</a:t>
            </a:r>
          </a:p>
          <a:p>
            <a:pPr marL="1028700" lvl="1" indent="-571500" eaLnBrk="1" hangingPunct="1">
              <a:lnSpc>
                <a:spcPct val="80000"/>
              </a:lnSpc>
              <a:buFont typeface="+mj-lt"/>
              <a:buAutoNum type="romanLcPeriod"/>
              <a:defRPr/>
            </a:pPr>
            <a:r>
              <a:rPr lang="en-US" sz="2800" dirty="0"/>
              <a:t>Cardiac liver cirrhosis.</a:t>
            </a:r>
          </a:p>
          <a:p>
            <a:pPr marL="1028700" lvl="1" indent="-571500" eaLnBrk="1" hangingPunct="1">
              <a:lnSpc>
                <a:spcPct val="80000"/>
              </a:lnSpc>
              <a:buFont typeface="+mj-lt"/>
              <a:buAutoNum type="romanLcPeriod"/>
              <a:defRPr/>
            </a:pPr>
            <a:r>
              <a:rPr lang="en-US" sz="2800" dirty="0"/>
              <a:t>Immune</a:t>
            </a:r>
          </a:p>
          <a:p>
            <a:pPr marL="1485900" lvl="2" indent="-571500" eaLnBrk="1" hangingPunct="1">
              <a:lnSpc>
                <a:spcPct val="80000"/>
              </a:lnSpc>
              <a:defRPr/>
            </a:pPr>
            <a:r>
              <a:rPr lang="en-US" sz="2800" dirty="0"/>
              <a:t>Primary </a:t>
            </a:r>
            <a:r>
              <a:rPr lang="en-US" sz="2800" dirty="0" err="1"/>
              <a:t>sclerosing</a:t>
            </a:r>
            <a:r>
              <a:rPr lang="en-US" sz="2800" dirty="0"/>
              <a:t> </a:t>
            </a:r>
            <a:r>
              <a:rPr lang="en-US" sz="2800" dirty="0" err="1"/>
              <a:t>cholangitis</a:t>
            </a:r>
            <a:endParaRPr lang="en-US" sz="2800" dirty="0"/>
          </a:p>
          <a:p>
            <a:pPr marL="1485900" lvl="2" indent="-571500" eaLnBrk="1" hangingPunct="1">
              <a:lnSpc>
                <a:spcPct val="80000"/>
              </a:lnSpc>
              <a:defRPr/>
            </a:pPr>
            <a:r>
              <a:rPr lang="en-US" sz="2800" dirty="0"/>
              <a:t>Autoimmune liver disease</a:t>
            </a:r>
            <a:endParaRPr lang="en-US" sz="2400" dirty="0"/>
          </a:p>
          <a:p>
            <a:pPr marL="990600" lvl="1" indent="-533400" eaLnBrk="1" hangingPunct="1">
              <a:lnSpc>
                <a:spcPct val="80000"/>
              </a:lnSpc>
              <a:buFontTx/>
              <a:buAutoNum type="romanLcPeriod"/>
              <a:defRPr/>
            </a:pPr>
            <a:endParaRPr lang="en-US" dirty="0"/>
          </a:p>
        </p:txBody>
      </p:sp>
      <p:sp>
        <p:nvSpPr>
          <p:cNvPr id="3" name="Slide Number Placeholder 2"/>
          <p:cNvSpPr>
            <a:spLocks noGrp="1"/>
          </p:cNvSpPr>
          <p:nvPr>
            <p:ph type="sldNum" sz="quarter" idx="12"/>
          </p:nvPr>
        </p:nvSpPr>
        <p:spPr/>
        <p:txBody>
          <a:bodyPr/>
          <a:lstStyle/>
          <a:p>
            <a:pPr>
              <a:defRPr/>
            </a:pPr>
            <a:fld id="{B624C004-BA26-408F-A1FC-C303BB11EF1A}" type="slidenum">
              <a:rPr lang="en-US"/>
              <a:pPr>
                <a:defRPr/>
              </a:pPr>
              <a:t>166</a:t>
            </a:fld>
            <a:endParaRPr lang="en-US"/>
          </a:p>
        </p:txBody>
      </p:sp>
    </p:spTree>
    <p:extLst>
      <p:ext uri="{BB962C8B-B14F-4D97-AF65-F5344CB8AC3E}">
        <p14:creationId xmlns:p14="http://schemas.microsoft.com/office/powerpoint/2010/main" val="1005028175"/>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2"/>
          <p:cNvSpPr>
            <a:spLocks noGrp="1" noChangeArrowheads="1"/>
          </p:cNvSpPr>
          <p:nvPr>
            <p:ph sz="quarter" idx="1"/>
          </p:nvPr>
        </p:nvSpPr>
        <p:spPr>
          <a:xfrm>
            <a:off x="304800" y="76200"/>
            <a:ext cx="8839200" cy="6858000"/>
          </a:xfrm>
        </p:spPr>
        <p:txBody>
          <a:bodyPr/>
          <a:lstStyle/>
          <a:p>
            <a:pPr eaLnBrk="1" hangingPunct="1">
              <a:lnSpc>
                <a:spcPct val="90000"/>
              </a:lnSpc>
              <a:buFontTx/>
              <a:buNone/>
            </a:pPr>
            <a:r>
              <a:rPr lang="en-US" altLang="en-US" sz="2400" b="1" u="sng" smtClean="0"/>
              <a:t>Pathophysiology</a:t>
            </a:r>
            <a:endParaRPr lang="en-US" altLang="en-US" sz="2400" u="sng" smtClean="0"/>
          </a:p>
          <a:p>
            <a:pPr eaLnBrk="1" hangingPunct="1">
              <a:lnSpc>
                <a:spcPct val="90000"/>
              </a:lnSpc>
              <a:buFontTx/>
              <a:buNone/>
            </a:pPr>
            <a:r>
              <a:rPr lang="en-US" altLang="en-US" sz="2400" smtClean="0"/>
              <a:t>	There is extensive damage of liver cells so that in severe cases, the number of viable cells are greatly reduced.</a:t>
            </a:r>
          </a:p>
          <a:p>
            <a:pPr eaLnBrk="1" hangingPunct="1">
              <a:lnSpc>
                <a:spcPct val="90000"/>
              </a:lnSpc>
              <a:buFontTx/>
              <a:buNone/>
            </a:pPr>
            <a:r>
              <a:rPr lang="en-US" altLang="en-US" sz="2400" smtClean="0"/>
              <a:t>	As a result normal liver metabolic process is deranged as follows:-</a:t>
            </a:r>
          </a:p>
          <a:p>
            <a:pPr eaLnBrk="1" hangingPunct="1">
              <a:lnSpc>
                <a:spcPct val="90000"/>
              </a:lnSpc>
              <a:buFontTx/>
              <a:buNone/>
            </a:pPr>
            <a:r>
              <a:rPr lang="en-US" altLang="en-US" sz="2400" smtClean="0"/>
              <a:t>1. Liver cannot metabolize bilirubin hence patient has bilirubinaemia, evidenced by jaundice.</a:t>
            </a:r>
          </a:p>
          <a:p>
            <a:pPr eaLnBrk="1" hangingPunct="1">
              <a:lnSpc>
                <a:spcPct val="90000"/>
              </a:lnSpc>
              <a:buFontTx/>
              <a:buNone/>
            </a:pPr>
            <a:r>
              <a:rPr lang="en-US" altLang="en-US" sz="2400" smtClean="0"/>
              <a:t>2. Endocrine changes .Hormones such as those of adrenal cortex, ovary and testis are normally metabolized and inactivated by the liver. In liver failure there will be:-</a:t>
            </a:r>
          </a:p>
          <a:p>
            <a:pPr eaLnBrk="1" hangingPunct="1">
              <a:lnSpc>
                <a:spcPct val="90000"/>
              </a:lnSpc>
              <a:buFontTx/>
              <a:buNone/>
            </a:pPr>
            <a:r>
              <a:rPr lang="en-US" altLang="en-US" sz="2400" smtClean="0"/>
              <a:t>                i. Gynaecomastia</a:t>
            </a:r>
          </a:p>
          <a:p>
            <a:pPr eaLnBrk="1" hangingPunct="1">
              <a:lnSpc>
                <a:spcPct val="90000"/>
              </a:lnSpc>
              <a:buFontTx/>
              <a:buNone/>
            </a:pPr>
            <a:r>
              <a:rPr lang="en-US" altLang="en-US" sz="2400" smtClean="0"/>
              <a:t>               ii. Testicular atrophy</a:t>
            </a:r>
          </a:p>
          <a:p>
            <a:pPr eaLnBrk="1" hangingPunct="1">
              <a:lnSpc>
                <a:spcPct val="90000"/>
              </a:lnSpc>
              <a:buFontTx/>
              <a:buNone/>
            </a:pPr>
            <a:r>
              <a:rPr lang="en-US" altLang="en-US" sz="2400" smtClean="0"/>
              <a:t>              iii  Pubic, axilliary and pectoral alopecia</a:t>
            </a:r>
          </a:p>
          <a:p>
            <a:pPr eaLnBrk="1" hangingPunct="1">
              <a:lnSpc>
                <a:spcPct val="90000"/>
              </a:lnSpc>
              <a:buFontTx/>
              <a:buNone/>
            </a:pPr>
            <a:r>
              <a:rPr lang="en-US" altLang="en-US" sz="2400" smtClean="0"/>
              <a:t>              iv. Palmar erythema</a:t>
            </a:r>
          </a:p>
          <a:p>
            <a:pPr eaLnBrk="1" hangingPunct="1">
              <a:lnSpc>
                <a:spcPct val="90000"/>
              </a:lnSpc>
              <a:buFontTx/>
              <a:buNone/>
            </a:pPr>
            <a:r>
              <a:rPr lang="en-US" altLang="en-US" sz="2400" smtClean="0"/>
              <a:t>              v.  Spider Naevi</a:t>
            </a:r>
          </a:p>
          <a:p>
            <a:pPr eaLnBrk="1" hangingPunct="1">
              <a:lnSpc>
                <a:spcPct val="90000"/>
              </a:lnSpc>
              <a:buFontTx/>
              <a:buNone/>
            </a:pPr>
            <a:r>
              <a:rPr lang="en-US" altLang="en-US" sz="2400" smtClean="0"/>
              <a:t>3. Decreased production of clotting factors→</a:t>
            </a:r>
          </a:p>
          <a:p>
            <a:pPr lvl="2" eaLnBrk="1" hangingPunct="1">
              <a:lnSpc>
                <a:spcPct val="90000"/>
              </a:lnSpc>
              <a:buFontTx/>
              <a:buNone/>
            </a:pPr>
            <a:r>
              <a:rPr lang="en-US" altLang="en-US" smtClean="0"/>
              <a:t>-Bleeding Tendencies</a:t>
            </a:r>
          </a:p>
          <a:p>
            <a:pPr lvl="2" eaLnBrk="1" hangingPunct="1">
              <a:lnSpc>
                <a:spcPct val="90000"/>
              </a:lnSpc>
              <a:buFontTx/>
              <a:buNone/>
            </a:pPr>
            <a:r>
              <a:rPr lang="en-US" altLang="en-US" smtClean="0"/>
              <a:t>-Anaemia</a:t>
            </a:r>
          </a:p>
        </p:txBody>
      </p:sp>
      <p:sp>
        <p:nvSpPr>
          <p:cNvPr id="3" name="Slide Number Placeholder 2"/>
          <p:cNvSpPr>
            <a:spLocks noGrp="1"/>
          </p:cNvSpPr>
          <p:nvPr>
            <p:ph type="sldNum" sz="quarter" idx="12"/>
          </p:nvPr>
        </p:nvSpPr>
        <p:spPr/>
        <p:txBody>
          <a:bodyPr/>
          <a:lstStyle/>
          <a:p>
            <a:pPr>
              <a:defRPr/>
            </a:pPr>
            <a:fld id="{6B1BFD8D-EA51-462B-94A4-28E5128EE73B}" type="slidenum">
              <a:rPr lang="en-US"/>
              <a:pPr>
                <a:defRPr/>
              </a:pPr>
              <a:t>167</a:t>
            </a:fld>
            <a:endParaRPr lang="en-US"/>
          </a:p>
        </p:txBody>
      </p:sp>
    </p:spTree>
    <p:extLst>
      <p:ext uri="{BB962C8B-B14F-4D97-AF65-F5344CB8AC3E}">
        <p14:creationId xmlns:p14="http://schemas.microsoft.com/office/powerpoint/2010/main" val="184693912"/>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sz="quarter" idx="1"/>
          </p:nvPr>
        </p:nvSpPr>
        <p:spPr>
          <a:xfrm>
            <a:off x="381000" y="228600"/>
            <a:ext cx="8534400" cy="6248400"/>
          </a:xfrm>
        </p:spPr>
        <p:txBody>
          <a:bodyPr/>
          <a:lstStyle/>
          <a:p>
            <a:pPr eaLnBrk="1" hangingPunct="1">
              <a:lnSpc>
                <a:spcPct val="90000"/>
              </a:lnSpc>
              <a:buFontTx/>
              <a:buNone/>
            </a:pPr>
            <a:r>
              <a:rPr lang="en-US" altLang="en-US" sz="3200" smtClean="0"/>
              <a:t>4. Hypoalbuminaemia due to failure to metabolize proteins →</a:t>
            </a:r>
          </a:p>
          <a:p>
            <a:pPr lvl="1" eaLnBrk="1" hangingPunct="1">
              <a:lnSpc>
                <a:spcPct val="90000"/>
              </a:lnSpc>
              <a:buFontTx/>
              <a:buNone/>
            </a:pPr>
            <a:r>
              <a:rPr lang="en-US" altLang="en-US" sz="3600" smtClean="0"/>
              <a:t>    - Ascites</a:t>
            </a:r>
          </a:p>
          <a:p>
            <a:pPr lvl="2" eaLnBrk="1" hangingPunct="1">
              <a:lnSpc>
                <a:spcPct val="90000"/>
              </a:lnSpc>
              <a:buFontTx/>
              <a:buNone/>
            </a:pPr>
            <a:r>
              <a:rPr lang="en-US" altLang="en-US" sz="3200" smtClean="0"/>
              <a:t>  - Oedema</a:t>
            </a:r>
          </a:p>
          <a:p>
            <a:pPr eaLnBrk="1" hangingPunct="1">
              <a:lnSpc>
                <a:spcPct val="90000"/>
              </a:lnSpc>
              <a:buFontTx/>
              <a:buNone/>
            </a:pPr>
            <a:r>
              <a:rPr lang="en-US" altLang="en-US" sz="3200" smtClean="0"/>
              <a:t>5. High aldosterone → oedema. This is because the liver fails to inactivate aldosterone.</a:t>
            </a:r>
          </a:p>
          <a:p>
            <a:pPr eaLnBrk="1" hangingPunct="1">
              <a:lnSpc>
                <a:spcPct val="90000"/>
              </a:lnSpc>
              <a:buFontTx/>
              <a:buNone/>
            </a:pPr>
            <a:r>
              <a:rPr lang="en-US" altLang="en-US" sz="3200" smtClean="0"/>
              <a:t>6. Hepatic encephalopathy.</a:t>
            </a:r>
          </a:p>
          <a:p>
            <a:pPr eaLnBrk="1" hangingPunct="1">
              <a:lnSpc>
                <a:spcPct val="90000"/>
              </a:lnSpc>
              <a:buFontTx/>
              <a:buNone/>
            </a:pPr>
            <a:r>
              <a:rPr lang="en-US" altLang="en-US" sz="3200" smtClean="0"/>
              <a:t> - Gut bacterial flora breaks down amino acids and urea releasing ammonia and other nitrogenous compounds into the blood stream.</a:t>
            </a:r>
          </a:p>
          <a:p>
            <a:pPr eaLnBrk="1" hangingPunct="1">
              <a:lnSpc>
                <a:spcPct val="90000"/>
              </a:lnSpc>
              <a:buFontTx/>
              <a:buNone/>
            </a:pPr>
            <a:r>
              <a:rPr lang="en-US" altLang="en-US" sz="3200" smtClean="0"/>
              <a:t> -These compounds (mainly ammonia) interfere with normal metabolism resulting in hepatic encephalopathy.</a:t>
            </a:r>
          </a:p>
          <a:p>
            <a:pPr eaLnBrk="1" hangingPunct="1">
              <a:lnSpc>
                <a:spcPct val="90000"/>
              </a:lnSpc>
            </a:pPr>
            <a:endParaRPr lang="en-US" altLang="en-US" sz="3200" smtClean="0"/>
          </a:p>
        </p:txBody>
      </p:sp>
      <p:sp>
        <p:nvSpPr>
          <p:cNvPr id="3" name="Slide Number Placeholder 2"/>
          <p:cNvSpPr>
            <a:spLocks noGrp="1"/>
          </p:cNvSpPr>
          <p:nvPr>
            <p:ph type="sldNum" sz="quarter" idx="12"/>
          </p:nvPr>
        </p:nvSpPr>
        <p:spPr/>
        <p:txBody>
          <a:bodyPr/>
          <a:lstStyle/>
          <a:p>
            <a:pPr>
              <a:defRPr/>
            </a:pPr>
            <a:fld id="{E6AC6007-3A4E-4E25-9279-3D00129407E5}" type="slidenum">
              <a:rPr lang="en-US"/>
              <a:pPr>
                <a:defRPr/>
              </a:pPr>
              <a:t>168</a:t>
            </a:fld>
            <a:endParaRPr lang="en-US"/>
          </a:p>
        </p:txBody>
      </p:sp>
    </p:spTree>
    <p:extLst>
      <p:ext uri="{BB962C8B-B14F-4D97-AF65-F5344CB8AC3E}">
        <p14:creationId xmlns:p14="http://schemas.microsoft.com/office/powerpoint/2010/main" val="2469782526"/>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Rectangle 2"/>
          <p:cNvSpPr>
            <a:spLocks noGrp="1" noChangeArrowheads="1"/>
          </p:cNvSpPr>
          <p:nvPr>
            <p:ph sz="quarter" idx="1"/>
          </p:nvPr>
        </p:nvSpPr>
        <p:spPr>
          <a:xfrm>
            <a:off x="381000" y="228600"/>
            <a:ext cx="8229600" cy="6324600"/>
          </a:xfrm>
        </p:spPr>
        <p:txBody>
          <a:bodyPr/>
          <a:lstStyle/>
          <a:p>
            <a:pPr marL="660400" indent="-660400" eaLnBrk="1" hangingPunct="1">
              <a:buFontTx/>
              <a:buNone/>
            </a:pPr>
            <a:r>
              <a:rPr lang="en-US" altLang="en-US" sz="3200" b="1" u="sng" smtClean="0"/>
              <a:t>Clinical features</a:t>
            </a:r>
            <a:endParaRPr lang="en-US" altLang="en-US" sz="3200" u="sng" smtClean="0"/>
          </a:p>
          <a:p>
            <a:pPr marL="1035050" lvl="1" indent="-577850" eaLnBrk="1" hangingPunct="1">
              <a:buFontTx/>
              <a:buNone/>
            </a:pPr>
            <a:r>
              <a:rPr lang="en-US" altLang="en-US" sz="3200" smtClean="0"/>
              <a:t>Non specific features;</a:t>
            </a:r>
          </a:p>
          <a:p>
            <a:pPr marL="1409700" lvl="2" indent="-495300" eaLnBrk="1" hangingPunct="1">
              <a:buFontTx/>
              <a:buNone/>
            </a:pPr>
            <a:r>
              <a:rPr lang="en-US" altLang="en-US" sz="2800" smtClean="0"/>
              <a:t>-N+V</a:t>
            </a:r>
          </a:p>
          <a:p>
            <a:pPr marL="1409700" lvl="2" indent="-495300" eaLnBrk="1" hangingPunct="1">
              <a:buFontTx/>
              <a:buNone/>
            </a:pPr>
            <a:r>
              <a:rPr lang="en-US" altLang="en-US" sz="2800" smtClean="0"/>
              <a:t>-General malaise</a:t>
            </a:r>
          </a:p>
          <a:p>
            <a:pPr marL="1409700" lvl="2" indent="-495300" eaLnBrk="1" hangingPunct="1">
              <a:buFontTx/>
              <a:buNone/>
            </a:pPr>
            <a:r>
              <a:rPr lang="en-US" altLang="en-US" sz="2800" smtClean="0"/>
              <a:t>-Weight loss</a:t>
            </a:r>
          </a:p>
          <a:p>
            <a:pPr marL="1409700" lvl="2" indent="-495300" eaLnBrk="1" hangingPunct="1">
              <a:buFontTx/>
              <a:buNone/>
            </a:pPr>
            <a:r>
              <a:rPr lang="en-US" altLang="en-US" sz="2800" smtClean="0"/>
              <a:t>-Pain at the right hypochondria region</a:t>
            </a:r>
          </a:p>
          <a:p>
            <a:pPr marL="1409700" lvl="2" indent="-495300" eaLnBrk="1" hangingPunct="1">
              <a:buFontTx/>
              <a:buNone/>
            </a:pPr>
            <a:r>
              <a:rPr lang="en-US" altLang="en-US" sz="2800" smtClean="0"/>
              <a:t>-Bleeding tendencies</a:t>
            </a:r>
          </a:p>
          <a:p>
            <a:pPr marL="1958975" lvl="4" indent="-495300" eaLnBrk="1" hangingPunct="1"/>
            <a:r>
              <a:rPr lang="en-US" altLang="en-US" sz="2800" smtClean="0"/>
              <a:t>Epistaxis</a:t>
            </a:r>
          </a:p>
          <a:p>
            <a:pPr marL="1958975" lvl="4" indent="-495300" eaLnBrk="1" hangingPunct="1"/>
            <a:r>
              <a:rPr lang="en-US" altLang="en-US" sz="2800" smtClean="0"/>
              <a:t>Gingival bleeding</a:t>
            </a:r>
          </a:p>
          <a:p>
            <a:pPr marL="1958975" lvl="4" indent="-495300" eaLnBrk="1" hangingPunct="1"/>
            <a:r>
              <a:rPr lang="en-US" altLang="en-US" sz="2800" smtClean="0"/>
              <a:t>Easy bleeding on bruising - purpura, ecchymosis</a:t>
            </a:r>
          </a:p>
          <a:p>
            <a:pPr marL="1958975" lvl="4" indent="-495300" eaLnBrk="1" hangingPunct="1"/>
            <a:r>
              <a:rPr lang="en-US" altLang="en-US" sz="2800" smtClean="0"/>
              <a:t>Gut bleeding</a:t>
            </a:r>
          </a:p>
          <a:p>
            <a:pPr marL="1409700" lvl="2" indent="-495300" eaLnBrk="1" hangingPunct="1">
              <a:buFontTx/>
              <a:buNone/>
            </a:pPr>
            <a:r>
              <a:rPr lang="en-US" altLang="en-US" sz="2800" smtClean="0"/>
              <a:t>-Female menstrual disorders</a:t>
            </a:r>
          </a:p>
        </p:txBody>
      </p:sp>
      <p:sp>
        <p:nvSpPr>
          <p:cNvPr id="3" name="Slide Number Placeholder 2"/>
          <p:cNvSpPr>
            <a:spLocks noGrp="1"/>
          </p:cNvSpPr>
          <p:nvPr>
            <p:ph type="sldNum" sz="quarter" idx="12"/>
          </p:nvPr>
        </p:nvSpPr>
        <p:spPr/>
        <p:txBody>
          <a:bodyPr/>
          <a:lstStyle/>
          <a:p>
            <a:pPr>
              <a:defRPr/>
            </a:pPr>
            <a:fld id="{2883D2A5-5DE0-49B1-9E8C-39DA2BE857A1}" type="slidenum">
              <a:rPr lang="en-US"/>
              <a:pPr>
                <a:defRPr/>
              </a:pPr>
              <a:t>169</a:t>
            </a:fld>
            <a:endParaRPr lang="en-US"/>
          </a:p>
        </p:txBody>
      </p:sp>
    </p:spTree>
    <p:extLst>
      <p:ext uri="{BB962C8B-B14F-4D97-AF65-F5344CB8AC3E}">
        <p14:creationId xmlns:p14="http://schemas.microsoft.com/office/powerpoint/2010/main" val="4877940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ChangeArrowheads="1"/>
          </p:cNvSpPr>
          <p:nvPr>
            <p:ph sz="quarter" idx="1"/>
          </p:nvPr>
        </p:nvSpPr>
        <p:spPr>
          <a:xfrm>
            <a:off x="228600" y="152400"/>
            <a:ext cx="8763000" cy="6477000"/>
          </a:xfrm>
        </p:spPr>
        <p:txBody>
          <a:bodyPr/>
          <a:lstStyle/>
          <a:p>
            <a:pPr eaLnBrk="1" hangingPunct="1">
              <a:lnSpc>
                <a:spcPct val="90000"/>
              </a:lnSpc>
            </a:pPr>
            <a:r>
              <a:rPr lang="en-US" altLang="en-US" sz="2800" smtClean="0"/>
              <a:t>Ultrasound requires a skilled operator but is safe and comfortable for the patient. </a:t>
            </a:r>
          </a:p>
          <a:p>
            <a:pPr eaLnBrk="1" hangingPunct="1">
              <a:lnSpc>
                <a:spcPct val="90000"/>
              </a:lnSpc>
            </a:pPr>
            <a:r>
              <a:rPr lang="en-US" altLang="en-US" sz="2800" smtClean="0"/>
              <a:t>It is most commonly used to identify gallstones and biliary obstruction. </a:t>
            </a:r>
          </a:p>
          <a:p>
            <a:pPr eaLnBrk="1" hangingPunct="1">
              <a:lnSpc>
                <a:spcPct val="90000"/>
              </a:lnSpc>
            </a:pPr>
            <a:r>
              <a:rPr lang="en-US" altLang="en-US" sz="2800" smtClean="0"/>
              <a:t>Ultrasound is also commonly used in the initial assessment of patients with liver disease to determine further investigation. </a:t>
            </a:r>
          </a:p>
          <a:p>
            <a:pPr eaLnBrk="1" hangingPunct="1">
              <a:lnSpc>
                <a:spcPct val="90000"/>
              </a:lnSpc>
            </a:pPr>
            <a:r>
              <a:rPr lang="en-US" altLang="en-US" sz="2800" smtClean="0"/>
              <a:t>However, it is often difficult to identify diffuse parenchymal diseases; moreover, focal lesions, such as tumours, may not be resolved unless they are more than about 2 cm in diameter and have echogenic characteristics sufficiently different from normal liver tissue. </a:t>
            </a:r>
          </a:p>
          <a:p>
            <a:pPr eaLnBrk="1" hangingPunct="1">
              <a:lnSpc>
                <a:spcPct val="90000"/>
              </a:lnSpc>
            </a:pPr>
            <a:r>
              <a:rPr lang="en-US" altLang="en-US" sz="2800" smtClean="0"/>
              <a:t>The advent of </a:t>
            </a:r>
            <a:r>
              <a:rPr lang="en-US" altLang="en-US" sz="2800" b="1" smtClean="0"/>
              <a:t>colour Doppler ultrasound</a:t>
            </a:r>
            <a:r>
              <a:rPr lang="en-US" altLang="en-US" sz="2800" smtClean="0"/>
              <a:t> has allowed blood flow in the hepatic artery, portal vein and hepatic veins to be investigated. </a:t>
            </a:r>
          </a:p>
          <a:p>
            <a:pPr eaLnBrk="1" hangingPunct="1">
              <a:lnSpc>
                <a:spcPct val="90000"/>
              </a:lnSpc>
            </a:pPr>
            <a:r>
              <a:rPr lang="en-US" altLang="en-US" sz="2800" b="1" smtClean="0"/>
              <a:t>Endoscopic</a:t>
            </a:r>
            <a:r>
              <a:rPr lang="en-US" altLang="en-US" sz="2800" smtClean="0"/>
              <a:t> and </a:t>
            </a:r>
            <a:r>
              <a:rPr lang="en-US" altLang="en-US" sz="2800" b="1" smtClean="0"/>
              <a:t>laparoscopic ultrasound</a:t>
            </a:r>
            <a:r>
              <a:rPr lang="en-US" altLang="en-US" sz="2800" smtClean="0"/>
              <a:t> provides high-resolution images of the pancreas, biliary tree and liver. </a:t>
            </a:r>
          </a:p>
        </p:txBody>
      </p:sp>
      <p:sp>
        <p:nvSpPr>
          <p:cNvPr id="3" name="Slide Number Placeholder 2"/>
          <p:cNvSpPr>
            <a:spLocks noGrp="1"/>
          </p:cNvSpPr>
          <p:nvPr>
            <p:ph type="sldNum" sz="quarter" idx="12"/>
          </p:nvPr>
        </p:nvSpPr>
        <p:spPr/>
        <p:txBody>
          <a:bodyPr/>
          <a:lstStyle/>
          <a:p>
            <a:pPr>
              <a:defRPr/>
            </a:pPr>
            <a:fld id="{AB2087CD-23EA-45FA-BDEA-2BB452F6687C}" type="slidenum">
              <a:rPr lang="en-US"/>
              <a:pPr>
                <a:defRPr/>
              </a:pPr>
              <a:t>17</a:t>
            </a:fld>
            <a:endParaRPr lang="en-US"/>
          </a:p>
        </p:txBody>
      </p:sp>
    </p:spTree>
    <p:extLst>
      <p:ext uri="{BB962C8B-B14F-4D97-AF65-F5344CB8AC3E}">
        <p14:creationId xmlns:p14="http://schemas.microsoft.com/office/powerpoint/2010/main" val="1238587596"/>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Rectangle 2"/>
          <p:cNvSpPr>
            <a:spLocks noGrp="1" noChangeArrowheads="1"/>
          </p:cNvSpPr>
          <p:nvPr>
            <p:ph sz="quarter" idx="1"/>
          </p:nvPr>
        </p:nvSpPr>
        <p:spPr>
          <a:xfrm>
            <a:off x="457200" y="228600"/>
            <a:ext cx="8229600" cy="6400800"/>
          </a:xfrm>
        </p:spPr>
        <p:txBody>
          <a:bodyPr/>
          <a:lstStyle/>
          <a:p>
            <a:pPr marL="812800" indent="-812800" eaLnBrk="1" hangingPunct="1">
              <a:lnSpc>
                <a:spcPct val="80000"/>
              </a:lnSpc>
              <a:buFontTx/>
              <a:buNone/>
            </a:pPr>
            <a:r>
              <a:rPr lang="en-US" altLang="en-US" sz="3200" b="1" smtClean="0"/>
              <a:t>O/E</a:t>
            </a:r>
            <a:endParaRPr lang="en-US" altLang="en-US" sz="3200" smtClean="0"/>
          </a:p>
          <a:p>
            <a:pPr marL="1168400" lvl="1" indent="-711200" eaLnBrk="1" hangingPunct="1">
              <a:lnSpc>
                <a:spcPct val="80000"/>
              </a:lnSpc>
            </a:pPr>
            <a:r>
              <a:rPr lang="en-US" altLang="en-US" sz="2800" smtClean="0"/>
              <a:t>ill looking</a:t>
            </a:r>
          </a:p>
          <a:p>
            <a:pPr marL="1168400" lvl="1" indent="-711200" eaLnBrk="1" hangingPunct="1">
              <a:lnSpc>
                <a:spcPct val="80000"/>
              </a:lnSpc>
            </a:pPr>
            <a:r>
              <a:rPr lang="en-US" altLang="en-US" sz="2800" smtClean="0"/>
              <a:t>cachexia</a:t>
            </a:r>
          </a:p>
          <a:p>
            <a:pPr marL="1168400" lvl="1" indent="-711200" eaLnBrk="1" hangingPunct="1">
              <a:lnSpc>
                <a:spcPct val="80000"/>
              </a:lnSpc>
            </a:pPr>
            <a:r>
              <a:rPr lang="en-US" altLang="en-US" sz="2800" smtClean="0"/>
              <a:t>jaundice</a:t>
            </a:r>
          </a:p>
          <a:p>
            <a:pPr marL="1168400" lvl="1" indent="-711200" eaLnBrk="1" hangingPunct="1">
              <a:lnSpc>
                <a:spcPct val="80000"/>
              </a:lnSpc>
            </a:pPr>
            <a:r>
              <a:rPr lang="en-US" altLang="en-US" sz="2800" smtClean="0"/>
              <a:t>pale</a:t>
            </a:r>
          </a:p>
          <a:p>
            <a:pPr marL="1168400" lvl="1" indent="-711200" eaLnBrk="1" hangingPunct="1">
              <a:lnSpc>
                <a:spcPct val="80000"/>
              </a:lnSpc>
            </a:pPr>
            <a:r>
              <a:rPr lang="en-US" altLang="en-US" sz="2800" smtClean="0"/>
              <a:t>finger clubbing</a:t>
            </a:r>
          </a:p>
          <a:p>
            <a:pPr marL="1168400" lvl="1" indent="-711200" eaLnBrk="1" hangingPunct="1">
              <a:lnSpc>
                <a:spcPct val="80000"/>
              </a:lnSpc>
            </a:pPr>
            <a:r>
              <a:rPr lang="en-US" altLang="en-US" sz="2800" smtClean="0"/>
              <a:t>peripheral oedema</a:t>
            </a:r>
            <a:endParaRPr lang="en-US" altLang="en-US" sz="2800" b="1" smtClean="0"/>
          </a:p>
          <a:p>
            <a:pPr marL="812800" indent="-812800" eaLnBrk="1" hangingPunct="1">
              <a:lnSpc>
                <a:spcPct val="80000"/>
              </a:lnSpc>
              <a:buFontTx/>
              <a:buNone/>
            </a:pPr>
            <a:r>
              <a:rPr lang="en-US" altLang="en-US" sz="3200" b="1" smtClean="0"/>
              <a:t>CVS</a:t>
            </a:r>
            <a:endParaRPr lang="en-US" altLang="en-US" sz="3200" smtClean="0"/>
          </a:p>
          <a:p>
            <a:pPr marL="1168400" lvl="1" indent="-711200" eaLnBrk="1" hangingPunct="1">
              <a:lnSpc>
                <a:spcPct val="80000"/>
              </a:lnSpc>
            </a:pPr>
            <a:r>
              <a:rPr lang="en-US" altLang="en-US" sz="2800" smtClean="0"/>
              <a:t>Tachycardia</a:t>
            </a:r>
          </a:p>
          <a:p>
            <a:pPr marL="1168400" lvl="1" indent="-711200" eaLnBrk="1" hangingPunct="1">
              <a:lnSpc>
                <a:spcPct val="80000"/>
              </a:lnSpc>
            </a:pPr>
            <a:r>
              <a:rPr lang="en-US" altLang="en-US" sz="2800" smtClean="0"/>
              <a:t>Circulatory changes</a:t>
            </a:r>
          </a:p>
          <a:p>
            <a:pPr marL="1524000" lvl="2" indent="-609600" eaLnBrk="1" hangingPunct="1">
              <a:lnSpc>
                <a:spcPct val="80000"/>
              </a:lnSpc>
            </a:pPr>
            <a:r>
              <a:rPr lang="en-US" altLang="en-US" sz="2400" smtClean="0"/>
              <a:t>Spider telangiectasia, palmar erythema, cyanosis </a:t>
            </a:r>
            <a:r>
              <a:rPr lang="en-US" altLang="en-US" smtClean="0"/>
              <a:t>(Palmar erythema due to impaired estrogen metabolism)</a:t>
            </a:r>
          </a:p>
          <a:p>
            <a:pPr marL="812800" indent="-812800" eaLnBrk="1" hangingPunct="1">
              <a:lnSpc>
                <a:spcPct val="80000"/>
              </a:lnSpc>
              <a:buFontTx/>
              <a:buNone/>
            </a:pPr>
            <a:r>
              <a:rPr lang="en-US" altLang="en-US" sz="3200" b="1" smtClean="0"/>
              <a:t>P/A</a:t>
            </a:r>
            <a:endParaRPr lang="en-US" altLang="en-US" sz="3200" smtClean="0"/>
          </a:p>
          <a:p>
            <a:pPr marL="1168400" lvl="1" indent="-711200" eaLnBrk="1" hangingPunct="1">
              <a:lnSpc>
                <a:spcPct val="80000"/>
              </a:lnSpc>
            </a:pPr>
            <a:r>
              <a:rPr lang="en-US" altLang="en-US" sz="2800" smtClean="0"/>
              <a:t>Hepatomegaly</a:t>
            </a:r>
          </a:p>
          <a:p>
            <a:pPr marL="1168400" lvl="1" indent="-711200" eaLnBrk="1" hangingPunct="1">
              <a:lnSpc>
                <a:spcPct val="80000"/>
              </a:lnSpc>
            </a:pPr>
            <a:r>
              <a:rPr lang="en-US" altLang="en-US" sz="2800" smtClean="0"/>
              <a:t>Splenomegaly</a:t>
            </a:r>
          </a:p>
          <a:p>
            <a:pPr marL="1168400" lvl="1" indent="-711200" eaLnBrk="1" hangingPunct="1">
              <a:lnSpc>
                <a:spcPct val="80000"/>
              </a:lnSpc>
            </a:pPr>
            <a:r>
              <a:rPr lang="en-US" altLang="en-US" sz="2800" smtClean="0"/>
              <a:t>Ascites</a:t>
            </a:r>
          </a:p>
        </p:txBody>
      </p:sp>
      <p:sp>
        <p:nvSpPr>
          <p:cNvPr id="3" name="Slide Number Placeholder 2"/>
          <p:cNvSpPr>
            <a:spLocks noGrp="1"/>
          </p:cNvSpPr>
          <p:nvPr>
            <p:ph type="sldNum" sz="quarter" idx="12"/>
          </p:nvPr>
        </p:nvSpPr>
        <p:spPr/>
        <p:txBody>
          <a:bodyPr/>
          <a:lstStyle/>
          <a:p>
            <a:pPr>
              <a:defRPr/>
            </a:pPr>
            <a:fld id="{ECE1161D-DF41-41E5-A52E-7C513DF0EC19}" type="slidenum">
              <a:rPr lang="en-US"/>
              <a:pPr>
                <a:defRPr/>
              </a:pPr>
              <a:t>170</a:t>
            </a:fld>
            <a:endParaRPr lang="en-US"/>
          </a:p>
        </p:txBody>
      </p:sp>
    </p:spTree>
    <p:extLst>
      <p:ext uri="{BB962C8B-B14F-4D97-AF65-F5344CB8AC3E}">
        <p14:creationId xmlns:p14="http://schemas.microsoft.com/office/powerpoint/2010/main" val="3319857608"/>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Content Placeholder 2"/>
          <p:cNvSpPr>
            <a:spLocks noGrp="1"/>
          </p:cNvSpPr>
          <p:nvPr>
            <p:ph sz="quarter" idx="1"/>
          </p:nvPr>
        </p:nvSpPr>
        <p:spPr>
          <a:xfrm>
            <a:off x="304800" y="228600"/>
            <a:ext cx="8839200" cy="6096000"/>
          </a:xfrm>
        </p:spPr>
        <p:txBody>
          <a:bodyPr/>
          <a:lstStyle/>
          <a:p>
            <a:r>
              <a:rPr lang="en-US" altLang="en-US" sz="3200" smtClean="0"/>
              <a:t>Susceptibility to infections – This is the leading cause of hepatic faiure. The liver cannot synthesize immunoglobulin leading to impaired immunity.</a:t>
            </a:r>
          </a:p>
          <a:p>
            <a:r>
              <a:rPr lang="en-US" altLang="en-US" sz="3200" smtClean="0"/>
              <a:t>Hypoglycaemia – Impaired gluconeonegenesis &amp; insulin degradation. Patient presents with sweating, confusion, hunger.</a:t>
            </a:r>
          </a:p>
          <a:p>
            <a:r>
              <a:rPr lang="en-US" altLang="en-US" sz="3200" smtClean="0"/>
              <a:t>Cerebral oedema – Increased ICP, unequal or abnormal reacting pupils,  bradycardia, HTN.</a:t>
            </a:r>
          </a:p>
          <a:p>
            <a:r>
              <a:rPr lang="en-US" altLang="en-US" sz="3200" smtClean="0"/>
              <a:t>Characteristic body odour; feto hepaticus mostly sweet and sour smell due to formation of mecarptones in GIT by bacterial action and sulfur containing amino acids like methionine and also due to portal systemic shunting of ammonium products.</a:t>
            </a:r>
          </a:p>
          <a:p>
            <a:endParaRPr lang="en-US" altLang="en-US" sz="3200" smtClean="0"/>
          </a:p>
          <a:p>
            <a:endParaRPr lang="en-US" altLang="en-US" sz="3200" smtClean="0"/>
          </a:p>
        </p:txBody>
      </p:sp>
      <p:sp>
        <p:nvSpPr>
          <p:cNvPr id="4" name="Slide Number Placeholder 3"/>
          <p:cNvSpPr>
            <a:spLocks noGrp="1"/>
          </p:cNvSpPr>
          <p:nvPr>
            <p:ph type="sldNum" sz="quarter" idx="12"/>
          </p:nvPr>
        </p:nvSpPr>
        <p:spPr/>
        <p:txBody>
          <a:bodyPr/>
          <a:lstStyle/>
          <a:p>
            <a:pPr>
              <a:defRPr/>
            </a:pPr>
            <a:fld id="{3155A758-B2F3-40C6-9C5E-1E124D0B2F09}" type="slidenum">
              <a:rPr lang="en-US"/>
              <a:pPr>
                <a:defRPr/>
              </a:pPr>
              <a:t>171</a:t>
            </a:fld>
            <a:endParaRPr lang="en-US"/>
          </a:p>
        </p:txBody>
      </p:sp>
    </p:spTree>
    <p:extLst>
      <p:ext uri="{BB962C8B-B14F-4D97-AF65-F5344CB8AC3E}">
        <p14:creationId xmlns:p14="http://schemas.microsoft.com/office/powerpoint/2010/main" val="1760154211"/>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4" name="Rectangle 2"/>
          <p:cNvSpPr>
            <a:spLocks noGrp="1" noChangeArrowheads="1"/>
          </p:cNvSpPr>
          <p:nvPr>
            <p:ph sz="quarter" idx="1"/>
          </p:nvPr>
        </p:nvSpPr>
        <p:spPr>
          <a:xfrm>
            <a:off x="457200" y="838200"/>
            <a:ext cx="8229600" cy="5287963"/>
          </a:xfrm>
        </p:spPr>
        <p:txBody>
          <a:bodyPr/>
          <a:lstStyle/>
          <a:p>
            <a:pPr marL="660400" indent="-660400" eaLnBrk="1" hangingPunct="1">
              <a:buFontTx/>
              <a:buNone/>
            </a:pPr>
            <a:r>
              <a:rPr lang="en-US" altLang="en-US" sz="4000" b="1" smtClean="0"/>
              <a:t>Endocrine disorder/ features</a:t>
            </a:r>
            <a:endParaRPr lang="en-US" altLang="en-US" sz="4000" smtClean="0"/>
          </a:p>
          <a:p>
            <a:pPr marL="1035050" lvl="1" indent="-577850" eaLnBrk="1" hangingPunct="1"/>
            <a:r>
              <a:rPr lang="en-US" altLang="en-US" sz="4000" smtClean="0"/>
              <a:t>Hair loss: axillary, pectoral, pubic</a:t>
            </a:r>
          </a:p>
          <a:p>
            <a:pPr marL="1035050" lvl="1" indent="-577850" eaLnBrk="1" hangingPunct="1"/>
            <a:r>
              <a:rPr lang="en-US" altLang="en-US" sz="4000" smtClean="0"/>
              <a:t>Men: gynaecomastia, testicular atrophy, impotence, Loss of libido</a:t>
            </a:r>
          </a:p>
          <a:p>
            <a:pPr marL="1035050" lvl="1" indent="-577850" eaLnBrk="1" hangingPunct="1"/>
            <a:r>
              <a:rPr lang="en-US" altLang="en-US" sz="4000" smtClean="0"/>
              <a:t>Women: breast atrophy, irregular menses, amenorrhoea</a:t>
            </a:r>
          </a:p>
          <a:p>
            <a:pPr marL="1035050" lvl="1" indent="-577850" eaLnBrk="1" hangingPunct="1"/>
            <a:endParaRPr lang="en-US" altLang="en-US" sz="4000" smtClean="0"/>
          </a:p>
        </p:txBody>
      </p:sp>
      <p:sp>
        <p:nvSpPr>
          <p:cNvPr id="3" name="Slide Number Placeholder 2"/>
          <p:cNvSpPr>
            <a:spLocks noGrp="1"/>
          </p:cNvSpPr>
          <p:nvPr>
            <p:ph type="sldNum" sz="quarter" idx="12"/>
          </p:nvPr>
        </p:nvSpPr>
        <p:spPr/>
        <p:txBody>
          <a:bodyPr/>
          <a:lstStyle/>
          <a:p>
            <a:pPr>
              <a:defRPr/>
            </a:pPr>
            <a:fld id="{DC1D77E6-DB0F-4634-9536-1D7145B29C7C}" type="slidenum">
              <a:rPr lang="en-US"/>
              <a:pPr>
                <a:defRPr/>
              </a:pPr>
              <a:t>172</a:t>
            </a:fld>
            <a:endParaRPr lang="en-US"/>
          </a:p>
        </p:txBody>
      </p:sp>
    </p:spTree>
    <p:extLst>
      <p:ext uri="{BB962C8B-B14F-4D97-AF65-F5344CB8AC3E}">
        <p14:creationId xmlns:p14="http://schemas.microsoft.com/office/powerpoint/2010/main" val="932210641"/>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Rectangle 2"/>
          <p:cNvSpPr>
            <a:spLocks noGrp="1" noChangeArrowheads="1"/>
          </p:cNvSpPr>
          <p:nvPr>
            <p:ph sz="quarter" idx="1"/>
          </p:nvPr>
        </p:nvSpPr>
        <p:spPr>
          <a:xfrm>
            <a:off x="228600" y="304800"/>
            <a:ext cx="8686800" cy="6553200"/>
          </a:xfrm>
        </p:spPr>
        <p:txBody>
          <a:bodyPr/>
          <a:lstStyle/>
          <a:p>
            <a:pPr marL="660400" indent="-660400" eaLnBrk="1" hangingPunct="1">
              <a:lnSpc>
                <a:spcPct val="80000"/>
              </a:lnSpc>
              <a:buFontTx/>
              <a:buNone/>
            </a:pPr>
            <a:r>
              <a:rPr lang="en-US" altLang="en-US" sz="2000" b="1" smtClean="0"/>
              <a:t>CNS-hepatic encephalopathy, constructive apraxia</a:t>
            </a:r>
          </a:p>
          <a:p>
            <a:pPr marL="660400" indent="-660400" eaLnBrk="1" hangingPunct="1">
              <a:lnSpc>
                <a:spcPct val="80000"/>
              </a:lnSpc>
              <a:buFontTx/>
              <a:buNone/>
            </a:pPr>
            <a:r>
              <a:rPr lang="en-US" altLang="en-US" sz="2000" b="1" smtClean="0"/>
              <a:t>Features of hepatic encephalopathy</a:t>
            </a:r>
            <a:endParaRPr lang="en-US" altLang="en-US" sz="2000" smtClean="0"/>
          </a:p>
          <a:p>
            <a:pPr marL="1035050" lvl="1" indent="-577850" eaLnBrk="1" hangingPunct="1">
              <a:lnSpc>
                <a:spcPct val="80000"/>
              </a:lnSpc>
            </a:pPr>
            <a:r>
              <a:rPr lang="en-US" altLang="en-US" sz="2000" smtClean="0"/>
              <a:t>Unkempt appearance</a:t>
            </a:r>
          </a:p>
          <a:p>
            <a:pPr marL="1035050" lvl="1" indent="-577850" eaLnBrk="1" hangingPunct="1">
              <a:lnSpc>
                <a:spcPct val="80000"/>
              </a:lnSpc>
            </a:pPr>
            <a:r>
              <a:rPr lang="en-US" altLang="en-US" sz="2000" smtClean="0"/>
              <a:t>Bizarre behaviour</a:t>
            </a:r>
          </a:p>
          <a:p>
            <a:pPr marL="1035050" lvl="1" indent="-577850" eaLnBrk="1" hangingPunct="1">
              <a:lnSpc>
                <a:spcPct val="80000"/>
              </a:lnSpc>
            </a:pPr>
            <a:r>
              <a:rPr lang="en-US" altLang="en-US" sz="2000" smtClean="0"/>
              <a:t>Poor concentration.</a:t>
            </a:r>
          </a:p>
          <a:p>
            <a:pPr marL="1035050" lvl="1" indent="-577850" eaLnBrk="1" hangingPunct="1">
              <a:lnSpc>
                <a:spcPct val="80000"/>
              </a:lnSpc>
            </a:pPr>
            <a:r>
              <a:rPr lang="en-US" altLang="en-US" sz="2000" smtClean="0"/>
              <a:t>Poor memory</a:t>
            </a:r>
          </a:p>
          <a:p>
            <a:pPr marL="1035050" lvl="1" indent="-577850" eaLnBrk="1" hangingPunct="1">
              <a:lnSpc>
                <a:spcPct val="80000"/>
              </a:lnSpc>
            </a:pPr>
            <a:r>
              <a:rPr lang="en-US" altLang="en-US" sz="2000" smtClean="0"/>
              <a:t>Slurred speech</a:t>
            </a:r>
          </a:p>
          <a:p>
            <a:pPr marL="1035050" lvl="1" indent="-577850" eaLnBrk="1" hangingPunct="1">
              <a:lnSpc>
                <a:spcPct val="80000"/>
              </a:lnSpc>
            </a:pPr>
            <a:r>
              <a:rPr lang="en-US" altLang="en-US" sz="2000" smtClean="0"/>
              <a:t>Sleep disturbance</a:t>
            </a:r>
          </a:p>
          <a:p>
            <a:pPr marL="1035050" lvl="1" indent="-577850" eaLnBrk="1" hangingPunct="1">
              <a:lnSpc>
                <a:spcPct val="80000"/>
              </a:lnSpc>
            </a:pPr>
            <a:r>
              <a:rPr lang="en-US" altLang="en-US" sz="2000" smtClean="0"/>
              <a:t>Generalize muscle twitching</a:t>
            </a:r>
          </a:p>
          <a:p>
            <a:pPr marL="1035050" lvl="1" indent="-577850" eaLnBrk="1" hangingPunct="1">
              <a:lnSpc>
                <a:spcPct val="80000"/>
              </a:lnSpc>
            </a:pPr>
            <a:r>
              <a:rPr lang="en-US" altLang="en-US" sz="2000" smtClean="0"/>
              <a:t>Flapping tremors (asterexis)</a:t>
            </a:r>
          </a:p>
          <a:p>
            <a:pPr marL="1035050" lvl="1" indent="-577850" eaLnBrk="1" hangingPunct="1">
              <a:lnSpc>
                <a:spcPct val="80000"/>
              </a:lnSpc>
            </a:pPr>
            <a:r>
              <a:rPr lang="en-US" altLang="en-US" sz="2000" smtClean="0"/>
              <a:t>Restlessness</a:t>
            </a:r>
          </a:p>
          <a:p>
            <a:pPr marL="1035050" lvl="1" indent="-577850" eaLnBrk="1" hangingPunct="1">
              <a:lnSpc>
                <a:spcPct val="80000"/>
              </a:lnSpc>
            </a:pPr>
            <a:r>
              <a:rPr lang="en-US" altLang="en-US" sz="2000" smtClean="0"/>
              <a:t>Aggressive outburst</a:t>
            </a:r>
          </a:p>
          <a:p>
            <a:pPr marL="1035050" lvl="1" indent="-577850" eaLnBrk="1" hangingPunct="1">
              <a:lnSpc>
                <a:spcPct val="80000"/>
              </a:lnSpc>
            </a:pPr>
            <a:r>
              <a:rPr lang="en-US" altLang="en-US" sz="2000" smtClean="0"/>
              <a:t>Mania</a:t>
            </a:r>
          </a:p>
          <a:p>
            <a:pPr marL="1035050" lvl="1" indent="-577850" eaLnBrk="1" hangingPunct="1">
              <a:lnSpc>
                <a:spcPct val="80000"/>
              </a:lnSpc>
            </a:pPr>
            <a:r>
              <a:rPr lang="en-US" altLang="en-US" sz="2000" smtClean="0"/>
              <a:t>Coma</a:t>
            </a:r>
            <a:endParaRPr lang="fr-FR" altLang="en-US" sz="2000" smtClean="0"/>
          </a:p>
          <a:p>
            <a:pPr marL="1035050" lvl="1" indent="-577850" eaLnBrk="1" hangingPunct="1">
              <a:lnSpc>
                <a:spcPct val="80000"/>
              </a:lnSpc>
            </a:pPr>
            <a:r>
              <a:rPr lang="fr-FR" altLang="en-US" sz="2000" smtClean="0"/>
              <a:t>Hyperactive reflexes-tendon reflex, positive barbinski sign</a:t>
            </a:r>
            <a:endParaRPr lang="en-US" altLang="en-US" sz="2000" smtClean="0"/>
          </a:p>
          <a:p>
            <a:pPr marL="1035050" lvl="1" indent="-577850" eaLnBrk="1" hangingPunct="1">
              <a:lnSpc>
                <a:spcPct val="80000"/>
              </a:lnSpc>
            </a:pPr>
            <a:r>
              <a:rPr lang="en-US" altLang="en-US" sz="2000" smtClean="0"/>
              <a:t>Chorea</a:t>
            </a:r>
          </a:p>
          <a:p>
            <a:pPr marL="1035050" lvl="1" indent="-577850" eaLnBrk="1" hangingPunct="1">
              <a:lnSpc>
                <a:spcPct val="80000"/>
              </a:lnSpc>
            </a:pPr>
            <a:r>
              <a:rPr lang="en-US" altLang="en-US" sz="2000" smtClean="0"/>
              <a:t>Musty odour / fetor hepaticus</a:t>
            </a:r>
            <a:endParaRPr lang="en-US" altLang="en-US" sz="2000" b="1" i="1" smtClean="0"/>
          </a:p>
          <a:p>
            <a:pPr marL="660400" indent="-660400" eaLnBrk="1" hangingPunct="1">
              <a:lnSpc>
                <a:spcPct val="80000"/>
              </a:lnSpc>
              <a:buFontTx/>
              <a:buNone/>
            </a:pPr>
            <a:r>
              <a:rPr lang="en-US" altLang="en-US" sz="2000" b="1" i="1" smtClean="0"/>
              <a:t>NB</a:t>
            </a:r>
          </a:p>
          <a:p>
            <a:pPr marL="660400" indent="-660400" eaLnBrk="1" hangingPunct="1">
              <a:lnSpc>
                <a:spcPct val="80000"/>
              </a:lnSpc>
            </a:pPr>
            <a:r>
              <a:rPr lang="en-US" altLang="en-US" sz="2000" b="1" i="1" smtClean="0"/>
              <a:t>Hepatic encephalopathy is a form of cerebral intoxication, by breakdown of proteins in the gut-mainly ammonia.</a:t>
            </a:r>
          </a:p>
        </p:txBody>
      </p:sp>
      <p:sp>
        <p:nvSpPr>
          <p:cNvPr id="3" name="Slide Number Placeholder 2"/>
          <p:cNvSpPr>
            <a:spLocks noGrp="1"/>
          </p:cNvSpPr>
          <p:nvPr>
            <p:ph type="sldNum" sz="quarter" idx="12"/>
          </p:nvPr>
        </p:nvSpPr>
        <p:spPr/>
        <p:txBody>
          <a:bodyPr/>
          <a:lstStyle/>
          <a:p>
            <a:pPr>
              <a:defRPr/>
            </a:pPr>
            <a:fld id="{A2B62EE4-DF03-43CF-80E7-9F1053A02A1A}" type="slidenum">
              <a:rPr lang="en-US"/>
              <a:pPr>
                <a:defRPr/>
              </a:pPr>
              <a:t>173</a:t>
            </a:fld>
            <a:endParaRPr lang="en-US"/>
          </a:p>
        </p:txBody>
      </p:sp>
    </p:spTree>
    <p:extLst>
      <p:ext uri="{BB962C8B-B14F-4D97-AF65-F5344CB8AC3E}">
        <p14:creationId xmlns:p14="http://schemas.microsoft.com/office/powerpoint/2010/main" val="439017276"/>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14E2F16C-461B-4D78-993D-517315D0D266}" type="slidenum">
              <a:rPr lang="en-US"/>
              <a:pPr>
                <a:defRPr/>
              </a:pPr>
              <a:t>174</a:t>
            </a:fld>
            <a:endParaRPr lang="en-US"/>
          </a:p>
        </p:txBody>
      </p:sp>
      <p:pic>
        <p:nvPicPr>
          <p:cNvPr id="58880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 y="95250"/>
            <a:ext cx="6896100" cy="666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8804" name="Rectangle 5"/>
          <p:cNvSpPr>
            <a:spLocks noChangeArrowheads="1"/>
          </p:cNvSpPr>
          <p:nvPr/>
        </p:nvSpPr>
        <p:spPr bwMode="auto">
          <a:xfrm>
            <a:off x="6858000" y="2097088"/>
            <a:ext cx="2286000" cy="2246312"/>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en-US" sz="2000" b="1">
                <a:solidFill>
                  <a:prstClr val="black"/>
                </a:solidFill>
                <a:latin typeface="Arial" charset="0"/>
                <a:cs typeface="Arial" charset="0"/>
              </a:rPr>
              <a:t>Constructional apraxia in encephalopathy.</a:t>
            </a:r>
            <a:r>
              <a:rPr lang="en-US" altLang="en-US" sz="2000">
                <a:solidFill>
                  <a:prstClr val="black"/>
                </a:solidFill>
                <a:latin typeface="Arial" charset="0"/>
                <a:cs typeface="Arial" charset="0"/>
              </a:rPr>
              <a:t> Drawing stars and clocks may reveal marked abnormality.</a:t>
            </a:r>
          </a:p>
        </p:txBody>
      </p:sp>
    </p:spTree>
    <p:extLst>
      <p:ext uri="{BB962C8B-B14F-4D97-AF65-F5344CB8AC3E}">
        <p14:creationId xmlns:p14="http://schemas.microsoft.com/office/powerpoint/2010/main" val="3330400425"/>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9826"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066800" y="0"/>
            <a:ext cx="6019800" cy="6858000"/>
          </a:xfrm>
          <a:noFill/>
        </p:spPr>
      </p:pic>
      <p:sp>
        <p:nvSpPr>
          <p:cNvPr id="3" name="Slide Number Placeholder 2"/>
          <p:cNvSpPr>
            <a:spLocks noGrp="1"/>
          </p:cNvSpPr>
          <p:nvPr>
            <p:ph type="sldNum" sz="quarter" idx="12"/>
          </p:nvPr>
        </p:nvSpPr>
        <p:spPr/>
        <p:txBody>
          <a:bodyPr/>
          <a:lstStyle/>
          <a:p>
            <a:pPr>
              <a:defRPr/>
            </a:pPr>
            <a:fld id="{883D97D0-DAE4-46C3-9903-AC80149E3A1C}" type="slidenum">
              <a:rPr lang="en-US"/>
              <a:pPr>
                <a:defRPr/>
              </a:pPr>
              <a:t>175</a:t>
            </a:fld>
            <a:endParaRPr lang="en-US"/>
          </a:p>
        </p:txBody>
      </p:sp>
    </p:spTree>
    <p:extLst>
      <p:ext uri="{BB962C8B-B14F-4D97-AF65-F5344CB8AC3E}">
        <p14:creationId xmlns:p14="http://schemas.microsoft.com/office/powerpoint/2010/main" val="1068932881"/>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Title 1"/>
          <p:cNvSpPr>
            <a:spLocks noGrp="1"/>
          </p:cNvSpPr>
          <p:nvPr>
            <p:ph type="title"/>
          </p:nvPr>
        </p:nvSpPr>
        <p:spPr/>
        <p:txBody>
          <a:bodyPr/>
          <a:lstStyle/>
          <a:p>
            <a:r>
              <a:rPr lang="en-US" altLang="en-US" b="1" smtClean="0">
                <a:solidFill>
                  <a:schemeClr val="tx1"/>
                </a:solidFill>
              </a:rPr>
              <a:t>How to grade hepatic encephalopathy clinically</a:t>
            </a:r>
            <a:endParaRPr lang="en-US" altLang="en-US" smtClean="0">
              <a:solidFill>
                <a:schemeClr val="tx1"/>
              </a:solidFill>
            </a:endParaRPr>
          </a:p>
        </p:txBody>
      </p:sp>
      <p:graphicFrame>
        <p:nvGraphicFramePr>
          <p:cNvPr id="5" name="Content Placeholder 4"/>
          <p:cNvGraphicFramePr>
            <a:graphicFrameLocks noGrp="1"/>
          </p:cNvGraphicFramePr>
          <p:nvPr>
            <p:ph sz="quarter" idx="1"/>
          </p:nvPr>
        </p:nvGraphicFramePr>
        <p:xfrm>
          <a:off x="304800" y="1371600"/>
          <a:ext cx="8610600" cy="5241924"/>
        </p:xfrm>
        <a:graphic>
          <a:graphicData uri="http://schemas.openxmlformats.org/drawingml/2006/table">
            <a:tbl>
              <a:tblPr/>
              <a:tblGrid>
                <a:gridCol w="2318239"/>
                <a:gridCol w="6292361"/>
              </a:tblGrid>
              <a:tr h="716607">
                <a:tc>
                  <a:txBody>
                    <a:bodyPr/>
                    <a:lstStyle/>
                    <a:p>
                      <a:pPr marL="0" marR="0">
                        <a:lnSpc>
                          <a:spcPct val="115000"/>
                        </a:lnSpc>
                        <a:spcBef>
                          <a:spcPts val="0"/>
                        </a:spcBef>
                        <a:spcAft>
                          <a:spcPts val="0"/>
                        </a:spcAft>
                      </a:pPr>
                      <a:r>
                        <a:rPr lang="en-US" sz="2800" b="1" dirty="0">
                          <a:latin typeface="Times New Roman"/>
                          <a:ea typeface="Times New Roman"/>
                          <a:cs typeface="Times New Roman"/>
                        </a:rPr>
                        <a:t>Clinical grade</a:t>
                      </a:r>
                      <a:endParaRPr lang="en-US" sz="2400" dirty="0">
                        <a:latin typeface="Calibri"/>
                        <a:ea typeface="Calibri"/>
                        <a:cs typeface="Times New Roman"/>
                      </a:endParaRPr>
                    </a:p>
                  </a:txBody>
                  <a:tcPr marR="9525" marT="9526" marB="9526"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800" b="1">
                          <a:latin typeface="Times New Roman"/>
                          <a:ea typeface="Times New Roman"/>
                          <a:cs typeface="Times New Roman"/>
                        </a:rPr>
                        <a:t>Clinical signs</a:t>
                      </a:r>
                      <a:endParaRPr lang="en-US" sz="2400">
                        <a:latin typeface="Calibri"/>
                        <a:ea typeface="Calibri"/>
                        <a:cs typeface="Times New Roman"/>
                      </a:endParaRPr>
                    </a:p>
                  </a:txBody>
                  <a:tcPr marR="9525" marT="9526" marB="9526"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11317">
                <a:tc>
                  <a:txBody>
                    <a:bodyPr/>
                    <a:lstStyle/>
                    <a:p>
                      <a:pPr marL="0" marR="0">
                        <a:lnSpc>
                          <a:spcPct val="115000"/>
                        </a:lnSpc>
                        <a:spcBef>
                          <a:spcPts val="0"/>
                        </a:spcBef>
                        <a:spcAft>
                          <a:spcPts val="0"/>
                        </a:spcAft>
                      </a:pPr>
                      <a:r>
                        <a:rPr lang="en-US" sz="2800" b="1">
                          <a:latin typeface="Times New Roman"/>
                          <a:ea typeface="Times New Roman"/>
                          <a:cs typeface="Times New Roman"/>
                        </a:rPr>
                        <a:t>Grade 1</a:t>
                      </a:r>
                      <a:endParaRPr lang="en-US" sz="2400">
                        <a:latin typeface="Calibri"/>
                        <a:ea typeface="Calibri"/>
                        <a:cs typeface="Times New Roman"/>
                      </a:endParaRPr>
                    </a:p>
                  </a:txBody>
                  <a:tcPr marR="9525" marT="9526" marB="952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800">
                          <a:latin typeface="Times New Roman"/>
                          <a:ea typeface="Times New Roman"/>
                          <a:cs typeface="Times New Roman"/>
                        </a:rPr>
                        <a:t>Poor concentration, slurred speech, slow mentation, disordered sleep rhythm</a:t>
                      </a:r>
                      <a:endParaRPr lang="en-US" sz="2400">
                        <a:latin typeface="Calibri"/>
                        <a:ea typeface="Calibri"/>
                        <a:cs typeface="Times New Roman"/>
                      </a:endParaRPr>
                    </a:p>
                  </a:txBody>
                  <a:tcPr marR="9525" marT="9526" marB="952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011317">
                <a:tc>
                  <a:txBody>
                    <a:bodyPr/>
                    <a:lstStyle/>
                    <a:p>
                      <a:pPr marL="0" marR="0">
                        <a:lnSpc>
                          <a:spcPct val="115000"/>
                        </a:lnSpc>
                        <a:spcBef>
                          <a:spcPts val="0"/>
                        </a:spcBef>
                        <a:spcAft>
                          <a:spcPts val="0"/>
                        </a:spcAft>
                      </a:pPr>
                      <a:r>
                        <a:rPr lang="en-US" sz="2800" b="1">
                          <a:latin typeface="Times New Roman"/>
                          <a:ea typeface="Times New Roman"/>
                          <a:cs typeface="Times New Roman"/>
                        </a:rPr>
                        <a:t>Grade 2</a:t>
                      </a:r>
                      <a:endParaRPr lang="en-US" sz="2400">
                        <a:latin typeface="Calibri"/>
                        <a:ea typeface="Calibri"/>
                        <a:cs typeface="Times New Roman"/>
                      </a:endParaRPr>
                    </a:p>
                  </a:txBody>
                  <a:tcPr marR="9525" marT="9526" marB="952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800">
                          <a:latin typeface="Times New Roman"/>
                          <a:ea typeface="Times New Roman"/>
                          <a:cs typeface="Times New Roman"/>
                        </a:rPr>
                        <a:t>Drowsy but easily rousable, occasional aggressive behaviour, lethargic</a:t>
                      </a:r>
                      <a:endParaRPr lang="en-US" sz="2400">
                        <a:latin typeface="Calibri"/>
                        <a:ea typeface="Calibri"/>
                        <a:cs typeface="Times New Roman"/>
                      </a:endParaRPr>
                    </a:p>
                  </a:txBody>
                  <a:tcPr marR="9525" marT="9526" marB="952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491366">
                <a:tc>
                  <a:txBody>
                    <a:bodyPr/>
                    <a:lstStyle/>
                    <a:p>
                      <a:pPr marL="0" marR="0">
                        <a:lnSpc>
                          <a:spcPct val="115000"/>
                        </a:lnSpc>
                        <a:spcBef>
                          <a:spcPts val="0"/>
                        </a:spcBef>
                        <a:spcAft>
                          <a:spcPts val="0"/>
                        </a:spcAft>
                      </a:pPr>
                      <a:r>
                        <a:rPr lang="en-US" sz="2800" b="1">
                          <a:latin typeface="Times New Roman"/>
                          <a:ea typeface="Times New Roman"/>
                          <a:cs typeface="Times New Roman"/>
                        </a:rPr>
                        <a:t>Grade 3</a:t>
                      </a:r>
                      <a:endParaRPr lang="en-US" sz="2400">
                        <a:latin typeface="Calibri"/>
                        <a:ea typeface="Calibri"/>
                        <a:cs typeface="Times New Roman"/>
                      </a:endParaRPr>
                    </a:p>
                  </a:txBody>
                  <a:tcPr marR="9525" marT="9526" marB="952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800" dirty="0">
                          <a:latin typeface="Times New Roman"/>
                          <a:ea typeface="Times New Roman"/>
                          <a:cs typeface="Times New Roman"/>
                        </a:rPr>
                        <a:t>Marked confusion, drowsy, sleepy but responds to pain and voice, gross disorientation</a:t>
                      </a:r>
                      <a:endParaRPr lang="en-US" sz="2400" dirty="0">
                        <a:latin typeface="Calibri"/>
                        <a:ea typeface="Calibri"/>
                        <a:cs typeface="Times New Roman"/>
                      </a:endParaRPr>
                    </a:p>
                  </a:txBody>
                  <a:tcPr marR="9525" marT="9526" marB="952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011317">
                <a:tc>
                  <a:txBody>
                    <a:bodyPr/>
                    <a:lstStyle/>
                    <a:p>
                      <a:pPr marL="0" marR="0">
                        <a:lnSpc>
                          <a:spcPct val="115000"/>
                        </a:lnSpc>
                        <a:spcBef>
                          <a:spcPts val="0"/>
                        </a:spcBef>
                        <a:spcAft>
                          <a:spcPts val="0"/>
                        </a:spcAft>
                      </a:pPr>
                      <a:r>
                        <a:rPr lang="en-US" sz="2800" b="1">
                          <a:latin typeface="Times New Roman"/>
                          <a:ea typeface="Times New Roman"/>
                          <a:cs typeface="Times New Roman"/>
                        </a:rPr>
                        <a:t>Grade 4</a:t>
                      </a:r>
                      <a:endParaRPr lang="en-US" sz="2400">
                        <a:latin typeface="Calibri"/>
                        <a:ea typeface="Calibri"/>
                        <a:cs typeface="Times New Roman"/>
                      </a:endParaRPr>
                    </a:p>
                  </a:txBody>
                  <a:tcPr marR="9525" marT="9526" marB="952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800" dirty="0">
                          <a:latin typeface="Times New Roman"/>
                          <a:ea typeface="Times New Roman"/>
                          <a:cs typeface="Times New Roman"/>
                        </a:rPr>
                        <a:t>Unresponsive to voice, may or may not respond to painful stimuli, unconscious</a:t>
                      </a:r>
                      <a:endParaRPr lang="en-US" sz="2400" dirty="0">
                        <a:latin typeface="Calibri"/>
                        <a:ea typeface="Calibri"/>
                        <a:cs typeface="Times New Roman"/>
                      </a:endParaRPr>
                    </a:p>
                  </a:txBody>
                  <a:tcPr marR="9525" marT="9526" marB="952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bl>
          </a:graphicData>
        </a:graphic>
      </p:graphicFrame>
      <p:sp>
        <p:nvSpPr>
          <p:cNvPr id="4" name="Slide Number Placeholder 3"/>
          <p:cNvSpPr>
            <a:spLocks noGrp="1"/>
          </p:cNvSpPr>
          <p:nvPr>
            <p:ph type="sldNum" sz="quarter" idx="12"/>
          </p:nvPr>
        </p:nvSpPr>
        <p:spPr/>
        <p:txBody>
          <a:bodyPr/>
          <a:lstStyle/>
          <a:p>
            <a:pPr>
              <a:defRPr/>
            </a:pPr>
            <a:fld id="{6BA053EE-2919-425A-8E98-1C68CE2122C5}" type="slidenum">
              <a:rPr lang="en-US"/>
              <a:pPr>
                <a:defRPr/>
              </a:pPr>
              <a:t>176</a:t>
            </a:fld>
            <a:endParaRPr lang="en-US"/>
          </a:p>
        </p:txBody>
      </p:sp>
    </p:spTree>
    <p:extLst>
      <p:ext uri="{BB962C8B-B14F-4D97-AF65-F5344CB8AC3E}">
        <p14:creationId xmlns:p14="http://schemas.microsoft.com/office/powerpoint/2010/main" val="496442277"/>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0EC2B775-F769-4CDD-9A69-60187AE985A2}" type="slidenum">
              <a:rPr lang="en-US"/>
              <a:pPr>
                <a:defRPr/>
              </a:pPr>
              <a:t>177</a:t>
            </a:fld>
            <a:endParaRPr lang="en-US"/>
          </a:p>
        </p:txBody>
      </p:sp>
      <p:pic>
        <p:nvPicPr>
          <p:cNvPr id="59187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250"/>
            <a:ext cx="6391275" cy="666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1876" name="Rectangle 5"/>
          <p:cNvSpPr>
            <a:spLocks noChangeArrowheads="1"/>
          </p:cNvSpPr>
          <p:nvPr/>
        </p:nvSpPr>
        <p:spPr bwMode="auto">
          <a:xfrm>
            <a:off x="6477000" y="1006475"/>
            <a:ext cx="2667000" cy="470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en-US" sz="2000" b="1">
                <a:solidFill>
                  <a:prstClr val="black"/>
                </a:solidFill>
                <a:latin typeface="Arial" charset="0"/>
                <a:cs typeface="Arial" charset="0"/>
              </a:rPr>
              <a:t>Number connection test used in assessing encephalopathy.</a:t>
            </a:r>
            <a:r>
              <a:rPr lang="en-US" altLang="en-US" sz="2000">
                <a:solidFill>
                  <a:prstClr val="black"/>
                </a:solidFill>
                <a:latin typeface="Arial" charset="0"/>
                <a:cs typeface="Arial" charset="0"/>
              </a:rPr>
              <a:t> These 25 numbered circles can normally be joined together within 30 seconds. Serial observations may provide useful information as long as the position of the numbers is varied to avoid the patient learning their pattern.</a:t>
            </a:r>
          </a:p>
        </p:txBody>
      </p:sp>
    </p:spTree>
    <p:extLst>
      <p:ext uri="{BB962C8B-B14F-4D97-AF65-F5344CB8AC3E}">
        <p14:creationId xmlns:p14="http://schemas.microsoft.com/office/powerpoint/2010/main" val="1359184978"/>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8" name="Content Placeholder 2"/>
          <p:cNvSpPr>
            <a:spLocks noGrp="1"/>
          </p:cNvSpPr>
          <p:nvPr>
            <p:ph sz="quarter" idx="1"/>
          </p:nvPr>
        </p:nvSpPr>
        <p:spPr>
          <a:xfrm>
            <a:off x="381000" y="381000"/>
            <a:ext cx="8458200" cy="6096000"/>
          </a:xfrm>
        </p:spPr>
        <p:txBody>
          <a:bodyPr/>
          <a:lstStyle/>
          <a:p>
            <a:pPr>
              <a:buFont typeface="Wingdings 2" pitchFamily="18" charset="2"/>
              <a:buNone/>
            </a:pPr>
            <a:r>
              <a:rPr lang="en-US" altLang="en-US" sz="3200" b="1" u="sng" smtClean="0"/>
              <a:t>Differential diagnosis of hepatic encephalopathy</a:t>
            </a:r>
          </a:p>
          <a:p>
            <a:r>
              <a:rPr lang="en-US" altLang="en-US" sz="3200" smtClean="0"/>
              <a:t>Intracranial bleed (subdural, extradural haematoma) </a:t>
            </a:r>
          </a:p>
          <a:p>
            <a:r>
              <a:rPr lang="en-US" altLang="en-US" sz="3200" smtClean="0"/>
              <a:t>Drug or alcohol intoxication</a:t>
            </a:r>
          </a:p>
          <a:p>
            <a:r>
              <a:rPr lang="en-US" altLang="en-US" sz="3200" smtClean="0"/>
              <a:t>Delirium tremens/alcohol withdrawal </a:t>
            </a:r>
          </a:p>
          <a:p>
            <a:r>
              <a:rPr lang="en-US" altLang="en-US" sz="3200" smtClean="0"/>
              <a:t>Wernicke's encephalopathy </a:t>
            </a:r>
          </a:p>
          <a:p>
            <a:r>
              <a:rPr lang="en-US" altLang="en-US" sz="3200" smtClean="0"/>
              <a:t>Primary psychiatric disorders </a:t>
            </a:r>
          </a:p>
          <a:p>
            <a:r>
              <a:rPr lang="en-US" altLang="en-US" sz="3200" smtClean="0"/>
              <a:t>Hypoglycaemia </a:t>
            </a:r>
          </a:p>
          <a:p>
            <a:r>
              <a:rPr lang="en-US" altLang="en-US" sz="3200" smtClean="0"/>
              <a:t>Neurological Wilson's disease </a:t>
            </a:r>
          </a:p>
          <a:p>
            <a:r>
              <a:rPr lang="en-US" altLang="en-US" sz="3200" smtClean="0"/>
              <a:t>Post-ictal state </a:t>
            </a:r>
          </a:p>
          <a:p>
            <a:endParaRPr lang="en-US" altLang="en-US" sz="3200" smtClean="0"/>
          </a:p>
        </p:txBody>
      </p:sp>
      <p:sp>
        <p:nvSpPr>
          <p:cNvPr id="4" name="Slide Number Placeholder 3"/>
          <p:cNvSpPr>
            <a:spLocks noGrp="1"/>
          </p:cNvSpPr>
          <p:nvPr>
            <p:ph type="sldNum" sz="quarter" idx="12"/>
          </p:nvPr>
        </p:nvSpPr>
        <p:spPr/>
        <p:txBody>
          <a:bodyPr/>
          <a:lstStyle/>
          <a:p>
            <a:pPr>
              <a:defRPr/>
            </a:pPr>
            <a:fld id="{4CD5F166-5F25-4113-B965-E337965BB7D1}" type="slidenum">
              <a:rPr lang="en-US"/>
              <a:pPr>
                <a:defRPr/>
              </a:pPr>
              <a:t>178</a:t>
            </a:fld>
            <a:endParaRPr lang="en-US"/>
          </a:p>
        </p:txBody>
      </p:sp>
    </p:spTree>
    <p:extLst>
      <p:ext uri="{BB962C8B-B14F-4D97-AF65-F5344CB8AC3E}">
        <p14:creationId xmlns:p14="http://schemas.microsoft.com/office/powerpoint/2010/main" val="2356891727"/>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
          <p:cNvSpPr>
            <a:spLocks noGrp="1" noChangeArrowheads="1"/>
          </p:cNvSpPr>
          <p:nvPr>
            <p:ph sz="quarter" idx="1"/>
          </p:nvPr>
        </p:nvSpPr>
        <p:spPr>
          <a:xfrm>
            <a:off x="304800" y="304800"/>
            <a:ext cx="8610600" cy="5867400"/>
          </a:xfrm>
        </p:spPr>
        <p:txBody>
          <a:bodyPr/>
          <a:lstStyle/>
          <a:p>
            <a:pPr eaLnBrk="1" hangingPunct="1">
              <a:buFontTx/>
              <a:buNone/>
            </a:pPr>
            <a:r>
              <a:rPr lang="en-US" altLang="en-US" sz="2800" b="1" u="sng" smtClean="0"/>
              <a:t>Investigations</a:t>
            </a:r>
            <a:endParaRPr lang="en-US" altLang="en-US" sz="2800" u="sng" smtClean="0"/>
          </a:p>
          <a:p>
            <a:pPr>
              <a:buFont typeface="Wingdings 2" pitchFamily="18" charset="2"/>
              <a:buNone/>
            </a:pPr>
            <a:r>
              <a:rPr lang="en-US" altLang="en-US" sz="2800" smtClean="0"/>
              <a:t>1. Investigations to determine  the cause</a:t>
            </a:r>
          </a:p>
          <a:p>
            <a:r>
              <a:rPr lang="en-US" altLang="en-US" sz="2800" smtClean="0"/>
              <a:t>Toxicology screen of blood and urine especially paracetamol levels.</a:t>
            </a:r>
          </a:p>
          <a:p>
            <a:r>
              <a:rPr lang="en-US" altLang="en-US" sz="2800" smtClean="0"/>
              <a:t>Serology; 1gM anti HBV, 1gM anti –HAV , Anti-HEV, HCV, CMV, EBV</a:t>
            </a:r>
          </a:p>
          <a:p>
            <a:r>
              <a:rPr lang="en-US" altLang="en-US" sz="2800" smtClean="0"/>
              <a:t>Auto antibodies, ANF, ASMA, LKM</a:t>
            </a:r>
          </a:p>
          <a:p>
            <a:r>
              <a:rPr lang="en-US" altLang="en-US" sz="2800" smtClean="0"/>
              <a:t>Caeruloplasmin, serum copper, urinary copper, slit lamp examination.</a:t>
            </a:r>
          </a:p>
          <a:p>
            <a:r>
              <a:rPr lang="en-US" altLang="en-US" sz="2800" smtClean="0"/>
              <a:t>Ultrasound of liver &amp; Doppler of hepatic veins.</a:t>
            </a:r>
          </a:p>
          <a:p>
            <a:r>
              <a:rPr lang="en-US" altLang="en-US" sz="2800" smtClean="0"/>
              <a:t>Blood cultures, ascitic tap for microscopy culture and sensitivity, neutrophils greater than 250/mm</a:t>
            </a:r>
            <a:r>
              <a:rPr lang="en-US" altLang="en-US" sz="2800" baseline="30000" smtClean="0"/>
              <a:t>3</a:t>
            </a:r>
            <a:r>
              <a:rPr lang="en-US" altLang="en-US" sz="2800" smtClean="0"/>
              <a:t> indicates spontaneous bacterial peritonitis.</a:t>
            </a:r>
          </a:p>
          <a:p>
            <a:pPr eaLnBrk="1" hangingPunct="1">
              <a:buFontTx/>
              <a:buNone/>
            </a:pPr>
            <a:endParaRPr lang="en-US" altLang="en-US" sz="2800" smtClean="0"/>
          </a:p>
        </p:txBody>
      </p:sp>
      <p:sp>
        <p:nvSpPr>
          <p:cNvPr id="3" name="Slide Number Placeholder 2"/>
          <p:cNvSpPr>
            <a:spLocks noGrp="1"/>
          </p:cNvSpPr>
          <p:nvPr>
            <p:ph type="sldNum" sz="quarter" idx="12"/>
          </p:nvPr>
        </p:nvSpPr>
        <p:spPr/>
        <p:txBody>
          <a:bodyPr/>
          <a:lstStyle/>
          <a:p>
            <a:pPr>
              <a:defRPr/>
            </a:pPr>
            <a:fld id="{A07E0FF1-547C-4FA8-99C6-95997D186606}" type="slidenum">
              <a:rPr lang="en-US"/>
              <a:pPr>
                <a:defRPr/>
              </a:pPr>
              <a:t>179</a:t>
            </a:fld>
            <a:endParaRPr lang="en-US"/>
          </a:p>
        </p:txBody>
      </p:sp>
    </p:spTree>
    <p:extLst>
      <p:ext uri="{BB962C8B-B14F-4D97-AF65-F5344CB8AC3E}">
        <p14:creationId xmlns:p14="http://schemas.microsoft.com/office/powerpoint/2010/main" val="19900061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sz="quarter" idx="1"/>
          </p:nvPr>
        </p:nvSpPr>
        <p:spPr>
          <a:xfrm>
            <a:off x="457200" y="381000"/>
            <a:ext cx="8229600" cy="6248400"/>
          </a:xfrm>
        </p:spPr>
        <p:txBody>
          <a:bodyPr/>
          <a:lstStyle/>
          <a:p>
            <a:pPr eaLnBrk="1" hangingPunct="1"/>
            <a:r>
              <a:rPr lang="en-US" altLang="en-US" sz="3600" smtClean="0"/>
              <a:t>Computed tomography (CT) can be used for the same purposes as ultrasound, but detects smaller focal lesions in the liver, especially when combined with contrast injection. </a:t>
            </a:r>
          </a:p>
          <a:p>
            <a:pPr eaLnBrk="1" hangingPunct="1"/>
            <a:r>
              <a:rPr lang="en-US" altLang="en-US" sz="3600" smtClean="0"/>
              <a:t>Magnetic resonance imaging (MRI) can also be used to localise and confirm the aetiology of focal liver lesions, particularly primary and secondary tumours. </a:t>
            </a:r>
          </a:p>
        </p:txBody>
      </p:sp>
      <p:sp>
        <p:nvSpPr>
          <p:cNvPr id="3" name="Slide Number Placeholder 2"/>
          <p:cNvSpPr>
            <a:spLocks noGrp="1"/>
          </p:cNvSpPr>
          <p:nvPr>
            <p:ph type="sldNum" sz="quarter" idx="12"/>
          </p:nvPr>
        </p:nvSpPr>
        <p:spPr/>
        <p:txBody>
          <a:bodyPr/>
          <a:lstStyle/>
          <a:p>
            <a:pPr>
              <a:defRPr/>
            </a:pPr>
            <a:fld id="{F38B0838-7239-49EB-83BE-38B455C2C369}" type="slidenum">
              <a:rPr lang="en-US"/>
              <a:pPr>
                <a:defRPr/>
              </a:pPr>
              <a:t>18</a:t>
            </a:fld>
            <a:endParaRPr lang="en-US"/>
          </a:p>
        </p:txBody>
      </p:sp>
    </p:spTree>
    <p:extLst>
      <p:ext uri="{BB962C8B-B14F-4D97-AF65-F5344CB8AC3E}">
        <p14:creationId xmlns:p14="http://schemas.microsoft.com/office/powerpoint/2010/main" val="634367252"/>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Content Placeholder 2"/>
          <p:cNvSpPr>
            <a:spLocks noGrp="1"/>
          </p:cNvSpPr>
          <p:nvPr>
            <p:ph sz="quarter" idx="1"/>
          </p:nvPr>
        </p:nvSpPr>
        <p:spPr>
          <a:xfrm>
            <a:off x="304800" y="304800"/>
            <a:ext cx="8382000" cy="6172200"/>
          </a:xfrm>
        </p:spPr>
        <p:txBody>
          <a:bodyPr/>
          <a:lstStyle/>
          <a:p>
            <a:pPr>
              <a:buFont typeface="Wingdings 2" pitchFamily="18" charset="2"/>
              <a:buNone/>
            </a:pPr>
            <a:r>
              <a:rPr lang="en-US" altLang="en-US" sz="4000" smtClean="0"/>
              <a:t>2. To monitor progress</a:t>
            </a:r>
          </a:p>
          <a:p>
            <a:pPr lvl="2" eaLnBrk="1" hangingPunct="1"/>
            <a:r>
              <a:rPr lang="en-US" altLang="en-US" sz="3000" smtClean="0"/>
              <a:t>FBC - </a:t>
            </a:r>
            <a:r>
              <a:rPr lang="en-US" altLang="en-US" sz="2400" smtClean="0"/>
              <a:t>Low cell count especially if there is Hypersplenism</a:t>
            </a:r>
            <a:endParaRPr lang="en-US" altLang="en-US" smtClean="0"/>
          </a:p>
          <a:p>
            <a:pPr lvl="2" eaLnBrk="1" hangingPunct="1"/>
            <a:r>
              <a:rPr lang="en-US" altLang="en-US" sz="3000" smtClean="0"/>
              <a:t>U/E</a:t>
            </a:r>
          </a:p>
          <a:p>
            <a:pPr lvl="2"/>
            <a:r>
              <a:rPr lang="en-US" altLang="en-US" sz="3600" smtClean="0"/>
              <a:t>LFTs</a:t>
            </a:r>
          </a:p>
          <a:p>
            <a:pPr lvl="2"/>
            <a:r>
              <a:rPr lang="en-US" altLang="en-US" sz="3600" smtClean="0"/>
              <a:t>Random sugar</a:t>
            </a:r>
          </a:p>
          <a:p>
            <a:pPr lvl="2"/>
            <a:r>
              <a:rPr lang="en-US" altLang="en-US" sz="3600" smtClean="0"/>
              <a:t>Coagulation screen especially PT ↑, INR PT rapidly becomes prolonged as coagulation   synthesis fails; this is the lab test of greatest prognostic value.</a:t>
            </a:r>
          </a:p>
          <a:p>
            <a:pPr lvl="2"/>
            <a:r>
              <a:rPr lang="en-US" altLang="en-US" sz="3600" smtClean="0"/>
              <a:t>CXR</a:t>
            </a:r>
          </a:p>
          <a:p>
            <a:endParaRPr lang="en-US" altLang="en-US" smtClean="0"/>
          </a:p>
        </p:txBody>
      </p:sp>
      <p:sp>
        <p:nvSpPr>
          <p:cNvPr id="4" name="Slide Number Placeholder 3"/>
          <p:cNvSpPr>
            <a:spLocks noGrp="1"/>
          </p:cNvSpPr>
          <p:nvPr>
            <p:ph type="sldNum" sz="quarter" idx="12"/>
          </p:nvPr>
        </p:nvSpPr>
        <p:spPr/>
        <p:txBody>
          <a:bodyPr/>
          <a:lstStyle/>
          <a:p>
            <a:pPr>
              <a:defRPr/>
            </a:pPr>
            <a:fld id="{BE37BDCB-283C-4EEE-A526-DB097ABAA89E}" type="slidenum">
              <a:rPr lang="en-US"/>
              <a:pPr>
                <a:defRPr/>
              </a:pPr>
              <a:t>180</a:t>
            </a:fld>
            <a:endParaRPr lang="en-US"/>
          </a:p>
        </p:txBody>
      </p:sp>
    </p:spTree>
    <p:extLst>
      <p:ext uri="{BB962C8B-B14F-4D97-AF65-F5344CB8AC3E}">
        <p14:creationId xmlns:p14="http://schemas.microsoft.com/office/powerpoint/2010/main" val="3707949151"/>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Title 1"/>
          <p:cNvSpPr>
            <a:spLocks noGrp="1"/>
          </p:cNvSpPr>
          <p:nvPr>
            <p:ph type="title"/>
          </p:nvPr>
        </p:nvSpPr>
        <p:spPr>
          <a:xfrm>
            <a:off x="381000" y="274638"/>
            <a:ext cx="8305800" cy="563562"/>
          </a:xfrm>
        </p:spPr>
        <p:txBody>
          <a:bodyPr/>
          <a:lstStyle/>
          <a:p>
            <a:r>
              <a:rPr lang="en-US" altLang="en-US" sz="4800" b="1" smtClean="0">
                <a:solidFill>
                  <a:schemeClr val="tx1"/>
                </a:solidFill>
              </a:rPr>
              <a:t>Management </a:t>
            </a:r>
          </a:p>
        </p:txBody>
      </p:sp>
      <p:sp>
        <p:nvSpPr>
          <p:cNvPr id="595971" name="Content Placeholder 2"/>
          <p:cNvSpPr>
            <a:spLocks noGrp="1"/>
          </p:cNvSpPr>
          <p:nvPr>
            <p:ph sz="quarter" idx="1"/>
          </p:nvPr>
        </p:nvSpPr>
        <p:spPr>
          <a:xfrm>
            <a:off x="457200" y="838200"/>
            <a:ext cx="8458200" cy="5715000"/>
          </a:xfrm>
        </p:spPr>
        <p:txBody>
          <a:bodyPr/>
          <a:lstStyle/>
          <a:p>
            <a:r>
              <a:rPr lang="en-US" altLang="en-US" sz="3200" smtClean="0"/>
              <a:t>Admit</a:t>
            </a:r>
          </a:p>
          <a:p>
            <a:r>
              <a:rPr lang="en-US" altLang="en-US" sz="3200" smtClean="0"/>
              <a:t>Supportive treatment</a:t>
            </a:r>
          </a:p>
          <a:p>
            <a:pPr>
              <a:buFont typeface="Wingdings 2" pitchFamily="18" charset="2"/>
              <a:buChar char=""/>
            </a:pPr>
            <a:r>
              <a:rPr lang="en-US" altLang="en-US" sz="3200" smtClean="0"/>
              <a:t>Nurse in high dependence unit or ICU.</a:t>
            </a:r>
            <a:endParaRPr lang="en-US" altLang="en-US" sz="2800" smtClean="0"/>
          </a:p>
          <a:p>
            <a:pPr>
              <a:buFont typeface="Wingdings 2" pitchFamily="18" charset="2"/>
              <a:buChar char=""/>
            </a:pPr>
            <a:r>
              <a:rPr lang="en-US" altLang="en-US" sz="3200" smtClean="0"/>
              <a:t>Nurse with a 30</a:t>
            </a:r>
            <a:r>
              <a:rPr lang="en-US" altLang="en-US" sz="3200" baseline="30000" smtClean="0"/>
              <a:t>0</a:t>
            </a:r>
            <a:r>
              <a:rPr lang="en-US" altLang="en-US" sz="3200" smtClean="0"/>
              <a:t> head up tilt</a:t>
            </a:r>
            <a:endParaRPr lang="en-US" altLang="en-US" sz="2800" smtClean="0"/>
          </a:p>
          <a:p>
            <a:pPr>
              <a:buFont typeface="Wingdings 2" pitchFamily="18" charset="2"/>
              <a:buChar char=""/>
            </a:pPr>
            <a:r>
              <a:rPr lang="en-US" altLang="en-US" sz="3200" smtClean="0"/>
              <a:t>Input/output chart</a:t>
            </a:r>
            <a:endParaRPr lang="en-US" altLang="en-US" sz="2800" smtClean="0"/>
          </a:p>
          <a:p>
            <a:pPr>
              <a:buFont typeface="Wingdings 2" pitchFamily="18" charset="2"/>
              <a:buChar char=""/>
            </a:pPr>
            <a:r>
              <a:rPr lang="en-US" altLang="en-US" sz="3200" smtClean="0"/>
              <a:t>Monitor conscious level, PR, BP, RR and where possible central venous pressure, pupils, temperature.</a:t>
            </a:r>
            <a:endParaRPr lang="en-US" altLang="en-US" sz="2800" smtClean="0"/>
          </a:p>
          <a:p>
            <a:pPr>
              <a:buFont typeface="Wingdings 2" pitchFamily="18" charset="2"/>
              <a:buChar char=""/>
            </a:pPr>
            <a:r>
              <a:rPr lang="en-US" altLang="en-US" sz="3200" smtClean="0"/>
              <a:t>10% dextrose IV at least 2L/24 hrs to avoid hypoglycaemia</a:t>
            </a:r>
            <a:endParaRPr lang="en-US" altLang="en-US" sz="2800" smtClean="0"/>
          </a:p>
          <a:p>
            <a:pPr marL="273050" lvl="1" indent="-273050">
              <a:spcBef>
                <a:spcPts val="575"/>
              </a:spcBef>
              <a:buClr>
                <a:schemeClr val="accent1"/>
              </a:buClr>
              <a:buFont typeface="Wingdings 2" pitchFamily="18" charset="2"/>
              <a:buChar char=""/>
            </a:pPr>
            <a:r>
              <a:rPr lang="en-US" altLang="en-US" sz="3200" smtClean="0"/>
              <a:t>Blood analyses – </a:t>
            </a:r>
            <a:r>
              <a:rPr lang="en-US" altLang="en-US" sz="2800" smtClean="0"/>
              <a:t>ABG, FBC, PBF, Urea and electrolytes, Glucose 2hrly, PT, LFTs</a:t>
            </a:r>
          </a:p>
          <a:p>
            <a:pPr marL="273050" lvl="1" indent="-273050">
              <a:spcBef>
                <a:spcPts val="575"/>
              </a:spcBef>
              <a:buClr>
                <a:schemeClr val="accent1"/>
              </a:buClr>
            </a:pPr>
            <a:endParaRPr lang="en-US" altLang="en-US" sz="1400" smtClean="0"/>
          </a:p>
          <a:p>
            <a:pPr marL="273050" lvl="1" indent="-273050">
              <a:spcBef>
                <a:spcPts val="575"/>
              </a:spcBef>
              <a:buClr>
                <a:schemeClr val="accent1"/>
              </a:buClr>
            </a:pPr>
            <a:endParaRPr lang="en-US" altLang="en-US" sz="1600" smtClean="0"/>
          </a:p>
          <a:p>
            <a:pPr marL="273050" lvl="1" indent="-273050">
              <a:spcBef>
                <a:spcPts val="575"/>
              </a:spcBef>
              <a:buClr>
                <a:schemeClr val="accent1"/>
              </a:buClr>
            </a:pPr>
            <a:endParaRPr lang="en-US" altLang="en-US" sz="1800" smtClean="0"/>
          </a:p>
          <a:p>
            <a:pPr marL="273050" lvl="1" indent="-273050">
              <a:spcBef>
                <a:spcPts val="575"/>
              </a:spcBef>
              <a:buClr>
                <a:schemeClr val="accent1"/>
              </a:buClr>
            </a:pPr>
            <a:endParaRPr lang="en-US" altLang="en-US" sz="2000" smtClean="0"/>
          </a:p>
          <a:p>
            <a:pPr marL="273050" lvl="1" indent="-273050">
              <a:spcBef>
                <a:spcPts val="575"/>
              </a:spcBef>
              <a:buClr>
                <a:schemeClr val="accent1"/>
              </a:buClr>
            </a:pPr>
            <a:endParaRPr lang="en-US" altLang="en-US" smtClean="0"/>
          </a:p>
          <a:p>
            <a:endParaRPr lang="en-US" altLang="en-US" sz="2400" smtClean="0"/>
          </a:p>
          <a:p>
            <a:endParaRPr lang="en-US" altLang="en-US" sz="2800" smtClean="0"/>
          </a:p>
          <a:p>
            <a:endParaRPr lang="en-US" altLang="en-US" sz="2800" smtClean="0"/>
          </a:p>
        </p:txBody>
      </p:sp>
      <p:sp>
        <p:nvSpPr>
          <p:cNvPr id="4" name="Slide Number Placeholder 3"/>
          <p:cNvSpPr>
            <a:spLocks noGrp="1"/>
          </p:cNvSpPr>
          <p:nvPr>
            <p:ph type="sldNum" sz="quarter" idx="12"/>
          </p:nvPr>
        </p:nvSpPr>
        <p:spPr/>
        <p:txBody>
          <a:bodyPr/>
          <a:lstStyle/>
          <a:p>
            <a:pPr>
              <a:defRPr/>
            </a:pPr>
            <a:fld id="{522B6907-0871-41F6-9C31-977354E5E9B2}" type="slidenum">
              <a:rPr lang="en-US"/>
              <a:pPr>
                <a:defRPr/>
              </a:pPr>
              <a:t>181</a:t>
            </a:fld>
            <a:endParaRPr lang="en-US"/>
          </a:p>
        </p:txBody>
      </p:sp>
    </p:spTree>
    <p:extLst>
      <p:ext uri="{BB962C8B-B14F-4D97-AF65-F5344CB8AC3E}">
        <p14:creationId xmlns:p14="http://schemas.microsoft.com/office/powerpoint/2010/main" val="3921786727"/>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609600" y="228600"/>
            <a:ext cx="8534400" cy="6324600"/>
          </a:xfrm>
        </p:spPr>
        <p:txBody>
          <a:bodyPr/>
          <a:lstStyle/>
          <a:p>
            <a:pPr marL="760412" indent="-577850" eaLnBrk="1" hangingPunct="1">
              <a:lnSpc>
                <a:spcPct val="90000"/>
              </a:lnSpc>
              <a:buFont typeface="Wingdings 2" pitchFamily="18" charset="2"/>
              <a:buChar char=""/>
              <a:defRPr/>
            </a:pPr>
            <a:r>
              <a:rPr lang="en-US" sz="3600" dirty="0"/>
              <a:t>Restrict protein intake</a:t>
            </a:r>
          </a:p>
          <a:p>
            <a:pPr marL="760412" indent="-577850" eaLnBrk="1" hangingPunct="1">
              <a:lnSpc>
                <a:spcPct val="90000"/>
              </a:lnSpc>
              <a:buFont typeface="Wingdings 2" pitchFamily="18" charset="2"/>
              <a:buChar char=""/>
              <a:defRPr/>
            </a:pPr>
            <a:r>
              <a:rPr lang="en-US" sz="3600" dirty="0"/>
              <a:t>Drugs -Neomycin 1gm QID-This drug is not absorbed in the gut. Kills the gut flora, which breakdown AA and which may precipitate Hepatic encephalopathy</a:t>
            </a:r>
          </a:p>
          <a:p>
            <a:pPr marL="760412" indent="-577850" eaLnBrk="1" hangingPunct="1">
              <a:lnSpc>
                <a:spcPct val="90000"/>
              </a:lnSpc>
              <a:buFont typeface="Wingdings 2" pitchFamily="18" charset="2"/>
              <a:buChar char=""/>
              <a:defRPr/>
            </a:pPr>
            <a:r>
              <a:rPr lang="en-US" sz="3600" dirty="0"/>
              <a:t>If the patient is bleeding – vitamin k</a:t>
            </a:r>
          </a:p>
          <a:p>
            <a:pPr marL="760412" indent="-577850" eaLnBrk="1" hangingPunct="1">
              <a:lnSpc>
                <a:spcPct val="90000"/>
              </a:lnSpc>
              <a:buFont typeface="Wingdings 2" pitchFamily="18" charset="2"/>
              <a:buChar char=""/>
              <a:defRPr/>
            </a:pPr>
            <a:r>
              <a:rPr lang="en-US" sz="3600" dirty="0"/>
              <a:t>If bleeding into the </a:t>
            </a:r>
            <a:r>
              <a:rPr lang="en-US" sz="3600" dirty="0" err="1"/>
              <a:t>the</a:t>
            </a:r>
            <a:r>
              <a:rPr lang="en-US" sz="3600" dirty="0"/>
              <a:t> GIT do repeated </a:t>
            </a:r>
            <a:r>
              <a:rPr lang="en-US" sz="3600" dirty="0" err="1"/>
              <a:t>sunction</a:t>
            </a:r>
            <a:r>
              <a:rPr lang="en-US" sz="3600" dirty="0"/>
              <a:t> and </a:t>
            </a:r>
            <a:r>
              <a:rPr lang="en-US" sz="3600" dirty="0" err="1"/>
              <a:t>anaema</a:t>
            </a:r>
            <a:r>
              <a:rPr lang="en-US" sz="3600" dirty="0"/>
              <a:t>.</a:t>
            </a:r>
          </a:p>
          <a:p>
            <a:pPr marL="760412" indent="-577850" eaLnBrk="1" hangingPunct="1">
              <a:lnSpc>
                <a:spcPct val="90000"/>
              </a:lnSpc>
              <a:buFont typeface="Wingdings 2" pitchFamily="18" charset="2"/>
              <a:buChar char=""/>
              <a:defRPr/>
            </a:pPr>
            <a:r>
              <a:rPr lang="en-US" sz="3600" dirty="0" err="1"/>
              <a:t>Incase</a:t>
            </a:r>
            <a:r>
              <a:rPr lang="en-US" sz="3600" dirty="0"/>
              <a:t> of severe bleeding  - transfuse the patient with whole blood</a:t>
            </a:r>
          </a:p>
          <a:p>
            <a:pPr marL="760412" indent="-577850" eaLnBrk="1" hangingPunct="1">
              <a:lnSpc>
                <a:spcPct val="90000"/>
              </a:lnSpc>
              <a:buFont typeface="Wingdings 2" pitchFamily="18" charset="2"/>
              <a:buChar char=""/>
              <a:defRPr/>
            </a:pPr>
            <a:r>
              <a:rPr lang="en-US" sz="3600" dirty="0"/>
              <a:t>Diuretics-</a:t>
            </a:r>
            <a:r>
              <a:rPr lang="en-US" sz="3600" dirty="0" err="1"/>
              <a:t>Aldactone</a:t>
            </a:r>
            <a:r>
              <a:rPr lang="en-US" sz="3600" dirty="0"/>
              <a:t> 25mgs </a:t>
            </a:r>
            <a:r>
              <a:rPr lang="en-US" sz="3600" dirty="0" err="1"/>
              <a:t>tds</a:t>
            </a:r>
            <a:endParaRPr lang="en-US" sz="3600" dirty="0"/>
          </a:p>
          <a:p>
            <a:pPr marL="760412" indent="-577850" eaLnBrk="1" hangingPunct="1">
              <a:lnSpc>
                <a:spcPct val="90000"/>
              </a:lnSpc>
              <a:buFont typeface="Wingdings 2" pitchFamily="18" charset="2"/>
              <a:buChar char=""/>
              <a:defRPr/>
            </a:pPr>
            <a:r>
              <a:rPr lang="en-US" sz="3600" dirty="0" err="1"/>
              <a:t>Lactulose</a:t>
            </a:r>
            <a:r>
              <a:rPr lang="en-US" sz="3600" dirty="0"/>
              <a:t> 30mls </a:t>
            </a:r>
            <a:r>
              <a:rPr lang="en-US" sz="3600" dirty="0" err="1"/>
              <a:t>tds</a:t>
            </a:r>
            <a:r>
              <a:rPr lang="en-US" sz="3600" dirty="0"/>
              <a:t> or QID</a:t>
            </a:r>
          </a:p>
          <a:p>
            <a:pPr>
              <a:buFont typeface="Wingdings 2" pitchFamily="18" charset="2"/>
              <a:buChar char=""/>
              <a:defRPr/>
            </a:pPr>
            <a:endParaRPr lang="en-US" sz="3600" dirty="0"/>
          </a:p>
        </p:txBody>
      </p:sp>
      <p:sp>
        <p:nvSpPr>
          <p:cNvPr id="4" name="Slide Number Placeholder 3"/>
          <p:cNvSpPr>
            <a:spLocks noGrp="1"/>
          </p:cNvSpPr>
          <p:nvPr>
            <p:ph type="sldNum" sz="quarter" idx="12"/>
          </p:nvPr>
        </p:nvSpPr>
        <p:spPr/>
        <p:txBody>
          <a:bodyPr/>
          <a:lstStyle/>
          <a:p>
            <a:pPr>
              <a:defRPr/>
            </a:pPr>
            <a:fld id="{CACE9E28-EEAC-4477-A4EB-16EC27322B73}" type="slidenum">
              <a:rPr lang="en-US"/>
              <a:pPr>
                <a:defRPr/>
              </a:pPr>
              <a:t>182</a:t>
            </a:fld>
            <a:endParaRPr lang="en-US"/>
          </a:p>
        </p:txBody>
      </p:sp>
    </p:spTree>
    <p:extLst>
      <p:ext uri="{BB962C8B-B14F-4D97-AF65-F5344CB8AC3E}">
        <p14:creationId xmlns:p14="http://schemas.microsoft.com/office/powerpoint/2010/main" val="2033238074"/>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685800" y="152400"/>
            <a:ext cx="8077200" cy="6019800"/>
          </a:xfrm>
        </p:spPr>
        <p:txBody>
          <a:bodyPr/>
          <a:lstStyle/>
          <a:p>
            <a:pPr marL="760412" indent="-577850" eaLnBrk="1" hangingPunct="1">
              <a:lnSpc>
                <a:spcPct val="90000"/>
              </a:lnSpc>
              <a:buFont typeface="Wingdings 2" pitchFamily="18" charset="2"/>
              <a:buChar char=""/>
              <a:defRPr/>
            </a:pPr>
            <a:r>
              <a:rPr lang="en-US" sz="4000" dirty="0"/>
              <a:t>Interferon– </a:t>
            </a:r>
            <a:r>
              <a:rPr lang="el-GR" sz="4000" dirty="0"/>
              <a:t>α</a:t>
            </a:r>
            <a:endParaRPr lang="en-US" sz="4000" dirty="0"/>
          </a:p>
          <a:p>
            <a:pPr marL="760412" indent="-577850" eaLnBrk="1" hangingPunct="1">
              <a:lnSpc>
                <a:spcPct val="90000"/>
              </a:lnSpc>
              <a:buFont typeface="Wingdings 2" pitchFamily="18" charset="2"/>
              <a:buChar char=""/>
              <a:defRPr/>
            </a:pPr>
            <a:r>
              <a:rPr lang="en-US" sz="4000" dirty="0"/>
              <a:t>Albumin </a:t>
            </a:r>
          </a:p>
          <a:p>
            <a:pPr lvl="1">
              <a:buFont typeface="Wingdings 2" pitchFamily="18" charset="2"/>
              <a:buChar char=""/>
              <a:defRPr/>
            </a:pPr>
            <a:r>
              <a:rPr lang="en-US" sz="3800" dirty="0"/>
              <a:t>Dialysis if in renal failure</a:t>
            </a:r>
          </a:p>
          <a:p>
            <a:pPr lvl="1">
              <a:buFont typeface="Wingdings 2" pitchFamily="18" charset="2"/>
              <a:buChar char=""/>
              <a:defRPr/>
            </a:pPr>
            <a:r>
              <a:rPr lang="en-US" sz="3800" dirty="0"/>
              <a:t>Avoid sedatives</a:t>
            </a:r>
          </a:p>
          <a:p>
            <a:pPr lvl="1">
              <a:buFont typeface="Wingdings 2" pitchFamily="18" charset="2"/>
              <a:buChar char=""/>
              <a:defRPr/>
            </a:pPr>
            <a:r>
              <a:rPr lang="en-US" sz="3800" dirty="0"/>
              <a:t>Treat seizures with </a:t>
            </a:r>
            <a:r>
              <a:rPr lang="en-US" sz="3800" dirty="0" err="1"/>
              <a:t>lorazepam</a:t>
            </a:r>
            <a:endParaRPr lang="en-US" sz="3800" dirty="0"/>
          </a:p>
          <a:p>
            <a:pPr>
              <a:defRPr/>
            </a:pPr>
            <a:r>
              <a:rPr lang="en-US" sz="4000" dirty="0"/>
              <a:t>Treat the cause</a:t>
            </a:r>
          </a:p>
          <a:p>
            <a:pPr>
              <a:defRPr/>
            </a:pPr>
            <a:r>
              <a:rPr lang="en-US" sz="4000" dirty="0"/>
              <a:t>Consider liver transplant</a:t>
            </a:r>
          </a:p>
          <a:p>
            <a:pPr>
              <a:defRPr/>
            </a:pPr>
            <a:r>
              <a:rPr lang="en-US" sz="4000" dirty="0"/>
              <a:t>Treat complications</a:t>
            </a:r>
          </a:p>
          <a:p>
            <a:pPr>
              <a:buFont typeface="Wingdings 2" pitchFamily="18" charset="2"/>
              <a:buNone/>
              <a:defRPr/>
            </a:pPr>
            <a:endParaRPr lang="en-US" sz="4000" b="1" u="sng" dirty="0"/>
          </a:p>
          <a:p>
            <a:pPr>
              <a:buFont typeface="Wingdings 2" pitchFamily="18" charset="2"/>
              <a:buNone/>
              <a:defRPr/>
            </a:pPr>
            <a:r>
              <a:rPr lang="en-US" sz="4000" b="1" u="sng" dirty="0"/>
              <a:t>NB</a:t>
            </a:r>
            <a:r>
              <a:rPr lang="en-US" sz="4000" b="1" dirty="0"/>
              <a:t>  -   Prognosis-poor</a:t>
            </a:r>
          </a:p>
          <a:p>
            <a:pPr>
              <a:buFont typeface="Wingdings 2" pitchFamily="18" charset="2"/>
              <a:buNone/>
              <a:defRPr/>
            </a:pPr>
            <a:endParaRPr lang="en-US" sz="4000" dirty="0"/>
          </a:p>
          <a:p>
            <a:pPr>
              <a:defRPr/>
            </a:pPr>
            <a:endParaRPr lang="en-US" sz="4000" dirty="0"/>
          </a:p>
          <a:p>
            <a:pPr>
              <a:defRPr/>
            </a:pPr>
            <a:endParaRPr lang="en-US" sz="4000" dirty="0"/>
          </a:p>
          <a:p>
            <a:pPr>
              <a:defRPr/>
            </a:pPr>
            <a:endParaRPr lang="en-US" sz="4000" dirty="0"/>
          </a:p>
          <a:p>
            <a:pPr>
              <a:defRPr/>
            </a:pPr>
            <a:endParaRPr lang="en-US" sz="4000" dirty="0"/>
          </a:p>
        </p:txBody>
      </p:sp>
      <p:sp>
        <p:nvSpPr>
          <p:cNvPr id="4" name="Slide Number Placeholder 3"/>
          <p:cNvSpPr>
            <a:spLocks noGrp="1"/>
          </p:cNvSpPr>
          <p:nvPr>
            <p:ph type="sldNum" sz="quarter" idx="12"/>
          </p:nvPr>
        </p:nvSpPr>
        <p:spPr/>
        <p:txBody>
          <a:bodyPr/>
          <a:lstStyle/>
          <a:p>
            <a:pPr>
              <a:defRPr/>
            </a:pPr>
            <a:fld id="{F54E8820-7BB8-47A9-9BBA-9572EC88EF2A}" type="slidenum">
              <a:rPr lang="en-US"/>
              <a:pPr>
                <a:defRPr/>
              </a:pPr>
              <a:t>183</a:t>
            </a:fld>
            <a:endParaRPr lang="en-US"/>
          </a:p>
        </p:txBody>
      </p:sp>
    </p:spTree>
    <p:extLst>
      <p:ext uri="{BB962C8B-B14F-4D97-AF65-F5344CB8AC3E}">
        <p14:creationId xmlns:p14="http://schemas.microsoft.com/office/powerpoint/2010/main" val="3826886429"/>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2" name="Content Placeholder 2"/>
          <p:cNvSpPr>
            <a:spLocks noGrp="1"/>
          </p:cNvSpPr>
          <p:nvPr>
            <p:ph sz="quarter" idx="1"/>
          </p:nvPr>
        </p:nvSpPr>
        <p:spPr>
          <a:xfrm>
            <a:off x="228600" y="381000"/>
            <a:ext cx="8458200" cy="5638800"/>
          </a:xfrm>
        </p:spPr>
        <p:txBody>
          <a:bodyPr/>
          <a:lstStyle/>
          <a:p>
            <a:pPr>
              <a:buFont typeface="Wingdings 2" pitchFamily="18" charset="2"/>
              <a:buNone/>
            </a:pPr>
            <a:r>
              <a:rPr lang="en-US" altLang="en-US" sz="3200" b="1" smtClean="0"/>
              <a:t>Poor prognostic markers/adverse prognostic criteria in acute liver failure</a:t>
            </a:r>
            <a:endParaRPr lang="en-US" altLang="en-US" sz="3200" smtClean="0"/>
          </a:p>
          <a:p>
            <a:pPr>
              <a:buFont typeface="Wingdings 2" pitchFamily="18" charset="2"/>
              <a:buNone/>
            </a:pPr>
            <a:r>
              <a:rPr lang="en-US" altLang="en-US" sz="3200" b="1" smtClean="0"/>
              <a:t>1.  Non paracetamol cases</a:t>
            </a:r>
            <a:endParaRPr lang="en-US" altLang="en-US" sz="3200" smtClean="0"/>
          </a:p>
          <a:p>
            <a:pPr lvl="2">
              <a:buClr>
                <a:srgbClr val="002060"/>
              </a:buClr>
              <a:buFont typeface="Wingdings 2" pitchFamily="18" charset="2"/>
              <a:buChar char=""/>
            </a:pPr>
            <a:r>
              <a:rPr lang="en-US" altLang="en-US" sz="2800" smtClean="0"/>
              <a:t>PT &gt;100 seconds OR</a:t>
            </a:r>
          </a:p>
          <a:p>
            <a:pPr lvl="2">
              <a:buClr>
                <a:srgbClr val="002060"/>
              </a:buClr>
              <a:buFont typeface="Wingdings 2" pitchFamily="18" charset="2"/>
              <a:buChar char=""/>
            </a:pPr>
            <a:r>
              <a:rPr lang="en-US" altLang="en-US" sz="2800" smtClean="0"/>
              <a:t>Any three (3) of the following;</a:t>
            </a:r>
          </a:p>
          <a:p>
            <a:pPr lvl="2">
              <a:buClr>
                <a:srgbClr val="002060"/>
              </a:buClr>
              <a:buFont typeface="Wingdings 2" pitchFamily="18" charset="2"/>
              <a:buChar char=""/>
            </a:pPr>
            <a:r>
              <a:rPr lang="en-US" altLang="en-US" sz="2800" smtClean="0"/>
              <a:t>Jaundice to encephalopathy &gt;7days</a:t>
            </a:r>
          </a:p>
          <a:p>
            <a:pPr lvl="2">
              <a:buClr>
                <a:srgbClr val="002060"/>
              </a:buClr>
              <a:buFont typeface="Wingdings 2" pitchFamily="18" charset="2"/>
              <a:buChar char=""/>
            </a:pPr>
            <a:r>
              <a:rPr lang="en-US" altLang="en-US" sz="2800" smtClean="0"/>
              <a:t>Age &lt;10 or &gt;40yrs</a:t>
            </a:r>
          </a:p>
          <a:p>
            <a:pPr lvl="2">
              <a:buClr>
                <a:srgbClr val="002060"/>
              </a:buClr>
              <a:buFont typeface="Wingdings 2" pitchFamily="18" charset="2"/>
              <a:buChar char=""/>
            </a:pPr>
            <a:r>
              <a:rPr lang="en-US" altLang="en-US" sz="2800" smtClean="0"/>
              <a:t>Indeterminate or drug induced causes</a:t>
            </a:r>
          </a:p>
          <a:p>
            <a:pPr lvl="2">
              <a:buClr>
                <a:srgbClr val="002060"/>
              </a:buClr>
              <a:buFont typeface="Wingdings 2" pitchFamily="18" charset="2"/>
              <a:buChar char=""/>
            </a:pPr>
            <a:r>
              <a:rPr lang="en-US" altLang="en-US" sz="2800" smtClean="0"/>
              <a:t>Bilirubin &gt;300umol/l (17.6mg/dl)</a:t>
            </a:r>
          </a:p>
          <a:p>
            <a:pPr lvl="2">
              <a:buClr>
                <a:srgbClr val="002060"/>
              </a:buClr>
              <a:buFont typeface="Wingdings 2" pitchFamily="18" charset="2"/>
              <a:buChar char=""/>
            </a:pPr>
            <a:r>
              <a:rPr lang="en-US" altLang="en-US" sz="2800" smtClean="0"/>
              <a:t>PT &gt;50 seconds  OR</a:t>
            </a:r>
          </a:p>
          <a:p>
            <a:pPr lvl="2">
              <a:buClr>
                <a:srgbClr val="002060"/>
              </a:buClr>
              <a:buFont typeface="Wingdings 2" pitchFamily="18" charset="2"/>
              <a:buChar char=""/>
            </a:pPr>
            <a:r>
              <a:rPr lang="en-US" altLang="en-US" sz="2800" smtClean="0"/>
              <a:t>Factor V level of &lt;15% and encelopathy grade 3 or 4 </a:t>
            </a:r>
          </a:p>
          <a:p>
            <a:pPr lvl="2">
              <a:buClr>
                <a:srgbClr val="002060"/>
              </a:buClr>
              <a:buFont typeface="Wingdings 2" pitchFamily="18" charset="2"/>
              <a:buChar char=""/>
            </a:pPr>
            <a:r>
              <a:rPr lang="en-US" altLang="en-US" sz="2800" smtClean="0"/>
              <a:t>Others; Albumin &lt;30g/l, increased INR</a:t>
            </a:r>
          </a:p>
          <a:p>
            <a:r>
              <a:rPr lang="en-US" altLang="en-US" smtClean="0"/>
              <a:t> </a:t>
            </a:r>
          </a:p>
          <a:p>
            <a:endParaRPr lang="en-US" altLang="en-US" smtClean="0"/>
          </a:p>
        </p:txBody>
      </p:sp>
      <p:sp>
        <p:nvSpPr>
          <p:cNvPr id="4" name="Slide Number Placeholder 3"/>
          <p:cNvSpPr>
            <a:spLocks noGrp="1"/>
          </p:cNvSpPr>
          <p:nvPr>
            <p:ph type="sldNum" sz="quarter" idx="12"/>
          </p:nvPr>
        </p:nvSpPr>
        <p:spPr/>
        <p:txBody>
          <a:bodyPr/>
          <a:lstStyle/>
          <a:p>
            <a:pPr>
              <a:defRPr/>
            </a:pPr>
            <a:fld id="{A5546187-1809-4302-AE82-E1049A5B8FF1}" type="slidenum">
              <a:rPr lang="en-US"/>
              <a:pPr>
                <a:defRPr/>
              </a:pPr>
              <a:t>184</a:t>
            </a:fld>
            <a:endParaRPr lang="en-US"/>
          </a:p>
        </p:txBody>
      </p:sp>
    </p:spTree>
    <p:extLst>
      <p:ext uri="{BB962C8B-B14F-4D97-AF65-F5344CB8AC3E}">
        <p14:creationId xmlns:p14="http://schemas.microsoft.com/office/powerpoint/2010/main" val="830015544"/>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066" name="Content Placeholder 2"/>
          <p:cNvSpPr>
            <a:spLocks noGrp="1"/>
          </p:cNvSpPr>
          <p:nvPr>
            <p:ph sz="quarter" idx="1"/>
          </p:nvPr>
        </p:nvSpPr>
        <p:spPr>
          <a:xfrm>
            <a:off x="381000" y="457200"/>
            <a:ext cx="8305800" cy="5562600"/>
          </a:xfrm>
        </p:spPr>
        <p:txBody>
          <a:bodyPr/>
          <a:lstStyle/>
          <a:p>
            <a:pPr>
              <a:buFont typeface="Wingdings 2" pitchFamily="18" charset="2"/>
              <a:buNone/>
            </a:pPr>
            <a:r>
              <a:rPr lang="en-US" altLang="en-US" sz="4000" b="1" smtClean="0"/>
              <a:t>2.  Paracetamol overdose</a:t>
            </a:r>
            <a:endParaRPr lang="en-US" altLang="en-US" sz="4000" smtClean="0"/>
          </a:p>
          <a:p>
            <a:pPr lvl="2">
              <a:buClr>
                <a:srgbClr val="002060"/>
              </a:buClr>
              <a:buFont typeface="Wingdings 2" pitchFamily="18" charset="2"/>
              <a:buChar char=""/>
            </a:pPr>
            <a:r>
              <a:rPr lang="en-US" altLang="en-US" sz="4000" smtClean="0"/>
              <a:t>H</a:t>
            </a:r>
            <a:r>
              <a:rPr lang="en-US" altLang="en-US" sz="4000" baseline="30000" smtClean="0"/>
              <a:t>+</a:t>
            </a:r>
            <a:r>
              <a:rPr lang="en-US" altLang="en-US" sz="4000" smtClean="0"/>
              <a:t> &gt;50mmol/L (PH&lt;7.3) at or beyond 24hrs following overdose OR</a:t>
            </a:r>
          </a:p>
          <a:p>
            <a:pPr lvl="2">
              <a:buClr>
                <a:srgbClr val="002060"/>
              </a:buClr>
              <a:buFont typeface="Wingdings 2" pitchFamily="18" charset="2"/>
              <a:buChar char=""/>
            </a:pPr>
            <a:r>
              <a:rPr lang="en-US" altLang="en-US" sz="4000" smtClean="0"/>
              <a:t>Serum creatinine &gt;300umol/l (3.38mg/dl) plus PT &gt;100 seconds plus encephalopathy grade 3 or 4.</a:t>
            </a:r>
          </a:p>
          <a:p>
            <a:endParaRPr lang="en-US" altLang="en-US" sz="2800" smtClean="0"/>
          </a:p>
        </p:txBody>
      </p:sp>
      <p:sp>
        <p:nvSpPr>
          <p:cNvPr id="4" name="Slide Number Placeholder 3"/>
          <p:cNvSpPr>
            <a:spLocks noGrp="1"/>
          </p:cNvSpPr>
          <p:nvPr>
            <p:ph type="sldNum" sz="quarter" idx="12"/>
          </p:nvPr>
        </p:nvSpPr>
        <p:spPr/>
        <p:txBody>
          <a:bodyPr/>
          <a:lstStyle/>
          <a:p>
            <a:pPr>
              <a:defRPr/>
            </a:pPr>
            <a:fld id="{9B14E509-79F3-465A-80F7-29C6A7D7FCDD}" type="slidenum">
              <a:rPr lang="en-US"/>
              <a:pPr>
                <a:defRPr/>
              </a:pPr>
              <a:t>185</a:t>
            </a:fld>
            <a:endParaRPr lang="en-US"/>
          </a:p>
        </p:txBody>
      </p:sp>
    </p:spTree>
    <p:extLst>
      <p:ext uri="{BB962C8B-B14F-4D97-AF65-F5344CB8AC3E}">
        <p14:creationId xmlns:p14="http://schemas.microsoft.com/office/powerpoint/2010/main" val="485775898"/>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0" name="Rectangle 2"/>
          <p:cNvSpPr>
            <a:spLocks noGrp="1" noChangeArrowheads="1"/>
          </p:cNvSpPr>
          <p:nvPr>
            <p:ph sz="quarter" idx="1"/>
          </p:nvPr>
        </p:nvSpPr>
        <p:spPr>
          <a:xfrm>
            <a:off x="457200" y="228600"/>
            <a:ext cx="8229600" cy="6400800"/>
          </a:xfrm>
        </p:spPr>
        <p:txBody>
          <a:bodyPr/>
          <a:lstStyle/>
          <a:p>
            <a:pPr eaLnBrk="1" hangingPunct="1">
              <a:buFontTx/>
              <a:buNone/>
            </a:pPr>
            <a:r>
              <a:rPr lang="en-US" altLang="en-US" sz="4000" b="1" u="sng" smtClean="0"/>
              <a:t>Predisposing factors</a:t>
            </a:r>
            <a:r>
              <a:rPr lang="en-US" altLang="en-US" sz="4000" b="1" i="1" u="sng" smtClean="0"/>
              <a:t> of chronic hepacellular failure</a:t>
            </a:r>
            <a:endParaRPr lang="en-US" altLang="en-US" sz="4000" b="1" u="sng" smtClean="0"/>
          </a:p>
          <a:p>
            <a:pPr eaLnBrk="1" hangingPunct="1"/>
            <a:endParaRPr lang="en-US" altLang="en-US" sz="4000" b="1" smtClean="0"/>
          </a:p>
          <a:p>
            <a:pPr lvl="1" eaLnBrk="1" hangingPunct="1"/>
            <a:r>
              <a:rPr lang="en-US" altLang="en-US" sz="4000" smtClean="0"/>
              <a:t>Cirrhosis - all types</a:t>
            </a:r>
          </a:p>
          <a:p>
            <a:pPr lvl="1" eaLnBrk="1" hangingPunct="1"/>
            <a:r>
              <a:rPr lang="en-US" altLang="en-US" sz="4000" smtClean="0"/>
              <a:t>Cholestatic jaundice</a:t>
            </a:r>
          </a:p>
          <a:p>
            <a:pPr lvl="1" eaLnBrk="1" hangingPunct="1"/>
            <a:r>
              <a:rPr lang="en-US" altLang="en-US" sz="4000" smtClean="0"/>
              <a:t>Drug Toxicity</a:t>
            </a:r>
          </a:p>
          <a:p>
            <a:pPr lvl="1" eaLnBrk="1" hangingPunct="1"/>
            <a:r>
              <a:rPr lang="en-US" altLang="en-US" sz="4000" smtClean="0"/>
              <a:t>Surgical obstruction of biliary tract</a:t>
            </a:r>
          </a:p>
          <a:p>
            <a:pPr lvl="1" eaLnBrk="1" hangingPunct="1"/>
            <a:r>
              <a:rPr lang="en-US" altLang="en-US" sz="4000" smtClean="0"/>
              <a:t>Carcinoma-primary and metastatic</a:t>
            </a:r>
            <a:endParaRPr lang="en-US" altLang="en-US" sz="4000" b="1" smtClean="0"/>
          </a:p>
          <a:p>
            <a:pPr eaLnBrk="1" hangingPunct="1"/>
            <a:endParaRPr lang="en-US" altLang="en-US" sz="4000" smtClean="0"/>
          </a:p>
        </p:txBody>
      </p:sp>
      <p:sp>
        <p:nvSpPr>
          <p:cNvPr id="3" name="Slide Number Placeholder 2"/>
          <p:cNvSpPr>
            <a:spLocks noGrp="1"/>
          </p:cNvSpPr>
          <p:nvPr>
            <p:ph type="sldNum" sz="quarter" idx="12"/>
          </p:nvPr>
        </p:nvSpPr>
        <p:spPr/>
        <p:txBody>
          <a:bodyPr/>
          <a:lstStyle/>
          <a:p>
            <a:pPr>
              <a:defRPr/>
            </a:pPr>
            <a:fld id="{2AD52D51-ACD8-444E-A893-0A8706404465}" type="slidenum">
              <a:rPr lang="en-US"/>
              <a:pPr>
                <a:defRPr/>
              </a:pPr>
              <a:t>186</a:t>
            </a:fld>
            <a:endParaRPr lang="en-US"/>
          </a:p>
        </p:txBody>
      </p:sp>
    </p:spTree>
    <p:extLst>
      <p:ext uri="{BB962C8B-B14F-4D97-AF65-F5344CB8AC3E}">
        <p14:creationId xmlns:p14="http://schemas.microsoft.com/office/powerpoint/2010/main" val="3178017641"/>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4" name="Rectangle 2"/>
          <p:cNvSpPr>
            <a:spLocks noGrp="1" noChangeArrowheads="1"/>
          </p:cNvSpPr>
          <p:nvPr>
            <p:ph sz="quarter" idx="1"/>
          </p:nvPr>
        </p:nvSpPr>
        <p:spPr>
          <a:xfrm>
            <a:off x="457200" y="609600"/>
            <a:ext cx="8229600" cy="5516563"/>
          </a:xfrm>
        </p:spPr>
        <p:txBody>
          <a:bodyPr/>
          <a:lstStyle/>
          <a:p>
            <a:pPr eaLnBrk="1" hangingPunct="1">
              <a:buFontTx/>
              <a:buNone/>
            </a:pPr>
            <a:r>
              <a:rPr lang="en-US" altLang="en-US" sz="4000" b="1" u="sng" smtClean="0"/>
              <a:t>Precipitating factors</a:t>
            </a:r>
            <a:endParaRPr lang="en-US" altLang="en-US" sz="4000" u="sng" smtClean="0"/>
          </a:p>
          <a:p>
            <a:pPr lvl="1" eaLnBrk="1" hangingPunct="1"/>
            <a:r>
              <a:rPr lang="en-US" altLang="en-US" sz="4000" smtClean="0"/>
              <a:t>High protein diet</a:t>
            </a:r>
          </a:p>
          <a:p>
            <a:pPr lvl="1" eaLnBrk="1" hangingPunct="1"/>
            <a:r>
              <a:rPr lang="en-US" altLang="en-US" sz="4000" smtClean="0"/>
              <a:t>GIT bleeding </a:t>
            </a:r>
          </a:p>
          <a:p>
            <a:pPr lvl="1" eaLnBrk="1" hangingPunct="1"/>
            <a:r>
              <a:rPr lang="en-US" altLang="en-US" sz="4000" smtClean="0"/>
              <a:t>Hypotension</a:t>
            </a:r>
          </a:p>
          <a:p>
            <a:pPr lvl="1" eaLnBrk="1" hangingPunct="1"/>
            <a:r>
              <a:rPr lang="en-US" altLang="en-US" sz="4000" smtClean="0"/>
              <a:t>Hepatotoxic drugs or alcohol</a:t>
            </a:r>
          </a:p>
          <a:p>
            <a:pPr lvl="1" eaLnBrk="1" hangingPunct="1"/>
            <a:r>
              <a:rPr lang="en-US" altLang="en-US" sz="4000" smtClean="0"/>
              <a:t>Intense diuretic regime →hypocalcaemia, Hyponatraemia</a:t>
            </a:r>
          </a:p>
          <a:p>
            <a:pPr lvl="1" eaLnBrk="1" hangingPunct="1"/>
            <a:r>
              <a:rPr lang="en-US" altLang="en-US" sz="4000" smtClean="0"/>
              <a:t>Infections</a:t>
            </a:r>
          </a:p>
          <a:p>
            <a:pPr lvl="1" eaLnBrk="1" hangingPunct="1"/>
            <a:r>
              <a:rPr lang="en-US" altLang="en-US" sz="4000" smtClean="0"/>
              <a:t>Surgical intervention and trauma</a:t>
            </a:r>
          </a:p>
        </p:txBody>
      </p:sp>
      <p:sp>
        <p:nvSpPr>
          <p:cNvPr id="3" name="Slide Number Placeholder 2"/>
          <p:cNvSpPr>
            <a:spLocks noGrp="1"/>
          </p:cNvSpPr>
          <p:nvPr>
            <p:ph type="sldNum" sz="quarter" idx="12"/>
          </p:nvPr>
        </p:nvSpPr>
        <p:spPr/>
        <p:txBody>
          <a:bodyPr/>
          <a:lstStyle/>
          <a:p>
            <a:pPr>
              <a:defRPr/>
            </a:pPr>
            <a:fld id="{C792C348-E75A-450C-9F08-8783741135B7}" type="slidenum">
              <a:rPr lang="en-US"/>
              <a:pPr>
                <a:defRPr/>
              </a:pPr>
              <a:t>187</a:t>
            </a:fld>
            <a:endParaRPr lang="en-US"/>
          </a:p>
        </p:txBody>
      </p:sp>
    </p:spTree>
    <p:extLst>
      <p:ext uri="{BB962C8B-B14F-4D97-AF65-F5344CB8AC3E}">
        <p14:creationId xmlns:p14="http://schemas.microsoft.com/office/powerpoint/2010/main" val="1967145441"/>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2"/>
          <p:cNvSpPr>
            <a:spLocks noGrp="1" noChangeArrowheads="1"/>
          </p:cNvSpPr>
          <p:nvPr>
            <p:ph sz="quarter" idx="1"/>
          </p:nvPr>
        </p:nvSpPr>
        <p:spPr>
          <a:xfrm>
            <a:off x="457200" y="533400"/>
            <a:ext cx="8229600" cy="5715000"/>
          </a:xfrm>
        </p:spPr>
        <p:txBody>
          <a:bodyPr/>
          <a:lstStyle/>
          <a:p>
            <a:pPr eaLnBrk="1" hangingPunct="1">
              <a:lnSpc>
                <a:spcPct val="90000"/>
              </a:lnSpc>
              <a:buFontTx/>
              <a:buNone/>
            </a:pPr>
            <a:r>
              <a:rPr lang="en-US" altLang="en-US" sz="3200" b="1" i="1" u="sng" smtClean="0"/>
              <a:t>Precipitating factors to H. encephalopathy</a:t>
            </a:r>
            <a:endParaRPr lang="en-US" altLang="en-US" sz="3200" smtClean="0"/>
          </a:p>
          <a:p>
            <a:pPr eaLnBrk="1" hangingPunct="1">
              <a:lnSpc>
                <a:spcPct val="90000"/>
              </a:lnSpc>
            </a:pPr>
            <a:r>
              <a:rPr lang="en-US" altLang="en-US" sz="3200" smtClean="0"/>
              <a:t>High protein diet</a:t>
            </a:r>
          </a:p>
          <a:p>
            <a:pPr eaLnBrk="1" hangingPunct="1">
              <a:lnSpc>
                <a:spcPct val="90000"/>
              </a:lnSpc>
            </a:pPr>
            <a:r>
              <a:rPr lang="en-US" altLang="en-US" sz="3200" smtClean="0"/>
              <a:t>GIT, other haemorrhage, extravasated blood- source of nitrogenous product</a:t>
            </a:r>
          </a:p>
          <a:p>
            <a:pPr eaLnBrk="1" hangingPunct="1">
              <a:lnSpc>
                <a:spcPct val="90000"/>
              </a:lnSpc>
            </a:pPr>
            <a:r>
              <a:rPr lang="en-US" altLang="en-US" sz="3200" smtClean="0"/>
              <a:t>Hepatotoxic drugs –morphine, ammonium salts and alcohol</a:t>
            </a:r>
          </a:p>
          <a:p>
            <a:pPr eaLnBrk="1" hangingPunct="1">
              <a:lnSpc>
                <a:spcPct val="90000"/>
              </a:lnSpc>
            </a:pPr>
            <a:r>
              <a:rPr lang="en-US" altLang="en-US" sz="3200" smtClean="0"/>
              <a:t>Intense diuretic regime – Hypocaemia, Hyponatraemia</a:t>
            </a:r>
          </a:p>
          <a:p>
            <a:pPr eaLnBrk="1" hangingPunct="1">
              <a:lnSpc>
                <a:spcPct val="90000"/>
              </a:lnSpc>
            </a:pPr>
            <a:r>
              <a:rPr lang="en-US" altLang="en-US" sz="3200" smtClean="0"/>
              <a:t>Infections</a:t>
            </a:r>
          </a:p>
          <a:p>
            <a:pPr eaLnBrk="1" hangingPunct="1">
              <a:lnSpc>
                <a:spcPct val="90000"/>
              </a:lnSpc>
            </a:pPr>
            <a:r>
              <a:rPr lang="en-US" altLang="en-US" sz="3200" smtClean="0"/>
              <a:t>Minor or major surgery- including liver biopsy and abdominal paracentesis</a:t>
            </a:r>
          </a:p>
          <a:p>
            <a:pPr eaLnBrk="1" hangingPunct="1">
              <a:lnSpc>
                <a:spcPct val="90000"/>
              </a:lnSpc>
            </a:pPr>
            <a:r>
              <a:rPr lang="en-US" altLang="en-US" sz="3200" smtClean="0"/>
              <a:t>Progressive deterioration of hepatic function.</a:t>
            </a:r>
          </a:p>
        </p:txBody>
      </p:sp>
      <p:sp>
        <p:nvSpPr>
          <p:cNvPr id="3" name="Slide Number Placeholder 2"/>
          <p:cNvSpPr>
            <a:spLocks noGrp="1"/>
          </p:cNvSpPr>
          <p:nvPr>
            <p:ph type="sldNum" sz="quarter" idx="12"/>
          </p:nvPr>
        </p:nvSpPr>
        <p:spPr/>
        <p:txBody>
          <a:bodyPr/>
          <a:lstStyle/>
          <a:p>
            <a:pPr>
              <a:defRPr/>
            </a:pPr>
            <a:fld id="{36BF3193-C5AD-49A2-90A2-C7833061C83A}" type="slidenum">
              <a:rPr lang="en-US"/>
              <a:pPr>
                <a:defRPr/>
              </a:pPr>
              <a:t>188</a:t>
            </a:fld>
            <a:endParaRPr lang="en-US"/>
          </a:p>
        </p:txBody>
      </p:sp>
    </p:spTree>
    <p:extLst>
      <p:ext uri="{BB962C8B-B14F-4D97-AF65-F5344CB8AC3E}">
        <p14:creationId xmlns:p14="http://schemas.microsoft.com/office/powerpoint/2010/main" val="2171507145"/>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950E5975-59F4-4D99-87F7-545925B64A16}" type="slidenum">
              <a:rPr lang="en-US"/>
              <a:pPr>
                <a:defRPr/>
              </a:pPr>
              <a:t>189</a:t>
            </a:fld>
            <a:endParaRPr lang="en-US"/>
          </a:p>
        </p:txBody>
      </p:sp>
      <p:pic>
        <p:nvPicPr>
          <p:cNvPr id="60416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00025"/>
            <a:ext cx="8458200" cy="581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64" name="Rectangle 5"/>
          <p:cNvSpPr>
            <a:spLocks noChangeArrowheads="1"/>
          </p:cNvSpPr>
          <p:nvPr/>
        </p:nvSpPr>
        <p:spPr bwMode="auto">
          <a:xfrm>
            <a:off x="838200" y="6259513"/>
            <a:ext cx="7315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en-US" b="1">
                <a:solidFill>
                  <a:prstClr val="black"/>
                </a:solidFill>
                <a:latin typeface="Arial" charset="0"/>
                <a:cs typeface="Arial" charset="0"/>
              </a:rPr>
              <a:t>Factors precipitating hepatic encephalopathy.</a:t>
            </a:r>
            <a:endParaRPr lang="en-US" altLang="en-US">
              <a:solidFill>
                <a:prstClr val="black"/>
              </a:solidFill>
              <a:latin typeface="Arial" charset="0"/>
              <a:cs typeface="Arial" charset="0"/>
            </a:endParaRPr>
          </a:p>
        </p:txBody>
      </p:sp>
    </p:spTree>
    <p:extLst>
      <p:ext uri="{BB962C8B-B14F-4D97-AF65-F5344CB8AC3E}">
        <p14:creationId xmlns:p14="http://schemas.microsoft.com/office/powerpoint/2010/main" val="6276874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sz="quarter" idx="1"/>
          </p:nvPr>
        </p:nvSpPr>
        <p:spPr>
          <a:xfrm>
            <a:off x="304800" y="152400"/>
            <a:ext cx="8229600" cy="457200"/>
          </a:xfrm>
        </p:spPr>
        <p:txBody>
          <a:bodyPr/>
          <a:lstStyle/>
          <a:p>
            <a:pPr eaLnBrk="1" hangingPunct="1">
              <a:buFontTx/>
              <a:buNone/>
            </a:pPr>
            <a:r>
              <a:rPr lang="en-US" altLang="en-US" b="1" smtClean="0"/>
              <a:t>2. </a:t>
            </a:r>
            <a:r>
              <a:rPr lang="en-US" altLang="en-US" smtClean="0"/>
              <a:t>Cholangiography</a:t>
            </a:r>
          </a:p>
        </p:txBody>
      </p:sp>
      <p:sp>
        <p:nvSpPr>
          <p:cNvPr id="430083" name="Rectangle 3"/>
          <p:cNvSpPr>
            <a:spLocks noChangeArrowheads="1"/>
          </p:cNvSpPr>
          <p:nvPr/>
        </p:nvSpPr>
        <p:spPr bwMode="auto">
          <a:xfrm>
            <a:off x="228600" y="609600"/>
            <a:ext cx="8686800" cy="600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marL="342900" indent="-342900" fontAlgn="base">
              <a:spcBef>
                <a:spcPct val="0"/>
              </a:spcBef>
              <a:spcAft>
                <a:spcPct val="0"/>
              </a:spcAft>
            </a:pPr>
            <a:r>
              <a:rPr lang="en-US" altLang="en-US" sz="2400">
                <a:solidFill>
                  <a:srgbClr val="000000"/>
                </a:solidFill>
                <a:latin typeface="Arial" charset="0"/>
                <a:cs typeface="Arial" charset="0"/>
              </a:rPr>
              <a:t>Cholangiography can be undertaken by;</a:t>
            </a:r>
          </a:p>
          <a:p>
            <a:pPr marL="342900" indent="-342900" fontAlgn="base">
              <a:spcBef>
                <a:spcPct val="0"/>
              </a:spcBef>
              <a:spcAft>
                <a:spcPct val="0"/>
              </a:spcAft>
              <a:buFontTx/>
              <a:buChar char="•"/>
            </a:pPr>
            <a:r>
              <a:rPr lang="en-US" altLang="en-US" sz="2400">
                <a:solidFill>
                  <a:srgbClr val="000000"/>
                </a:solidFill>
                <a:latin typeface="Arial" charset="0"/>
                <a:cs typeface="Arial" charset="0"/>
              </a:rPr>
              <a:t>Magnetic resonance cholangiopancreatography (MRCP), </a:t>
            </a:r>
          </a:p>
          <a:p>
            <a:pPr marL="342900" indent="-342900" fontAlgn="base">
              <a:spcBef>
                <a:spcPct val="0"/>
              </a:spcBef>
              <a:spcAft>
                <a:spcPct val="0"/>
              </a:spcAft>
              <a:buFontTx/>
              <a:buChar char="•"/>
            </a:pPr>
            <a:r>
              <a:rPr lang="en-US" altLang="en-US" sz="2400">
                <a:solidFill>
                  <a:srgbClr val="000000"/>
                </a:solidFill>
                <a:latin typeface="Arial" charset="0"/>
                <a:cs typeface="Arial" charset="0"/>
              </a:rPr>
              <a:t>Endoscopy (endoscopic retrograde cholangiopancreatography, ERCP); </a:t>
            </a:r>
          </a:p>
          <a:p>
            <a:pPr marL="342900" indent="-342900" fontAlgn="base">
              <a:spcBef>
                <a:spcPct val="0"/>
              </a:spcBef>
              <a:spcAft>
                <a:spcPct val="0"/>
              </a:spcAft>
              <a:buFontTx/>
              <a:buChar char="•"/>
            </a:pPr>
            <a:r>
              <a:rPr lang="en-US" altLang="en-US" sz="2400">
                <a:solidFill>
                  <a:srgbClr val="000000"/>
                </a:solidFill>
                <a:latin typeface="Arial" charset="0"/>
                <a:cs typeface="Arial" charset="0"/>
              </a:rPr>
              <a:t>or the percutaneous approach (percutaneous transhepatic cholangiography, PTC). PTC does not allow the ampulla of Vater or pancreatic duct to be imaged. </a:t>
            </a:r>
          </a:p>
          <a:p>
            <a:pPr marL="342900" indent="-342900" fontAlgn="base">
              <a:spcBef>
                <a:spcPct val="0"/>
              </a:spcBef>
              <a:spcAft>
                <a:spcPct val="0"/>
              </a:spcAft>
              <a:buFontTx/>
              <a:buChar char="•"/>
            </a:pPr>
            <a:r>
              <a:rPr lang="en-US" altLang="en-US" sz="2400">
                <a:solidFill>
                  <a:srgbClr val="000000"/>
                </a:solidFill>
                <a:latin typeface="Arial" charset="0"/>
                <a:cs typeface="Arial" charset="0"/>
              </a:rPr>
              <a:t>MRCP is as good as ERCP at imaging the biliary tree and does not have the same complications (pancreatitis in 5% and 1% bleeding if a sphincterotomy is performed); </a:t>
            </a:r>
          </a:p>
          <a:p>
            <a:pPr marL="342900" indent="-342900" fontAlgn="base">
              <a:spcBef>
                <a:spcPct val="0"/>
              </a:spcBef>
              <a:spcAft>
                <a:spcPct val="0"/>
              </a:spcAft>
              <a:buFontTx/>
              <a:buChar char="•"/>
            </a:pPr>
            <a:r>
              <a:rPr lang="en-US" altLang="en-US" sz="2400">
                <a:solidFill>
                  <a:srgbClr val="000000"/>
                </a:solidFill>
                <a:latin typeface="Arial" charset="0"/>
                <a:cs typeface="Arial" charset="0"/>
              </a:rPr>
              <a:t>it is therefore the diagnostic test of choice. </a:t>
            </a:r>
          </a:p>
          <a:p>
            <a:pPr marL="342900" indent="-342900" fontAlgn="base">
              <a:spcBef>
                <a:spcPct val="0"/>
              </a:spcBef>
              <a:spcAft>
                <a:spcPct val="0"/>
              </a:spcAft>
              <a:buFontTx/>
              <a:buChar char="•"/>
            </a:pPr>
            <a:r>
              <a:rPr lang="en-US" altLang="en-US" sz="2400">
                <a:solidFill>
                  <a:srgbClr val="000000"/>
                </a:solidFill>
                <a:latin typeface="Arial" charset="0"/>
                <a:cs typeface="Arial" charset="0"/>
              </a:rPr>
              <a:t>Both endoscopic and percutaneous approaches allow therapeutic interventions such as the insertion of biliary stents across malignant bile duct strictures. The percutaneous approach is therefore only used if it is not possible to access the bile duct endoscopically. </a:t>
            </a:r>
          </a:p>
        </p:txBody>
      </p:sp>
      <p:sp>
        <p:nvSpPr>
          <p:cNvPr id="4" name="Slide Number Placeholder 3"/>
          <p:cNvSpPr>
            <a:spLocks noGrp="1"/>
          </p:cNvSpPr>
          <p:nvPr>
            <p:ph type="sldNum" sz="quarter" idx="12"/>
          </p:nvPr>
        </p:nvSpPr>
        <p:spPr/>
        <p:txBody>
          <a:bodyPr/>
          <a:lstStyle/>
          <a:p>
            <a:pPr>
              <a:defRPr/>
            </a:pPr>
            <a:fld id="{B633A641-1BBB-4A69-9B58-1B67901FA92E}" type="slidenum">
              <a:rPr lang="en-US"/>
              <a:pPr>
                <a:defRPr/>
              </a:pPr>
              <a:t>19</a:t>
            </a:fld>
            <a:endParaRPr lang="en-US"/>
          </a:p>
        </p:txBody>
      </p:sp>
    </p:spTree>
    <p:extLst>
      <p:ext uri="{BB962C8B-B14F-4D97-AF65-F5344CB8AC3E}">
        <p14:creationId xmlns:p14="http://schemas.microsoft.com/office/powerpoint/2010/main" val="602838899"/>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Content Placeholder 2"/>
          <p:cNvSpPr>
            <a:spLocks noGrp="1"/>
          </p:cNvSpPr>
          <p:nvPr>
            <p:ph sz="quarter" idx="1"/>
          </p:nvPr>
        </p:nvSpPr>
        <p:spPr>
          <a:xfrm>
            <a:off x="381000" y="381000"/>
            <a:ext cx="8534400" cy="6172200"/>
          </a:xfrm>
        </p:spPr>
        <p:txBody>
          <a:bodyPr/>
          <a:lstStyle/>
          <a:p>
            <a:pPr>
              <a:buFont typeface="Wingdings 2" pitchFamily="18" charset="2"/>
              <a:buNone/>
            </a:pPr>
            <a:r>
              <a:rPr lang="en-US" altLang="en-US" sz="4400" b="1" smtClean="0"/>
              <a:t>Complications of acute liver failure</a:t>
            </a:r>
            <a:endParaRPr lang="en-US" altLang="en-US" sz="4400" smtClean="0"/>
          </a:p>
          <a:p>
            <a:pPr lvl="2">
              <a:buClr>
                <a:srgbClr val="C00000"/>
              </a:buClr>
              <a:buFont typeface="Wingdings 2" pitchFamily="18" charset="2"/>
              <a:buChar char=""/>
            </a:pPr>
            <a:r>
              <a:rPr lang="en-US" altLang="en-US" sz="4400" smtClean="0"/>
              <a:t>Encephalopathy &amp; cerebral oedema.</a:t>
            </a:r>
          </a:p>
          <a:p>
            <a:pPr lvl="2">
              <a:buClr>
                <a:srgbClr val="C00000"/>
              </a:buClr>
              <a:buFont typeface="Wingdings 2" pitchFamily="18" charset="2"/>
              <a:buChar char=""/>
            </a:pPr>
            <a:r>
              <a:rPr lang="en-US" altLang="en-US" sz="4400" smtClean="0"/>
              <a:t>Hypoglycaemia</a:t>
            </a:r>
          </a:p>
          <a:p>
            <a:pPr lvl="2">
              <a:buClr>
                <a:srgbClr val="C00000"/>
              </a:buClr>
              <a:buFont typeface="Wingdings 2" pitchFamily="18" charset="2"/>
              <a:buChar char=""/>
            </a:pPr>
            <a:r>
              <a:rPr lang="en-US" altLang="en-US" sz="4400" smtClean="0"/>
              <a:t>Metabolic acidosis</a:t>
            </a:r>
          </a:p>
          <a:p>
            <a:pPr lvl="2">
              <a:buClr>
                <a:srgbClr val="C00000"/>
              </a:buClr>
              <a:buFont typeface="Wingdings 2" pitchFamily="18" charset="2"/>
              <a:buChar char=""/>
            </a:pPr>
            <a:r>
              <a:rPr lang="en-US" altLang="en-US" sz="4400" smtClean="0"/>
              <a:t>Infection –bacterial, fungal </a:t>
            </a:r>
          </a:p>
          <a:p>
            <a:pPr lvl="2">
              <a:buClr>
                <a:srgbClr val="C00000"/>
              </a:buClr>
              <a:buFont typeface="Wingdings 2" pitchFamily="18" charset="2"/>
              <a:buChar char=""/>
            </a:pPr>
            <a:r>
              <a:rPr lang="en-US" altLang="en-US" sz="4400" smtClean="0"/>
              <a:t>Renal failure</a:t>
            </a:r>
          </a:p>
          <a:p>
            <a:pPr lvl="2">
              <a:buClr>
                <a:srgbClr val="C00000"/>
              </a:buClr>
              <a:buFont typeface="Wingdings 2" pitchFamily="18" charset="2"/>
              <a:buChar char=""/>
            </a:pPr>
            <a:r>
              <a:rPr lang="en-US" altLang="en-US" sz="4400" smtClean="0"/>
              <a:t>Multi-organ failure, hypotension &amp; respiratory failure</a:t>
            </a:r>
          </a:p>
          <a:p>
            <a:pPr>
              <a:buClr>
                <a:srgbClr val="C00000"/>
              </a:buClr>
              <a:buFont typeface="Wingdings 2" pitchFamily="18" charset="2"/>
              <a:buNone/>
            </a:pPr>
            <a:endParaRPr lang="en-US" altLang="en-US" sz="3200" smtClean="0"/>
          </a:p>
          <a:p>
            <a:endParaRPr lang="en-US" altLang="en-US" sz="3200" smtClean="0"/>
          </a:p>
        </p:txBody>
      </p:sp>
      <p:sp>
        <p:nvSpPr>
          <p:cNvPr id="4" name="Slide Number Placeholder 3"/>
          <p:cNvSpPr>
            <a:spLocks noGrp="1"/>
          </p:cNvSpPr>
          <p:nvPr>
            <p:ph type="sldNum" sz="quarter" idx="12"/>
          </p:nvPr>
        </p:nvSpPr>
        <p:spPr/>
        <p:txBody>
          <a:bodyPr/>
          <a:lstStyle/>
          <a:p>
            <a:pPr>
              <a:defRPr/>
            </a:pPr>
            <a:fld id="{36F57F8A-48D2-4F02-83BB-F3B649D86661}" type="slidenum">
              <a:rPr lang="en-US"/>
              <a:pPr>
                <a:defRPr/>
              </a:pPr>
              <a:t>190</a:t>
            </a:fld>
            <a:endParaRPr lang="en-US"/>
          </a:p>
        </p:txBody>
      </p:sp>
    </p:spTree>
    <p:extLst>
      <p:ext uri="{BB962C8B-B14F-4D97-AF65-F5344CB8AC3E}">
        <p14:creationId xmlns:p14="http://schemas.microsoft.com/office/powerpoint/2010/main" val="2336849407"/>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0" name="Rectangle 2"/>
          <p:cNvSpPr>
            <a:spLocks noGrp="1" noChangeArrowheads="1"/>
          </p:cNvSpPr>
          <p:nvPr>
            <p:ph type="title"/>
          </p:nvPr>
        </p:nvSpPr>
        <p:spPr>
          <a:xfrm>
            <a:off x="381000" y="2209800"/>
            <a:ext cx="8534400" cy="1143000"/>
          </a:xfrm>
        </p:spPr>
        <p:txBody>
          <a:bodyPr/>
          <a:lstStyle/>
          <a:p>
            <a:pPr eaLnBrk="1" hangingPunct="1"/>
            <a:r>
              <a:rPr lang="en-US" altLang="en-US" sz="6000" b="1" u="sng" smtClean="0">
                <a:solidFill>
                  <a:schemeClr val="tx1"/>
                </a:solidFill>
              </a:rPr>
              <a:t>PORTAL HYPERTENSION</a:t>
            </a:r>
          </a:p>
        </p:txBody>
      </p:sp>
      <p:sp>
        <p:nvSpPr>
          <p:cNvPr id="3" name="Slide Number Placeholder 2"/>
          <p:cNvSpPr>
            <a:spLocks noGrp="1"/>
          </p:cNvSpPr>
          <p:nvPr>
            <p:ph type="sldNum" sz="quarter" idx="12"/>
          </p:nvPr>
        </p:nvSpPr>
        <p:spPr/>
        <p:txBody>
          <a:bodyPr/>
          <a:lstStyle/>
          <a:p>
            <a:pPr>
              <a:defRPr/>
            </a:pPr>
            <a:fld id="{2DF42C9A-F205-4D42-985F-24ADC5A22534}" type="slidenum">
              <a:rPr lang="en-US"/>
              <a:pPr>
                <a:defRPr/>
              </a:pPr>
              <a:t>191</a:t>
            </a:fld>
            <a:endParaRPr lang="en-US"/>
          </a:p>
        </p:txBody>
      </p:sp>
    </p:spTree>
    <p:extLst>
      <p:ext uri="{BB962C8B-B14F-4D97-AF65-F5344CB8AC3E}">
        <p14:creationId xmlns:p14="http://schemas.microsoft.com/office/powerpoint/2010/main" val="3621892929"/>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Rectangle 2"/>
          <p:cNvSpPr>
            <a:spLocks noGrp="1" noChangeArrowheads="1"/>
          </p:cNvSpPr>
          <p:nvPr>
            <p:ph type="title"/>
          </p:nvPr>
        </p:nvSpPr>
        <p:spPr>
          <a:xfrm>
            <a:off x="457200" y="274638"/>
            <a:ext cx="8229600" cy="563562"/>
          </a:xfrm>
        </p:spPr>
        <p:txBody>
          <a:bodyPr/>
          <a:lstStyle/>
          <a:p>
            <a:pPr eaLnBrk="1" hangingPunct="1"/>
            <a:r>
              <a:rPr lang="en-US" altLang="en-US" b="1" u="sng" smtClean="0"/>
              <a:t>PORTAL HYPERTENSION</a:t>
            </a:r>
          </a:p>
        </p:txBody>
      </p:sp>
      <p:sp>
        <p:nvSpPr>
          <p:cNvPr id="607235" name="Rectangle 3"/>
          <p:cNvSpPr>
            <a:spLocks noGrp="1" noChangeArrowheads="1"/>
          </p:cNvSpPr>
          <p:nvPr>
            <p:ph sz="quarter" idx="1"/>
          </p:nvPr>
        </p:nvSpPr>
        <p:spPr>
          <a:xfrm>
            <a:off x="457200" y="1066800"/>
            <a:ext cx="8229600" cy="5486400"/>
          </a:xfrm>
        </p:spPr>
        <p:txBody>
          <a:bodyPr/>
          <a:lstStyle/>
          <a:p>
            <a:pPr eaLnBrk="1" hangingPunct="1">
              <a:lnSpc>
                <a:spcPct val="90000"/>
              </a:lnSpc>
              <a:buFontTx/>
              <a:buNone/>
            </a:pPr>
            <a:r>
              <a:rPr lang="en-US" altLang="en-US" sz="2800" b="1" smtClean="0"/>
              <a:t>Definition</a:t>
            </a:r>
            <a:endParaRPr lang="en-US" altLang="en-US" sz="2800" smtClean="0"/>
          </a:p>
          <a:p>
            <a:pPr eaLnBrk="1" hangingPunct="1">
              <a:lnSpc>
                <a:spcPct val="90000"/>
              </a:lnSpc>
            </a:pPr>
            <a:r>
              <a:rPr lang="en-US" altLang="en-US" sz="2800" smtClean="0"/>
              <a:t> This is a sustained elevation of pressure in the portal vein above the normal (Normal 6-12 cm of water) or (2-5mmHg).</a:t>
            </a:r>
          </a:p>
          <a:p>
            <a:pPr eaLnBrk="1" hangingPunct="1">
              <a:lnSpc>
                <a:spcPct val="90000"/>
              </a:lnSpc>
            </a:pPr>
            <a:endParaRPr lang="en-US" altLang="en-US" sz="2800" smtClean="0"/>
          </a:p>
          <a:p>
            <a:pPr eaLnBrk="1" hangingPunct="1">
              <a:lnSpc>
                <a:spcPct val="90000"/>
              </a:lnSpc>
            </a:pPr>
            <a:r>
              <a:rPr lang="en-US" altLang="en-US" sz="2800" smtClean="0"/>
              <a:t>Portal hypertension is characterized by prolonged elevation of the portal venous pressure (normally 2-5 mmHg). </a:t>
            </a:r>
          </a:p>
          <a:p>
            <a:pPr eaLnBrk="1" hangingPunct="1">
              <a:lnSpc>
                <a:spcPct val="90000"/>
              </a:lnSpc>
              <a:buFontTx/>
              <a:buNone/>
            </a:pPr>
            <a:endParaRPr lang="en-US" altLang="en-US" sz="2800" smtClean="0"/>
          </a:p>
          <a:p>
            <a:pPr eaLnBrk="1" hangingPunct="1">
              <a:lnSpc>
                <a:spcPct val="90000"/>
              </a:lnSpc>
              <a:buFontTx/>
              <a:buNone/>
            </a:pPr>
            <a:r>
              <a:rPr lang="en-US" altLang="en-US" sz="2800" smtClean="0"/>
              <a:t>Patients developing clinical features or complications of portal hypertension usually have portal venous pressures above 12 mmHg. </a:t>
            </a:r>
          </a:p>
          <a:p>
            <a:pPr eaLnBrk="1" hangingPunct="1">
              <a:lnSpc>
                <a:spcPct val="90000"/>
              </a:lnSpc>
              <a:buFontTx/>
              <a:buNone/>
            </a:pPr>
            <a:endParaRPr lang="en-US" altLang="en-US" sz="2800" smtClean="0"/>
          </a:p>
        </p:txBody>
      </p:sp>
      <p:sp>
        <p:nvSpPr>
          <p:cNvPr id="4" name="Slide Number Placeholder 3"/>
          <p:cNvSpPr>
            <a:spLocks noGrp="1"/>
          </p:cNvSpPr>
          <p:nvPr>
            <p:ph type="sldNum" sz="quarter" idx="12"/>
          </p:nvPr>
        </p:nvSpPr>
        <p:spPr/>
        <p:txBody>
          <a:bodyPr/>
          <a:lstStyle/>
          <a:p>
            <a:pPr>
              <a:defRPr/>
            </a:pPr>
            <a:fld id="{3354F580-5A96-456C-AD7B-51C7EF7E189C}" type="slidenum">
              <a:rPr lang="en-US"/>
              <a:pPr>
                <a:defRPr/>
              </a:pPr>
              <a:t>192</a:t>
            </a:fld>
            <a:endParaRPr lang="en-US"/>
          </a:p>
        </p:txBody>
      </p:sp>
    </p:spTree>
    <p:extLst>
      <p:ext uri="{BB962C8B-B14F-4D97-AF65-F5344CB8AC3E}">
        <p14:creationId xmlns:p14="http://schemas.microsoft.com/office/powerpoint/2010/main" val="3795503068"/>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8" name="Rectangle 2"/>
          <p:cNvSpPr>
            <a:spLocks noGrp="1" noChangeArrowheads="1"/>
          </p:cNvSpPr>
          <p:nvPr>
            <p:ph type="title"/>
          </p:nvPr>
        </p:nvSpPr>
        <p:spPr>
          <a:xfrm>
            <a:off x="457200" y="228600"/>
            <a:ext cx="8229600" cy="457200"/>
          </a:xfrm>
        </p:spPr>
        <p:txBody>
          <a:bodyPr/>
          <a:lstStyle/>
          <a:p>
            <a:pPr eaLnBrk="1" hangingPunct="1"/>
            <a:r>
              <a:rPr lang="en-US" altLang="en-US" b="1" smtClean="0"/>
              <a:t>Aetiology</a:t>
            </a:r>
          </a:p>
        </p:txBody>
      </p:sp>
      <p:pic>
        <p:nvPicPr>
          <p:cNvPr id="608259" name="Picture 3"/>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2644775" y="1066800"/>
            <a:ext cx="5813425" cy="5562600"/>
          </a:xfrm>
          <a:noFill/>
        </p:spPr>
      </p:pic>
      <p:sp>
        <p:nvSpPr>
          <p:cNvPr id="608260" name="Rectangle 4"/>
          <p:cNvSpPr>
            <a:spLocks noChangeArrowheads="1"/>
          </p:cNvSpPr>
          <p:nvPr/>
        </p:nvSpPr>
        <p:spPr bwMode="auto">
          <a:xfrm>
            <a:off x="0" y="609600"/>
            <a:ext cx="8756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fontAlgn="base">
              <a:spcBef>
                <a:spcPct val="0"/>
              </a:spcBef>
              <a:spcAft>
                <a:spcPct val="0"/>
              </a:spcAft>
            </a:pPr>
            <a:r>
              <a:rPr lang="en-US" altLang="en-US" b="1">
                <a:solidFill>
                  <a:srgbClr val="000000"/>
                </a:solidFill>
                <a:latin typeface="Arial" charset="0"/>
                <a:cs typeface="Arial" charset="0"/>
              </a:rPr>
              <a:t>Classification of portal hypertension according to site of vascular obstruction</a:t>
            </a:r>
            <a:r>
              <a:rPr lang="en-US" altLang="en-US">
                <a:solidFill>
                  <a:srgbClr val="000000"/>
                </a:solidFill>
                <a:latin typeface="Arial" charset="0"/>
                <a:cs typeface="Arial" charset="0"/>
              </a:rPr>
              <a:t>. </a:t>
            </a:r>
          </a:p>
        </p:txBody>
      </p:sp>
      <p:sp>
        <p:nvSpPr>
          <p:cNvPr id="608261" name="Text Box 5"/>
          <p:cNvSpPr txBox="1">
            <a:spLocks noChangeArrowheads="1"/>
          </p:cNvSpPr>
          <p:nvPr/>
        </p:nvSpPr>
        <p:spPr bwMode="auto">
          <a:xfrm>
            <a:off x="228600" y="1676400"/>
            <a:ext cx="2667000" cy="476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600">
                <a:solidFill>
                  <a:schemeClr val="tx1"/>
                </a:solidFill>
                <a:latin typeface="Perpetua" pitchFamily="18" charset="0"/>
              </a:defRPr>
            </a:lvl1pPr>
            <a:lvl2pPr marL="742950" indent="-285750">
              <a:defRPr sz="2400">
                <a:solidFill>
                  <a:schemeClr val="tx1"/>
                </a:solidFill>
                <a:latin typeface="Perpetua" pitchFamily="18" charset="0"/>
              </a:defRPr>
            </a:lvl2pPr>
            <a:lvl3pPr marL="1143000">
              <a:defRPr sz="2000">
                <a:solidFill>
                  <a:schemeClr val="tx1"/>
                </a:solidFill>
                <a:latin typeface="Perpetua" pitchFamily="18" charset="0"/>
              </a:defRPr>
            </a:lvl3pPr>
            <a:lvl4pPr marL="1600200">
              <a:defRPr sz="2000">
                <a:solidFill>
                  <a:schemeClr val="tx1"/>
                </a:solidFill>
                <a:latin typeface="Perpetua" pitchFamily="18" charset="0"/>
              </a:defRPr>
            </a:lvl4pPr>
            <a:lvl5pPr marL="2057400">
              <a:defRPr sz="2000">
                <a:solidFill>
                  <a:schemeClr val="tx1"/>
                </a:solidFill>
                <a:latin typeface="Perpetua" pitchFamily="18" charset="0"/>
              </a:defRPr>
            </a:lvl5pPr>
            <a:lvl6pPr marL="2514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fontAlgn="base">
              <a:spcBef>
                <a:spcPct val="50000"/>
              </a:spcBef>
              <a:spcAft>
                <a:spcPct val="0"/>
              </a:spcAft>
              <a:buFontTx/>
              <a:buAutoNum type="arabicPeriod"/>
            </a:pPr>
            <a:r>
              <a:rPr lang="en-US" altLang="en-US" sz="1800" b="1">
                <a:solidFill>
                  <a:srgbClr val="000000"/>
                </a:solidFill>
                <a:latin typeface="Arial" charset="0"/>
                <a:cs typeface="Arial" charset="0"/>
              </a:rPr>
              <a:t>Extrahepatic post-sinusoidal</a:t>
            </a:r>
            <a:r>
              <a:rPr lang="en-US" altLang="en-US" sz="1800">
                <a:solidFill>
                  <a:srgbClr val="000000"/>
                </a:solidFill>
                <a:latin typeface="Arial" charset="0"/>
                <a:cs typeface="Arial" charset="0"/>
              </a:rPr>
              <a:t> </a:t>
            </a:r>
          </a:p>
          <a:p>
            <a:pPr fontAlgn="base">
              <a:spcBef>
                <a:spcPct val="50000"/>
              </a:spcBef>
              <a:spcAft>
                <a:spcPct val="0"/>
              </a:spcAft>
              <a:buFontTx/>
              <a:buAutoNum type="arabicPeriod"/>
            </a:pPr>
            <a:endParaRPr lang="en-US" altLang="en-US" sz="1800">
              <a:solidFill>
                <a:srgbClr val="000000"/>
              </a:solidFill>
              <a:latin typeface="Arial" charset="0"/>
              <a:cs typeface="Arial" charset="0"/>
            </a:endParaRPr>
          </a:p>
          <a:p>
            <a:pPr fontAlgn="base">
              <a:spcBef>
                <a:spcPct val="50000"/>
              </a:spcBef>
              <a:spcAft>
                <a:spcPct val="0"/>
              </a:spcAft>
              <a:buFontTx/>
              <a:buAutoNum type="arabicPeriod"/>
            </a:pPr>
            <a:r>
              <a:rPr lang="en-US" altLang="en-US" sz="1800" b="1">
                <a:solidFill>
                  <a:srgbClr val="000000"/>
                </a:solidFill>
                <a:latin typeface="Arial" charset="0"/>
                <a:cs typeface="Arial" charset="0"/>
              </a:rPr>
              <a:t>Intrahepatic post-sinusoidal</a:t>
            </a:r>
          </a:p>
          <a:p>
            <a:pPr fontAlgn="base">
              <a:spcBef>
                <a:spcPct val="50000"/>
              </a:spcBef>
              <a:spcAft>
                <a:spcPct val="0"/>
              </a:spcAft>
              <a:buFontTx/>
              <a:buAutoNum type="arabicPeriod"/>
            </a:pPr>
            <a:endParaRPr lang="en-US" altLang="en-US" sz="1800" b="1">
              <a:solidFill>
                <a:srgbClr val="000000"/>
              </a:solidFill>
              <a:latin typeface="Arial" charset="0"/>
              <a:cs typeface="Arial" charset="0"/>
            </a:endParaRPr>
          </a:p>
          <a:p>
            <a:pPr fontAlgn="base">
              <a:spcBef>
                <a:spcPct val="50000"/>
              </a:spcBef>
              <a:spcAft>
                <a:spcPct val="0"/>
              </a:spcAft>
              <a:buFontTx/>
              <a:buAutoNum type="arabicPeriod"/>
            </a:pPr>
            <a:r>
              <a:rPr lang="en-US" altLang="en-US" sz="1800" b="1">
                <a:solidFill>
                  <a:srgbClr val="000000"/>
                </a:solidFill>
                <a:latin typeface="Arial" charset="0"/>
                <a:cs typeface="Arial" charset="0"/>
              </a:rPr>
              <a:t>Sinusoidal</a:t>
            </a:r>
          </a:p>
          <a:p>
            <a:pPr fontAlgn="base">
              <a:spcBef>
                <a:spcPct val="50000"/>
              </a:spcBef>
              <a:spcAft>
                <a:spcPct val="0"/>
              </a:spcAft>
              <a:buFontTx/>
              <a:buAutoNum type="arabicPeriod"/>
            </a:pPr>
            <a:endParaRPr lang="en-US" altLang="en-US" sz="1800" b="1">
              <a:solidFill>
                <a:srgbClr val="000000"/>
              </a:solidFill>
              <a:latin typeface="Arial" charset="0"/>
              <a:cs typeface="Arial" charset="0"/>
            </a:endParaRPr>
          </a:p>
          <a:p>
            <a:pPr fontAlgn="base">
              <a:spcBef>
                <a:spcPct val="50000"/>
              </a:spcBef>
              <a:spcAft>
                <a:spcPct val="0"/>
              </a:spcAft>
              <a:buFontTx/>
              <a:buAutoNum type="arabicPeriod"/>
            </a:pPr>
            <a:r>
              <a:rPr lang="en-US" altLang="en-US" sz="1800" b="1">
                <a:solidFill>
                  <a:srgbClr val="000000"/>
                </a:solidFill>
                <a:latin typeface="Arial" charset="0"/>
                <a:cs typeface="Arial" charset="0"/>
              </a:rPr>
              <a:t>Intrahepatic pre-sinusoidal</a:t>
            </a:r>
          </a:p>
          <a:p>
            <a:pPr fontAlgn="base">
              <a:spcBef>
                <a:spcPct val="50000"/>
              </a:spcBef>
              <a:spcAft>
                <a:spcPct val="0"/>
              </a:spcAft>
              <a:buFontTx/>
              <a:buAutoNum type="arabicPeriod"/>
            </a:pPr>
            <a:endParaRPr lang="en-US" altLang="en-US" sz="1800" b="1">
              <a:solidFill>
                <a:srgbClr val="000000"/>
              </a:solidFill>
              <a:latin typeface="Arial" charset="0"/>
              <a:cs typeface="Arial" charset="0"/>
            </a:endParaRPr>
          </a:p>
          <a:p>
            <a:pPr fontAlgn="base">
              <a:spcBef>
                <a:spcPct val="50000"/>
              </a:spcBef>
              <a:spcAft>
                <a:spcPct val="0"/>
              </a:spcAft>
              <a:buFontTx/>
              <a:buAutoNum type="arabicPeriod"/>
            </a:pPr>
            <a:r>
              <a:rPr lang="en-US" altLang="en-US" sz="1800" b="1">
                <a:solidFill>
                  <a:srgbClr val="000000"/>
                </a:solidFill>
                <a:latin typeface="Arial" charset="0"/>
                <a:cs typeface="Arial" charset="0"/>
              </a:rPr>
              <a:t>Extrahepatic pre-sinusoidal</a:t>
            </a:r>
          </a:p>
        </p:txBody>
      </p:sp>
      <p:sp>
        <p:nvSpPr>
          <p:cNvPr id="6" name="Slide Number Placeholder 5"/>
          <p:cNvSpPr>
            <a:spLocks noGrp="1"/>
          </p:cNvSpPr>
          <p:nvPr>
            <p:ph type="sldNum" sz="quarter" idx="12"/>
          </p:nvPr>
        </p:nvSpPr>
        <p:spPr/>
        <p:txBody>
          <a:bodyPr/>
          <a:lstStyle/>
          <a:p>
            <a:pPr>
              <a:defRPr/>
            </a:pPr>
            <a:fld id="{E161B663-2129-43A3-A98E-054E990E2DD9}" type="slidenum">
              <a:rPr lang="en-US"/>
              <a:pPr>
                <a:defRPr/>
              </a:pPr>
              <a:t>193</a:t>
            </a:fld>
            <a:endParaRPr lang="en-US"/>
          </a:p>
        </p:txBody>
      </p:sp>
    </p:spTree>
    <p:extLst>
      <p:ext uri="{BB962C8B-B14F-4D97-AF65-F5344CB8AC3E}">
        <p14:creationId xmlns:p14="http://schemas.microsoft.com/office/powerpoint/2010/main" val="179045393"/>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231638B7-C5ED-43A2-BBD9-4295B6081887}" type="slidenum">
              <a:rPr lang="en-US"/>
              <a:pPr>
                <a:defRPr/>
              </a:pPr>
              <a:t>194</a:t>
            </a:fld>
            <a:endParaRPr lang="en-US"/>
          </a:p>
        </p:txBody>
      </p:sp>
      <p:pic>
        <p:nvPicPr>
          <p:cNvPr id="60928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250"/>
            <a:ext cx="6934200" cy="666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9284" name="Rectangle 5"/>
          <p:cNvSpPr>
            <a:spLocks noChangeArrowheads="1"/>
          </p:cNvSpPr>
          <p:nvPr/>
        </p:nvSpPr>
        <p:spPr bwMode="auto">
          <a:xfrm>
            <a:off x="7010400" y="930275"/>
            <a:ext cx="1905000"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en-US" sz="2000" b="1">
                <a:solidFill>
                  <a:prstClr val="black"/>
                </a:solidFill>
                <a:latin typeface="Arial" charset="0"/>
                <a:cs typeface="Arial" charset="0"/>
              </a:rPr>
              <a:t>Classification of portal hypertension according to site of vascular obstruction.</a:t>
            </a:r>
            <a:r>
              <a:rPr lang="en-US" altLang="en-US" sz="2000">
                <a:solidFill>
                  <a:prstClr val="black"/>
                </a:solidFill>
                <a:latin typeface="Arial" charset="0"/>
                <a:cs typeface="Arial" charset="0"/>
              </a:rPr>
              <a:t> *Most common cause. </a:t>
            </a:r>
          </a:p>
          <a:p>
            <a:pPr fontAlgn="base">
              <a:spcBef>
                <a:spcPct val="0"/>
              </a:spcBef>
              <a:spcAft>
                <a:spcPct val="0"/>
              </a:spcAft>
            </a:pPr>
            <a:r>
              <a:rPr lang="en-US" altLang="en-US" sz="2000">
                <a:solidFill>
                  <a:prstClr val="black"/>
                </a:solidFill>
                <a:latin typeface="Arial" charset="0"/>
                <a:cs typeface="Arial" charset="0"/>
              </a:rPr>
              <a:t>Note that splenic vein occlusion can also follow pancreatitis leading to gastric varices</a:t>
            </a:r>
          </a:p>
        </p:txBody>
      </p:sp>
    </p:spTree>
    <p:extLst>
      <p:ext uri="{BB962C8B-B14F-4D97-AF65-F5344CB8AC3E}">
        <p14:creationId xmlns:p14="http://schemas.microsoft.com/office/powerpoint/2010/main" val="40298977"/>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6" name="Rectangle 2"/>
          <p:cNvSpPr>
            <a:spLocks noGrp="1" noChangeArrowheads="1"/>
          </p:cNvSpPr>
          <p:nvPr>
            <p:ph sz="quarter" idx="1"/>
          </p:nvPr>
        </p:nvSpPr>
        <p:spPr>
          <a:xfrm>
            <a:off x="457200" y="381000"/>
            <a:ext cx="8229600" cy="6477000"/>
          </a:xfrm>
        </p:spPr>
        <p:txBody>
          <a:bodyPr/>
          <a:lstStyle/>
          <a:p>
            <a:pPr eaLnBrk="1" hangingPunct="1">
              <a:lnSpc>
                <a:spcPct val="90000"/>
              </a:lnSpc>
              <a:buFontTx/>
              <a:buNone/>
            </a:pPr>
            <a:r>
              <a:rPr lang="en-US" altLang="en-US" sz="2800" b="1" smtClean="0"/>
              <a:t>1. Extrahepatic post-sinusoidal </a:t>
            </a:r>
            <a:endParaRPr lang="en-US" altLang="en-US" sz="2800" smtClean="0"/>
          </a:p>
          <a:p>
            <a:pPr lvl="1" eaLnBrk="1" hangingPunct="1">
              <a:lnSpc>
                <a:spcPct val="90000"/>
              </a:lnSpc>
            </a:pPr>
            <a:r>
              <a:rPr lang="en-US" altLang="en-US" smtClean="0"/>
              <a:t>Budd-Chiari syndrome</a:t>
            </a:r>
          </a:p>
          <a:p>
            <a:pPr eaLnBrk="1" hangingPunct="1">
              <a:lnSpc>
                <a:spcPct val="90000"/>
              </a:lnSpc>
              <a:buFontTx/>
              <a:buNone/>
            </a:pPr>
            <a:r>
              <a:rPr lang="en-US" altLang="en-US" sz="2800" b="1" smtClean="0"/>
              <a:t>2. Intrahepatic post-sinusoidal </a:t>
            </a:r>
            <a:endParaRPr lang="en-US" altLang="en-US" sz="2800" smtClean="0"/>
          </a:p>
          <a:p>
            <a:pPr lvl="1" eaLnBrk="1" hangingPunct="1">
              <a:lnSpc>
                <a:spcPct val="90000"/>
              </a:lnSpc>
            </a:pPr>
            <a:r>
              <a:rPr lang="en-US" altLang="en-US" smtClean="0"/>
              <a:t>Veno-occlusive disease</a:t>
            </a:r>
          </a:p>
          <a:p>
            <a:pPr eaLnBrk="1" hangingPunct="1">
              <a:lnSpc>
                <a:spcPct val="90000"/>
              </a:lnSpc>
              <a:buFontTx/>
              <a:buNone/>
            </a:pPr>
            <a:r>
              <a:rPr lang="en-US" altLang="en-US" sz="2800" b="1" smtClean="0"/>
              <a:t>3. Sinusoidal </a:t>
            </a:r>
            <a:endParaRPr lang="en-US" altLang="en-US" sz="2800" smtClean="0"/>
          </a:p>
          <a:p>
            <a:pPr lvl="1" eaLnBrk="1" hangingPunct="1">
              <a:lnSpc>
                <a:spcPct val="90000"/>
              </a:lnSpc>
            </a:pPr>
            <a:r>
              <a:rPr lang="en-US" altLang="en-US" smtClean="0"/>
              <a:t>Cirrhosis*</a:t>
            </a:r>
          </a:p>
          <a:p>
            <a:pPr lvl="1" eaLnBrk="1" hangingPunct="1">
              <a:lnSpc>
                <a:spcPct val="90000"/>
              </a:lnSpc>
            </a:pPr>
            <a:r>
              <a:rPr lang="en-US" altLang="en-US" smtClean="0"/>
              <a:t>Cystic liver disease</a:t>
            </a:r>
          </a:p>
          <a:p>
            <a:pPr lvl="1" eaLnBrk="1" hangingPunct="1">
              <a:lnSpc>
                <a:spcPct val="90000"/>
              </a:lnSpc>
            </a:pPr>
            <a:r>
              <a:rPr lang="en-US" altLang="en-US" smtClean="0"/>
              <a:t>Partial nodular transformation of the liver</a:t>
            </a:r>
          </a:p>
          <a:p>
            <a:pPr lvl="1" eaLnBrk="1" hangingPunct="1">
              <a:lnSpc>
                <a:spcPct val="90000"/>
              </a:lnSpc>
            </a:pPr>
            <a:r>
              <a:rPr lang="en-US" altLang="en-US" smtClean="0"/>
              <a:t>Metastatic malignant disease</a:t>
            </a:r>
          </a:p>
          <a:p>
            <a:pPr eaLnBrk="1" hangingPunct="1">
              <a:lnSpc>
                <a:spcPct val="90000"/>
              </a:lnSpc>
              <a:buFontTx/>
              <a:buNone/>
            </a:pPr>
            <a:r>
              <a:rPr lang="en-US" altLang="en-US" sz="2800" b="1" smtClean="0"/>
              <a:t>4. Intrahepatic pre-sinusoidal </a:t>
            </a:r>
            <a:endParaRPr lang="en-US" altLang="en-US" sz="2800" smtClean="0"/>
          </a:p>
          <a:p>
            <a:pPr lvl="1" eaLnBrk="1" hangingPunct="1">
              <a:lnSpc>
                <a:spcPct val="90000"/>
              </a:lnSpc>
            </a:pPr>
            <a:r>
              <a:rPr lang="en-US" altLang="en-US" smtClean="0"/>
              <a:t>Schistosomiasis*</a:t>
            </a:r>
          </a:p>
          <a:p>
            <a:pPr lvl="1" eaLnBrk="1" hangingPunct="1">
              <a:lnSpc>
                <a:spcPct val="90000"/>
              </a:lnSpc>
            </a:pPr>
            <a:r>
              <a:rPr lang="en-US" altLang="en-US" smtClean="0"/>
              <a:t>Sarcoidosis</a:t>
            </a:r>
          </a:p>
          <a:p>
            <a:pPr lvl="1" eaLnBrk="1" hangingPunct="1">
              <a:lnSpc>
                <a:spcPct val="90000"/>
              </a:lnSpc>
            </a:pPr>
            <a:r>
              <a:rPr lang="en-US" altLang="en-US" smtClean="0"/>
              <a:t>Congenital hepatic fibrosis</a:t>
            </a:r>
          </a:p>
          <a:p>
            <a:pPr lvl="1" eaLnBrk="1" hangingPunct="1">
              <a:lnSpc>
                <a:spcPct val="90000"/>
              </a:lnSpc>
            </a:pPr>
            <a:r>
              <a:rPr lang="en-US" altLang="en-US" smtClean="0"/>
              <a:t>Vinyl chloride</a:t>
            </a:r>
          </a:p>
          <a:p>
            <a:pPr lvl="1" eaLnBrk="1" hangingPunct="1">
              <a:lnSpc>
                <a:spcPct val="90000"/>
              </a:lnSpc>
            </a:pPr>
            <a:r>
              <a:rPr lang="en-US" altLang="en-US" smtClean="0"/>
              <a:t>Drugs</a:t>
            </a:r>
          </a:p>
          <a:p>
            <a:pPr eaLnBrk="1" hangingPunct="1">
              <a:lnSpc>
                <a:spcPct val="90000"/>
              </a:lnSpc>
              <a:buFontTx/>
              <a:buNone/>
            </a:pPr>
            <a:endParaRPr lang="en-US" altLang="en-US" sz="2800" smtClean="0"/>
          </a:p>
          <a:p>
            <a:pPr eaLnBrk="1" hangingPunct="1">
              <a:lnSpc>
                <a:spcPct val="90000"/>
              </a:lnSpc>
            </a:pPr>
            <a:endParaRPr lang="en-US" altLang="en-US" sz="2800" smtClean="0"/>
          </a:p>
        </p:txBody>
      </p:sp>
      <p:sp>
        <p:nvSpPr>
          <p:cNvPr id="3" name="Slide Number Placeholder 2"/>
          <p:cNvSpPr>
            <a:spLocks noGrp="1"/>
          </p:cNvSpPr>
          <p:nvPr>
            <p:ph type="sldNum" sz="quarter" idx="12"/>
          </p:nvPr>
        </p:nvSpPr>
        <p:spPr/>
        <p:txBody>
          <a:bodyPr/>
          <a:lstStyle/>
          <a:p>
            <a:pPr>
              <a:defRPr/>
            </a:pPr>
            <a:fld id="{61308346-2026-417E-B057-BA12129812B5}" type="slidenum">
              <a:rPr lang="en-US"/>
              <a:pPr>
                <a:defRPr/>
              </a:pPr>
              <a:t>195</a:t>
            </a:fld>
            <a:endParaRPr lang="en-US"/>
          </a:p>
        </p:txBody>
      </p:sp>
    </p:spTree>
    <p:extLst>
      <p:ext uri="{BB962C8B-B14F-4D97-AF65-F5344CB8AC3E}">
        <p14:creationId xmlns:p14="http://schemas.microsoft.com/office/powerpoint/2010/main" val="3182242046"/>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330" name="Rectangle 2"/>
          <p:cNvSpPr>
            <a:spLocks noGrp="1" noChangeArrowheads="1"/>
          </p:cNvSpPr>
          <p:nvPr>
            <p:ph sz="quarter" idx="1"/>
          </p:nvPr>
        </p:nvSpPr>
        <p:spPr>
          <a:xfrm>
            <a:off x="457200" y="304800"/>
            <a:ext cx="8229600" cy="6248400"/>
          </a:xfrm>
        </p:spPr>
        <p:txBody>
          <a:bodyPr/>
          <a:lstStyle/>
          <a:p>
            <a:pPr eaLnBrk="1" hangingPunct="1">
              <a:lnSpc>
                <a:spcPct val="80000"/>
              </a:lnSpc>
              <a:buFontTx/>
              <a:buNone/>
            </a:pPr>
            <a:r>
              <a:rPr lang="en-US" altLang="en-US" sz="3200" b="1" smtClean="0"/>
              <a:t>5. Extrahepatic pre-sinusoidal </a:t>
            </a:r>
            <a:endParaRPr lang="en-US" altLang="en-US" sz="3200" smtClean="0"/>
          </a:p>
          <a:p>
            <a:pPr lvl="1" eaLnBrk="1" hangingPunct="1">
              <a:lnSpc>
                <a:spcPct val="80000"/>
              </a:lnSpc>
            </a:pPr>
            <a:r>
              <a:rPr lang="en-US" altLang="en-US" sz="2800" smtClean="0"/>
              <a:t>Portal vein thrombosis due to sepsis* (umbilical, portal pyaemia) or procoagulopathy (thrombotic diseases, oral contraceptives, pregnancy), or secondary to cirrhosis</a:t>
            </a:r>
          </a:p>
          <a:p>
            <a:pPr lvl="1" eaLnBrk="1" hangingPunct="1">
              <a:lnSpc>
                <a:spcPct val="80000"/>
              </a:lnSpc>
            </a:pPr>
            <a:r>
              <a:rPr lang="en-US" altLang="en-US" sz="2800" smtClean="0"/>
              <a:t>Abdominal trauma, including surgery</a:t>
            </a:r>
          </a:p>
          <a:p>
            <a:pPr lvl="1" eaLnBrk="1" hangingPunct="1">
              <a:lnSpc>
                <a:spcPct val="80000"/>
              </a:lnSpc>
            </a:pPr>
            <a:r>
              <a:rPr lang="en-US" altLang="en-US" sz="2800" smtClean="0"/>
              <a:t>Malignant disease of pancreas or liver</a:t>
            </a:r>
          </a:p>
          <a:p>
            <a:pPr lvl="1" eaLnBrk="1" hangingPunct="1">
              <a:lnSpc>
                <a:spcPct val="80000"/>
              </a:lnSpc>
            </a:pPr>
            <a:r>
              <a:rPr lang="en-US" altLang="en-US" sz="2800" smtClean="0"/>
              <a:t>Pancreatitis</a:t>
            </a:r>
          </a:p>
          <a:p>
            <a:pPr lvl="1" eaLnBrk="1" hangingPunct="1">
              <a:lnSpc>
                <a:spcPct val="80000"/>
              </a:lnSpc>
            </a:pPr>
            <a:r>
              <a:rPr lang="en-US" altLang="en-US" sz="2800" smtClean="0"/>
              <a:t>Congenital</a:t>
            </a:r>
          </a:p>
          <a:p>
            <a:pPr eaLnBrk="1" hangingPunct="1">
              <a:lnSpc>
                <a:spcPct val="80000"/>
              </a:lnSpc>
              <a:buFontTx/>
              <a:buNone/>
            </a:pPr>
            <a:r>
              <a:rPr lang="en-US" altLang="en-US" sz="3200" b="1" smtClean="0"/>
              <a:t>6. Others</a:t>
            </a:r>
            <a:endParaRPr lang="en-US" altLang="en-US" sz="3200" smtClean="0"/>
          </a:p>
          <a:p>
            <a:pPr lvl="1" eaLnBrk="1" hangingPunct="1">
              <a:lnSpc>
                <a:spcPct val="80000"/>
              </a:lnSpc>
            </a:pPr>
            <a:r>
              <a:rPr lang="en-US" altLang="en-US" sz="2800" smtClean="0"/>
              <a:t>Increased splanchnic blood flow due to arteriole venous fistula.</a:t>
            </a:r>
          </a:p>
          <a:p>
            <a:pPr lvl="1" eaLnBrk="1" hangingPunct="1">
              <a:lnSpc>
                <a:spcPct val="80000"/>
              </a:lnSpc>
            </a:pPr>
            <a:r>
              <a:rPr lang="en-US" altLang="en-US" sz="2800" smtClean="0"/>
              <a:t>Haematological disorders</a:t>
            </a:r>
          </a:p>
          <a:p>
            <a:pPr lvl="2" eaLnBrk="1" hangingPunct="1">
              <a:lnSpc>
                <a:spcPct val="80000"/>
              </a:lnSpc>
            </a:pPr>
            <a:r>
              <a:rPr lang="en-US" altLang="en-US" sz="2400" smtClean="0"/>
              <a:t>T.S.S.</a:t>
            </a:r>
          </a:p>
          <a:p>
            <a:pPr lvl="2" eaLnBrk="1" hangingPunct="1">
              <a:lnSpc>
                <a:spcPct val="80000"/>
              </a:lnSpc>
            </a:pPr>
            <a:r>
              <a:rPr lang="en-US" altLang="en-US" sz="2400" smtClean="0"/>
              <a:t>Leukemia</a:t>
            </a:r>
          </a:p>
          <a:p>
            <a:pPr lvl="2" eaLnBrk="1" hangingPunct="1">
              <a:lnSpc>
                <a:spcPct val="80000"/>
              </a:lnSpc>
              <a:buFontTx/>
              <a:buNone/>
            </a:pPr>
            <a:endParaRPr lang="en-US" altLang="en-US" sz="2400" smtClean="0"/>
          </a:p>
          <a:p>
            <a:pPr lvl="1" eaLnBrk="1" hangingPunct="1">
              <a:lnSpc>
                <a:spcPct val="80000"/>
              </a:lnSpc>
              <a:buFontTx/>
              <a:buNone/>
            </a:pPr>
            <a:r>
              <a:rPr lang="en-US" altLang="en-US" sz="2800" b="1" u="sng" smtClean="0"/>
              <a:t>NB</a:t>
            </a:r>
            <a:r>
              <a:rPr lang="en-US" altLang="en-US" sz="2800" smtClean="0"/>
              <a:t>  * Most common causes. </a:t>
            </a:r>
          </a:p>
          <a:p>
            <a:pPr lvl="1" eaLnBrk="1" hangingPunct="1">
              <a:lnSpc>
                <a:spcPct val="80000"/>
              </a:lnSpc>
              <a:buFontTx/>
              <a:buNone/>
            </a:pPr>
            <a:endParaRPr lang="en-US" altLang="en-US" sz="2800" smtClean="0"/>
          </a:p>
        </p:txBody>
      </p:sp>
      <p:sp>
        <p:nvSpPr>
          <p:cNvPr id="3" name="Slide Number Placeholder 2"/>
          <p:cNvSpPr>
            <a:spLocks noGrp="1"/>
          </p:cNvSpPr>
          <p:nvPr>
            <p:ph type="sldNum" sz="quarter" idx="12"/>
          </p:nvPr>
        </p:nvSpPr>
        <p:spPr/>
        <p:txBody>
          <a:bodyPr/>
          <a:lstStyle/>
          <a:p>
            <a:pPr>
              <a:defRPr/>
            </a:pPr>
            <a:fld id="{A6252DC5-6A42-4ACB-A961-8E43F9929CBC}" type="slidenum">
              <a:rPr lang="en-US"/>
              <a:pPr>
                <a:defRPr/>
              </a:pPr>
              <a:t>196</a:t>
            </a:fld>
            <a:endParaRPr lang="en-US"/>
          </a:p>
        </p:txBody>
      </p:sp>
    </p:spTree>
    <p:extLst>
      <p:ext uri="{BB962C8B-B14F-4D97-AF65-F5344CB8AC3E}">
        <p14:creationId xmlns:p14="http://schemas.microsoft.com/office/powerpoint/2010/main" val="92129414"/>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4" name="Rectangle 2"/>
          <p:cNvSpPr>
            <a:spLocks noGrp="1" noChangeArrowheads="1"/>
          </p:cNvSpPr>
          <p:nvPr>
            <p:ph sz="quarter" idx="1"/>
          </p:nvPr>
        </p:nvSpPr>
        <p:spPr>
          <a:xfrm>
            <a:off x="381000" y="228600"/>
            <a:ext cx="8305800" cy="6400800"/>
          </a:xfrm>
        </p:spPr>
        <p:txBody>
          <a:bodyPr/>
          <a:lstStyle/>
          <a:p>
            <a:pPr eaLnBrk="1" hangingPunct="1">
              <a:lnSpc>
                <a:spcPct val="80000"/>
              </a:lnSpc>
              <a:buFontTx/>
              <a:buNone/>
            </a:pPr>
            <a:r>
              <a:rPr lang="en-US" altLang="en-US" sz="6000" b="1" smtClean="0"/>
              <a:t>Pathology</a:t>
            </a:r>
          </a:p>
          <a:p>
            <a:pPr eaLnBrk="1" hangingPunct="1">
              <a:lnSpc>
                <a:spcPct val="80000"/>
              </a:lnSpc>
            </a:pPr>
            <a:r>
              <a:rPr lang="en-US" altLang="en-US" sz="4800" smtClean="0"/>
              <a:t>There is increase in blood flow to the liver and inferior vena cava.</a:t>
            </a:r>
          </a:p>
          <a:p>
            <a:pPr eaLnBrk="1" hangingPunct="1">
              <a:lnSpc>
                <a:spcPct val="80000"/>
              </a:lnSpc>
            </a:pPr>
            <a:r>
              <a:rPr lang="en-US" altLang="en-US" sz="4800" smtClean="0"/>
              <a:t>This leads to increased blood volume in portal venous system.</a:t>
            </a:r>
          </a:p>
          <a:p>
            <a:pPr eaLnBrk="1" hangingPunct="1">
              <a:lnSpc>
                <a:spcPct val="80000"/>
              </a:lnSpc>
            </a:pPr>
            <a:r>
              <a:rPr lang="en-US" altLang="en-US" sz="4800" smtClean="0"/>
              <a:t>This in turn stimulate collateral blood vessels development to drain blood from the portal system to IVC.</a:t>
            </a:r>
            <a:endParaRPr lang="en-US" altLang="en-US" sz="4800" b="1" i="1" smtClean="0"/>
          </a:p>
          <a:p>
            <a:pPr eaLnBrk="1" hangingPunct="1">
              <a:lnSpc>
                <a:spcPct val="80000"/>
              </a:lnSpc>
              <a:buFontTx/>
              <a:buNone/>
            </a:pPr>
            <a:r>
              <a:rPr lang="en-US" altLang="en-US" sz="3600" b="1" i="1" smtClean="0"/>
              <a:t>   </a:t>
            </a:r>
          </a:p>
        </p:txBody>
      </p:sp>
      <p:sp>
        <p:nvSpPr>
          <p:cNvPr id="3" name="Slide Number Placeholder 2"/>
          <p:cNvSpPr>
            <a:spLocks noGrp="1"/>
          </p:cNvSpPr>
          <p:nvPr>
            <p:ph type="sldNum" sz="quarter" idx="12"/>
          </p:nvPr>
        </p:nvSpPr>
        <p:spPr/>
        <p:txBody>
          <a:bodyPr/>
          <a:lstStyle/>
          <a:p>
            <a:pPr>
              <a:defRPr/>
            </a:pPr>
            <a:fld id="{56B5EC8C-D709-4247-A8EC-9DBC8B923AD0}" type="slidenum">
              <a:rPr lang="en-US"/>
              <a:pPr>
                <a:defRPr/>
              </a:pPr>
              <a:t>197</a:t>
            </a:fld>
            <a:endParaRPr lang="en-US"/>
          </a:p>
        </p:txBody>
      </p:sp>
    </p:spTree>
    <p:extLst>
      <p:ext uri="{BB962C8B-B14F-4D97-AF65-F5344CB8AC3E}">
        <p14:creationId xmlns:p14="http://schemas.microsoft.com/office/powerpoint/2010/main" val="1197418005"/>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378" name="Rectangle 2"/>
          <p:cNvSpPr>
            <a:spLocks noGrp="1" noChangeArrowheads="1"/>
          </p:cNvSpPr>
          <p:nvPr>
            <p:ph sz="quarter" idx="1"/>
          </p:nvPr>
        </p:nvSpPr>
        <p:spPr>
          <a:xfrm>
            <a:off x="304800" y="304800"/>
            <a:ext cx="8610600" cy="6248400"/>
          </a:xfrm>
        </p:spPr>
        <p:txBody>
          <a:bodyPr/>
          <a:lstStyle/>
          <a:p>
            <a:pPr eaLnBrk="1" hangingPunct="1">
              <a:lnSpc>
                <a:spcPct val="80000"/>
              </a:lnSpc>
              <a:buFontTx/>
              <a:buNone/>
            </a:pPr>
            <a:r>
              <a:rPr lang="en-US" altLang="en-US" sz="2800" b="1" i="1" smtClean="0"/>
              <a:t>   The important collateral channels which develop include</a:t>
            </a:r>
            <a:r>
              <a:rPr lang="en-US" altLang="en-US" sz="2800" smtClean="0"/>
              <a:t>:-</a:t>
            </a:r>
            <a:endParaRPr lang="en-US" altLang="en-US" sz="2800" b="1" smtClean="0"/>
          </a:p>
          <a:p>
            <a:pPr eaLnBrk="1" hangingPunct="1">
              <a:lnSpc>
                <a:spcPct val="80000"/>
              </a:lnSpc>
            </a:pPr>
            <a:r>
              <a:rPr lang="en-US" altLang="en-US" sz="2800" b="1" smtClean="0"/>
              <a:t>Oesophageal varices</a:t>
            </a:r>
            <a:r>
              <a:rPr lang="en-US" altLang="en-US" sz="2800" smtClean="0"/>
              <a:t> –Are dilated veins between left gastric and oesophagus veins extending from mid oesophagus to fundus of the stomach.  They may rupture causing GIT bleeding.</a:t>
            </a:r>
          </a:p>
          <a:p>
            <a:pPr eaLnBrk="1" hangingPunct="1">
              <a:lnSpc>
                <a:spcPct val="80000"/>
              </a:lnSpc>
            </a:pPr>
            <a:r>
              <a:rPr lang="en-US" altLang="en-US" sz="2800" smtClean="0"/>
              <a:t>There is involvement of </a:t>
            </a:r>
            <a:r>
              <a:rPr lang="en-US" altLang="en-US" sz="2800" b="1" smtClean="0"/>
              <a:t>superficial veins of abdominal wall which dilate around the umbilicus (caput medusae).</a:t>
            </a:r>
            <a:endParaRPr lang="en-US" altLang="en-US" sz="2800" smtClean="0"/>
          </a:p>
          <a:p>
            <a:pPr eaLnBrk="1" hangingPunct="1">
              <a:lnSpc>
                <a:spcPct val="80000"/>
              </a:lnSpc>
            </a:pPr>
            <a:r>
              <a:rPr lang="en-US" altLang="en-US" sz="2800" smtClean="0"/>
              <a:t>Anastomosis between branches of </a:t>
            </a:r>
            <a:r>
              <a:rPr lang="en-US" altLang="en-US" sz="2800" b="1" smtClean="0"/>
              <a:t>inferior mesenteric vein and rectal veins</a:t>
            </a:r>
            <a:r>
              <a:rPr lang="en-US" altLang="en-US" sz="2800" smtClean="0"/>
              <a:t> develop. This leads to development of internal haemorrhoids, which may rapture causing haemorrhage.</a:t>
            </a:r>
          </a:p>
          <a:p>
            <a:pPr eaLnBrk="1" hangingPunct="1">
              <a:lnSpc>
                <a:spcPct val="80000"/>
              </a:lnSpc>
            </a:pPr>
            <a:r>
              <a:rPr lang="en-US" altLang="en-US" sz="2800" smtClean="0"/>
              <a:t>There is also back </a:t>
            </a:r>
            <a:r>
              <a:rPr lang="en-US" altLang="en-US" sz="2800" b="1" smtClean="0"/>
              <a:t>flow of blood from portal veins to spleen</a:t>
            </a:r>
            <a:r>
              <a:rPr lang="en-US" altLang="en-US" sz="2800" smtClean="0"/>
              <a:t> –splenomegaly</a:t>
            </a:r>
            <a:endParaRPr lang="en-US" altLang="en-US" sz="2800" b="1" smtClean="0"/>
          </a:p>
          <a:p>
            <a:pPr eaLnBrk="1" hangingPunct="1">
              <a:lnSpc>
                <a:spcPct val="80000"/>
              </a:lnSpc>
            </a:pPr>
            <a:endParaRPr lang="en-US" altLang="en-US" sz="2800" b="1" smtClean="0"/>
          </a:p>
          <a:p>
            <a:pPr eaLnBrk="1" hangingPunct="1">
              <a:lnSpc>
                <a:spcPct val="80000"/>
              </a:lnSpc>
              <a:buFontTx/>
              <a:buNone/>
            </a:pPr>
            <a:r>
              <a:rPr lang="en-US" altLang="en-US" sz="2800" b="1" smtClean="0"/>
              <a:t>NB.</a:t>
            </a:r>
            <a:endParaRPr lang="en-US" altLang="en-US" sz="2800" b="1" i="1" smtClean="0"/>
          </a:p>
          <a:p>
            <a:pPr eaLnBrk="1" hangingPunct="1">
              <a:lnSpc>
                <a:spcPct val="80000"/>
              </a:lnSpc>
            </a:pPr>
            <a:r>
              <a:rPr lang="en-US" altLang="en-US" sz="2800" b="1" i="1" smtClean="0"/>
              <a:t>Ascites also occurs due to increased pressure.</a:t>
            </a:r>
          </a:p>
          <a:p>
            <a:pPr eaLnBrk="1" hangingPunct="1">
              <a:lnSpc>
                <a:spcPct val="80000"/>
              </a:lnSpc>
            </a:pPr>
            <a:endParaRPr lang="en-US" altLang="en-US" sz="2800" smtClean="0"/>
          </a:p>
        </p:txBody>
      </p:sp>
      <p:sp>
        <p:nvSpPr>
          <p:cNvPr id="3" name="Slide Number Placeholder 2"/>
          <p:cNvSpPr>
            <a:spLocks noGrp="1"/>
          </p:cNvSpPr>
          <p:nvPr>
            <p:ph type="sldNum" sz="quarter" idx="12"/>
          </p:nvPr>
        </p:nvSpPr>
        <p:spPr/>
        <p:txBody>
          <a:bodyPr/>
          <a:lstStyle/>
          <a:p>
            <a:pPr>
              <a:defRPr/>
            </a:pPr>
            <a:fld id="{7E535FD1-AF8B-4595-BC7A-5D0DF002A2BA}" type="slidenum">
              <a:rPr lang="en-US"/>
              <a:pPr>
                <a:defRPr/>
              </a:pPr>
              <a:t>198</a:t>
            </a:fld>
            <a:endParaRPr lang="en-US"/>
          </a:p>
        </p:txBody>
      </p:sp>
    </p:spTree>
    <p:extLst>
      <p:ext uri="{BB962C8B-B14F-4D97-AF65-F5344CB8AC3E}">
        <p14:creationId xmlns:p14="http://schemas.microsoft.com/office/powerpoint/2010/main" val="282403259"/>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2" name="Rectangle 2"/>
          <p:cNvSpPr>
            <a:spLocks noGrp="1" noChangeArrowheads="1"/>
          </p:cNvSpPr>
          <p:nvPr>
            <p:ph type="title"/>
          </p:nvPr>
        </p:nvSpPr>
        <p:spPr>
          <a:xfrm>
            <a:off x="457200" y="228600"/>
            <a:ext cx="8229600" cy="563563"/>
          </a:xfrm>
        </p:spPr>
        <p:txBody>
          <a:bodyPr/>
          <a:lstStyle/>
          <a:p>
            <a:pPr eaLnBrk="1" hangingPunct="1"/>
            <a:r>
              <a:rPr lang="en-US" altLang="en-US" b="1" u="sng" smtClean="0"/>
              <a:t>Clinical features</a:t>
            </a:r>
          </a:p>
        </p:txBody>
      </p:sp>
      <p:sp>
        <p:nvSpPr>
          <p:cNvPr id="614403" name="Rectangle 3"/>
          <p:cNvSpPr>
            <a:spLocks noGrp="1" noChangeArrowheads="1"/>
          </p:cNvSpPr>
          <p:nvPr>
            <p:ph type="body" idx="4294967295"/>
          </p:nvPr>
        </p:nvSpPr>
        <p:spPr>
          <a:xfrm>
            <a:off x="762000" y="914400"/>
            <a:ext cx="7924800" cy="5715000"/>
          </a:xfrm>
        </p:spPr>
        <p:txBody>
          <a:bodyPr/>
          <a:lstStyle/>
          <a:p>
            <a:pPr eaLnBrk="1" hangingPunct="1">
              <a:lnSpc>
                <a:spcPct val="90000"/>
              </a:lnSpc>
            </a:pPr>
            <a:r>
              <a:rPr lang="en-US" altLang="en-US" sz="2400" smtClean="0"/>
              <a:t>The clinical features of portal hypertension result principally from portal venous congestion and collateral vessel formation. </a:t>
            </a:r>
          </a:p>
          <a:p>
            <a:pPr eaLnBrk="1" hangingPunct="1">
              <a:lnSpc>
                <a:spcPct val="90000"/>
              </a:lnSpc>
            </a:pPr>
            <a:r>
              <a:rPr lang="en-US" altLang="en-US" sz="2400" smtClean="0"/>
              <a:t>Splenomegaly is a cardinal finding, and a diagnosis of portal hypertension is unlikely when splenomegaly cannot be detected clinically or by ultrasonography. </a:t>
            </a:r>
          </a:p>
          <a:p>
            <a:pPr eaLnBrk="1" hangingPunct="1">
              <a:lnSpc>
                <a:spcPct val="90000"/>
              </a:lnSpc>
            </a:pPr>
            <a:r>
              <a:rPr lang="en-US" altLang="en-US" sz="2400" smtClean="0"/>
              <a:t>The spleen is rarely enlarged more than 5 cm below the left costal margin in adults, but more marked splenomegaly can occur in childhood and adolescence. </a:t>
            </a:r>
          </a:p>
          <a:p>
            <a:pPr eaLnBrk="1" hangingPunct="1">
              <a:lnSpc>
                <a:spcPct val="90000"/>
              </a:lnSpc>
            </a:pPr>
            <a:r>
              <a:rPr lang="en-US" altLang="en-US" sz="2400" smtClean="0"/>
              <a:t>Hypersplenism is common and frequently results in thrombocytopenia. </a:t>
            </a:r>
          </a:p>
          <a:p>
            <a:pPr eaLnBrk="1" hangingPunct="1">
              <a:lnSpc>
                <a:spcPct val="90000"/>
              </a:lnSpc>
            </a:pPr>
            <a:r>
              <a:rPr lang="en-US" altLang="en-US" sz="2400" smtClean="0"/>
              <a:t>Platelet counts are usually around 100 ×10</a:t>
            </a:r>
            <a:r>
              <a:rPr lang="en-US" altLang="en-US" sz="2400" baseline="30000" smtClean="0"/>
              <a:t>9</a:t>
            </a:r>
            <a:r>
              <a:rPr lang="en-US" altLang="en-US" sz="2400" smtClean="0"/>
              <a:t>/l; values below 50 × 10</a:t>
            </a:r>
            <a:r>
              <a:rPr lang="en-US" altLang="en-US" sz="2400" baseline="30000" smtClean="0"/>
              <a:t>9</a:t>
            </a:r>
            <a:r>
              <a:rPr lang="en-US" altLang="en-US" sz="2400" smtClean="0"/>
              <a:t>/l are uncommon. </a:t>
            </a:r>
          </a:p>
          <a:p>
            <a:pPr eaLnBrk="1" hangingPunct="1">
              <a:lnSpc>
                <a:spcPct val="90000"/>
              </a:lnSpc>
            </a:pPr>
            <a:r>
              <a:rPr lang="en-US" altLang="en-US" sz="2400" smtClean="0"/>
              <a:t>Leucopenia occurs occasionally but anaemia can hardly ever be attributed directly to hypersplenism. </a:t>
            </a:r>
          </a:p>
        </p:txBody>
      </p:sp>
      <p:sp>
        <p:nvSpPr>
          <p:cNvPr id="4" name="Slide Number Placeholder 3"/>
          <p:cNvSpPr>
            <a:spLocks noGrp="1"/>
          </p:cNvSpPr>
          <p:nvPr>
            <p:ph type="sldNum" sz="quarter" idx="12"/>
          </p:nvPr>
        </p:nvSpPr>
        <p:spPr/>
        <p:txBody>
          <a:bodyPr/>
          <a:lstStyle/>
          <a:p>
            <a:pPr>
              <a:defRPr/>
            </a:pPr>
            <a:fld id="{6DFD0DE7-553E-4CDD-91E5-65E38A75C623}" type="slidenum">
              <a:rPr lang="en-US"/>
              <a:pPr>
                <a:defRPr/>
              </a:pPr>
              <a:t>199</a:t>
            </a:fld>
            <a:endParaRPr lang="en-US"/>
          </a:p>
        </p:txBody>
      </p:sp>
    </p:spTree>
    <p:extLst>
      <p:ext uri="{BB962C8B-B14F-4D97-AF65-F5344CB8AC3E}">
        <p14:creationId xmlns:p14="http://schemas.microsoft.com/office/powerpoint/2010/main" val="32195682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2674"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762000" y="0"/>
            <a:ext cx="7162800" cy="6858000"/>
          </a:xfrm>
          <a:noFill/>
        </p:spPr>
      </p:pic>
      <p:sp>
        <p:nvSpPr>
          <p:cNvPr id="3" name="Slide Number Placeholder 2"/>
          <p:cNvSpPr>
            <a:spLocks noGrp="1"/>
          </p:cNvSpPr>
          <p:nvPr>
            <p:ph type="sldNum" sz="quarter" idx="12"/>
          </p:nvPr>
        </p:nvSpPr>
        <p:spPr/>
        <p:txBody>
          <a:bodyPr/>
          <a:lstStyle/>
          <a:p>
            <a:pPr>
              <a:defRPr/>
            </a:pPr>
            <a:fld id="{81E21E1A-633D-4D81-B3E0-3DCD7DDF8BFA}" type="slidenum">
              <a:rPr lang="en-US"/>
              <a:pPr>
                <a:defRPr/>
              </a:pPr>
              <a:t>2</a:t>
            </a:fld>
            <a:endParaRPr lang="en-US"/>
          </a:p>
        </p:txBody>
      </p:sp>
    </p:spTree>
    <p:extLst>
      <p:ext uri="{BB962C8B-B14F-4D97-AF65-F5344CB8AC3E}">
        <p14:creationId xmlns:p14="http://schemas.microsoft.com/office/powerpoint/2010/main" val="7636409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ChangeArrowheads="1"/>
          </p:cNvSpPr>
          <p:nvPr>
            <p:ph type="title"/>
          </p:nvPr>
        </p:nvSpPr>
        <p:spPr>
          <a:xfrm>
            <a:off x="457200" y="381000"/>
            <a:ext cx="8229600" cy="914400"/>
          </a:xfrm>
        </p:spPr>
        <p:txBody>
          <a:bodyPr/>
          <a:lstStyle/>
          <a:p>
            <a:pPr eaLnBrk="1" hangingPunct="1"/>
            <a:r>
              <a:rPr lang="en-US" altLang="en-US" sz="2400" b="1" smtClean="0"/>
              <a:t>A magnetic resonance cholangiopancreatogram (MRCP) showing a cholangiocarcinoma in the distal common bile duct (C)</a:t>
            </a:r>
          </a:p>
        </p:txBody>
      </p:sp>
      <p:pic>
        <p:nvPicPr>
          <p:cNvPr id="431107" name="Picture 3"/>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381000" y="1219200"/>
            <a:ext cx="8382000" cy="4848225"/>
          </a:xfrm>
          <a:noFill/>
        </p:spPr>
      </p:pic>
      <p:sp>
        <p:nvSpPr>
          <p:cNvPr id="431108" name="Rectangle 4"/>
          <p:cNvSpPr>
            <a:spLocks noChangeArrowheads="1"/>
          </p:cNvSpPr>
          <p:nvPr/>
        </p:nvSpPr>
        <p:spPr bwMode="auto">
          <a:xfrm>
            <a:off x="609600" y="6248400"/>
            <a:ext cx="80962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fontAlgn="base">
              <a:spcBef>
                <a:spcPct val="0"/>
              </a:spcBef>
              <a:spcAft>
                <a:spcPct val="0"/>
              </a:spcAft>
            </a:pPr>
            <a:r>
              <a:rPr lang="en-US" altLang="en-US" sz="1600">
                <a:solidFill>
                  <a:srgbClr val="000000"/>
                </a:solidFill>
                <a:latin typeface="Arial" charset="0"/>
                <a:cs typeface="Arial" charset="0"/>
              </a:rPr>
              <a:t>The proximal common bile duct (B) is dilated but the pancreatic duct (P) is normal. </a:t>
            </a:r>
          </a:p>
        </p:txBody>
      </p:sp>
      <p:sp>
        <p:nvSpPr>
          <p:cNvPr id="5" name="Slide Number Placeholder 4"/>
          <p:cNvSpPr>
            <a:spLocks noGrp="1"/>
          </p:cNvSpPr>
          <p:nvPr>
            <p:ph type="sldNum" sz="quarter" idx="12"/>
          </p:nvPr>
        </p:nvSpPr>
        <p:spPr/>
        <p:txBody>
          <a:bodyPr/>
          <a:lstStyle/>
          <a:p>
            <a:pPr>
              <a:defRPr/>
            </a:pPr>
            <a:fld id="{2DAA820B-20B1-444B-9B2B-E8523AB85A34}" type="slidenum">
              <a:rPr lang="en-US"/>
              <a:pPr>
                <a:defRPr/>
              </a:pPr>
              <a:t>20</a:t>
            </a:fld>
            <a:endParaRPr lang="en-US"/>
          </a:p>
        </p:txBody>
      </p:sp>
    </p:spTree>
    <p:extLst>
      <p:ext uri="{BB962C8B-B14F-4D97-AF65-F5344CB8AC3E}">
        <p14:creationId xmlns:p14="http://schemas.microsoft.com/office/powerpoint/2010/main" val="4237445820"/>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26" name="Rectangle 2"/>
          <p:cNvSpPr>
            <a:spLocks noGrp="1" noChangeArrowheads="1"/>
          </p:cNvSpPr>
          <p:nvPr>
            <p:ph sz="quarter" idx="1"/>
          </p:nvPr>
        </p:nvSpPr>
        <p:spPr>
          <a:xfrm>
            <a:off x="457200" y="228600"/>
            <a:ext cx="8229600" cy="6324600"/>
          </a:xfrm>
        </p:spPr>
        <p:txBody>
          <a:bodyPr/>
          <a:lstStyle/>
          <a:p>
            <a:pPr eaLnBrk="1" hangingPunct="1">
              <a:lnSpc>
                <a:spcPct val="80000"/>
              </a:lnSpc>
            </a:pPr>
            <a:r>
              <a:rPr lang="en-US" altLang="en-US" sz="2800" smtClean="0"/>
              <a:t>Collateral vessels may be visible on the anterior abdominal wall and occasionally several radiate from the umbilicus to form a caput medusae. </a:t>
            </a:r>
          </a:p>
          <a:p>
            <a:pPr eaLnBrk="1" hangingPunct="1">
              <a:lnSpc>
                <a:spcPct val="80000"/>
              </a:lnSpc>
            </a:pPr>
            <a:r>
              <a:rPr lang="en-US" altLang="en-US" sz="2800" smtClean="0"/>
              <a:t>Rarely, a large umbilical collateral vessel has a blood flow sufficient to give a venous hum on auscultation (Cruveilhier-Baumgarten syndrome). </a:t>
            </a:r>
          </a:p>
          <a:p>
            <a:pPr eaLnBrk="1" hangingPunct="1">
              <a:lnSpc>
                <a:spcPct val="80000"/>
              </a:lnSpc>
            </a:pPr>
            <a:r>
              <a:rPr lang="en-US" altLang="en-US" sz="2800" smtClean="0"/>
              <a:t>The most important collateral vessels occur in the oesophagus and stomach, where they can cause severe bleeding. </a:t>
            </a:r>
          </a:p>
          <a:p>
            <a:pPr eaLnBrk="1" hangingPunct="1">
              <a:lnSpc>
                <a:spcPct val="80000"/>
              </a:lnSpc>
            </a:pPr>
            <a:r>
              <a:rPr lang="en-US" altLang="en-US" sz="2800" smtClean="0"/>
              <a:t>Rectal varices also cause bleeding and are often mistaken for haemorrhoids, which are no more common in portal hypertension than in the general population. </a:t>
            </a:r>
          </a:p>
          <a:p>
            <a:pPr eaLnBrk="1" hangingPunct="1">
              <a:lnSpc>
                <a:spcPct val="80000"/>
              </a:lnSpc>
            </a:pPr>
            <a:r>
              <a:rPr lang="en-US" altLang="en-US" sz="2800" smtClean="0"/>
              <a:t>Fetor hepaticus results from portosystemic shunting of blood, which allows mercaptans to pass directly to the lungs.</a:t>
            </a:r>
          </a:p>
          <a:p>
            <a:pPr eaLnBrk="1" hangingPunct="1">
              <a:lnSpc>
                <a:spcPct val="80000"/>
              </a:lnSpc>
            </a:pPr>
            <a:r>
              <a:rPr lang="en-US" altLang="en-US" sz="2800" smtClean="0"/>
              <a:t>Hepatic encephalopathy</a:t>
            </a:r>
          </a:p>
          <a:p>
            <a:pPr eaLnBrk="1" hangingPunct="1">
              <a:lnSpc>
                <a:spcPct val="80000"/>
              </a:lnSpc>
            </a:pPr>
            <a:r>
              <a:rPr lang="en-US" altLang="en-US" sz="2800" smtClean="0"/>
              <a:t>Other features are those of underlying cause.</a:t>
            </a:r>
          </a:p>
          <a:p>
            <a:pPr eaLnBrk="1" hangingPunct="1">
              <a:lnSpc>
                <a:spcPct val="80000"/>
              </a:lnSpc>
            </a:pPr>
            <a:endParaRPr lang="en-US" altLang="en-US" sz="2800" smtClean="0"/>
          </a:p>
        </p:txBody>
      </p:sp>
      <p:sp>
        <p:nvSpPr>
          <p:cNvPr id="3" name="Slide Number Placeholder 2"/>
          <p:cNvSpPr>
            <a:spLocks noGrp="1"/>
          </p:cNvSpPr>
          <p:nvPr>
            <p:ph type="sldNum" sz="quarter" idx="12"/>
          </p:nvPr>
        </p:nvSpPr>
        <p:spPr/>
        <p:txBody>
          <a:bodyPr/>
          <a:lstStyle/>
          <a:p>
            <a:pPr>
              <a:defRPr/>
            </a:pPr>
            <a:fld id="{2348E877-57E9-4F3D-B60F-8D28C8B75F43}" type="slidenum">
              <a:rPr lang="en-US"/>
              <a:pPr>
                <a:defRPr/>
              </a:pPr>
              <a:t>200</a:t>
            </a:fld>
            <a:endParaRPr lang="en-US"/>
          </a:p>
        </p:txBody>
      </p:sp>
    </p:spTree>
    <p:extLst>
      <p:ext uri="{BB962C8B-B14F-4D97-AF65-F5344CB8AC3E}">
        <p14:creationId xmlns:p14="http://schemas.microsoft.com/office/powerpoint/2010/main" val="2212553286"/>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50" name="Rectangle 2"/>
          <p:cNvSpPr>
            <a:spLocks noGrp="1" noChangeArrowheads="1"/>
          </p:cNvSpPr>
          <p:nvPr>
            <p:ph type="title"/>
          </p:nvPr>
        </p:nvSpPr>
        <p:spPr>
          <a:xfrm>
            <a:off x="381000" y="228600"/>
            <a:ext cx="8229600" cy="1219200"/>
          </a:xfrm>
        </p:spPr>
        <p:txBody>
          <a:bodyPr/>
          <a:lstStyle/>
          <a:p>
            <a:pPr eaLnBrk="1" hangingPunct="1"/>
            <a:r>
              <a:rPr lang="en-US" altLang="en-US" b="1" smtClean="0"/>
              <a:t/>
            </a:r>
            <a:br>
              <a:rPr lang="en-US" altLang="en-US" b="1" smtClean="0"/>
            </a:br>
            <a:r>
              <a:rPr lang="en-US" altLang="en-US" b="1" smtClean="0"/>
              <a:t/>
            </a:r>
            <a:br>
              <a:rPr lang="en-US" altLang="en-US" b="1" smtClean="0"/>
            </a:br>
            <a:r>
              <a:rPr lang="en-US" altLang="en-US" b="1" smtClean="0"/>
              <a:t>Investigations</a:t>
            </a:r>
            <a:r>
              <a:rPr lang="en-US" altLang="en-US" smtClean="0"/>
              <a:t/>
            </a:r>
            <a:br>
              <a:rPr lang="en-US" altLang="en-US" smtClean="0"/>
            </a:br>
            <a:endParaRPr lang="en-US" altLang="en-US" smtClean="0"/>
          </a:p>
        </p:txBody>
      </p:sp>
      <p:sp>
        <p:nvSpPr>
          <p:cNvPr id="616451" name="Rectangle 3"/>
          <p:cNvSpPr>
            <a:spLocks noGrp="1" noChangeArrowheads="1"/>
          </p:cNvSpPr>
          <p:nvPr>
            <p:ph sz="quarter" idx="1"/>
          </p:nvPr>
        </p:nvSpPr>
        <p:spPr>
          <a:xfrm>
            <a:off x="533400" y="762000"/>
            <a:ext cx="8077200" cy="5867400"/>
          </a:xfrm>
        </p:spPr>
        <p:txBody>
          <a:bodyPr/>
          <a:lstStyle/>
          <a:p>
            <a:pPr marL="660400" indent="-660400" eaLnBrk="1" hangingPunct="1">
              <a:buFontTx/>
              <a:buNone/>
            </a:pPr>
            <a:r>
              <a:rPr lang="en-US" altLang="en-US" sz="3200" smtClean="0"/>
              <a:t>1. Those leading to the diagnosis of portal HTN.</a:t>
            </a:r>
          </a:p>
          <a:p>
            <a:pPr marL="660400" indent="-660400" eaLnBrk="1" hangingPunct="1">
              <a:buFontTx/>
              <a:buNone/>
            </a:pPr>
            <a:r>
              <a:rPr lang="en-US" altLang="en-US" sz="4400" smtClean="0"/>
              <a:t>         </a:t>
            </a:r>
            <a:r>
              <a:rPr lang="en-US" altLang="en-US" sz="3600" smtClean="0"/>
              <a:t>i. Barium swallow-oesophageal varices</a:t>
            </a:r>
          </a:p>
          <a:p>
            <a:pPr marL="660400" indent="-660400" eaLnBrk="1" hangingPunct="1">
              <a:buFontTx/>
              <a:buNone/>
            </a:pPr>
            <a:r>
              <a:rPr lang="en-US" altLang="en-US" sz="3600" smtClean="0"/>
              <a:t>           ii. </a:t>
            </a:r>
            <a:r>
              <a:rPr lang="en-US" altLang="en-US" sz="3200" smtClean="0"/>
              <a:t>Radiological and endoscopic examination of the upper gastrointestinal tract can show varices .This establishes the presence of portal hypertension but not its cause. </a:t>
            </a:r>
            <a:endParaRPr lang="en-US" altLang="en-US" sz="3600" smtClean="0"/>
          </a:p>
        </p:txBody>
      </p:sp>
      <p:sp>
        <p:nvSpPr>
          <p:cNvPr id="4" name="Slide Number Placeholder 3"/>
          <p:cNvSpPr>
            <a:spLocks noGrp="1"/>
          </p:cNvSpPr>
          <p:nvPr>
            <p:ph type="sldNum" sz="quarter" idx="12"/>
          </p:nvPr>
        </p:nvSpPr>
        <p:spPr/>
        <p:txBody>
          <a:bodyPr/>
          <a:lstStyle/>
          <a:p>
            <a:pPr>
              <a:defRPr/>
            </a:pPr>
            <a:fld id="{A1F31191-98C9-4DC0-9654-E4C85A116E0E}" type="slidenum">
              <a:rPr lang="en-US"/>
              <a:pPr>
                <a:defRPr/>
              </a:pPr>
              <a:t>201</a:t>
            </a:fld>
            <a:endParaRPr lang="en-US"/>
          </a:p>
        </p:txBody>
      </p:sp>
    </p:spTree>
    <p:extLst>
      <p:ext uri="{BB962C8B-B14F-4D97-AF65-F5344CB8AC3E}">
        <p14:creationId xmlns:p14="http://schemas.microsoft.com/office/powerpoint/2010/main" val="3067883863"/>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7474"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354013" y="1219200"/>
            <a:ext cx="8353425" cy="5105400"/>
          </a:xfrm>
          <a:noFill/>
        </p:spPr>
      </p:pic>
      <p:sp>
        <p:nvSpPr>
          <p:cNvPr id="617475" name="Rectangle 3"/>
          <p:cNvSpPr>
            <a:spLocks noChangeArrowheads="1"/>
          </p:cNvSpPr>
          <p:nvPr/>
        </p:nvSpPr>
        <p:spPr bwMode="auto">
          <a:xfrm>
            <a:off x="400050" y="533400"/>
            <a:ext cx="85153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fontAlgn="base">
              <a:spcBef>
                <a:spcPct val="0"/>
              </a:spcBef>
              <a:spcAft>
                <a:spcPct val="0"/>
              </a:spcAft>
            </a:pPr>
            <a:r>
              <a:rPr lang="en-US" altLang="en-US" sz="2000">
                <a:solidFill>
                  <a:srgbClr val="000000"/>
                </a:solidFill>
                <a:latin typeface="Arial" charset="0"/>
                <a:cs typeface="Arial" charset="0"/>
              </a:rPr>
              <a:t>Oesophageal varices (arrows) at the lower end of the oesophagus. </a:t>
            </a:r>
          </a:p>
        </p:txBody>
      </p:sp>
      <p:sp>
        <p:nvSpPr>
          <p:cNvPr id="4" name="Slide Number Placeholder 3"/>
          <p:cNvSpPr>
            <a:spLocks noGrp="1"/>
          </p:cNvSpPr>
          <p:nvPr>
            <p:ph type="sldNum" sz="quarter" idx="12"/>
          </p:nvPr>
        </p:nvSpPr>
        <p:spPr/>
        <p:txBody>
          <a:bodyPr/>
          <a:lstStyle/>
          <a:p>
            <a:pPr>
              <a:defRPr/>
            </a:pPr>
            <a:fld id="{456E4E6C-B7B2-4E80-921D-8AC782180CBC}" type="slidenum">
              <a:rPr lang="en-US"/>
              <a:pPr>
                <a:defRPr/>
              </a:pPr>
              <a:t>202</a:t>
            </a:fld>
            <a:endParaRPr lang="en-US"/>
          </a:p>
        </p:txBody>
      </p:sp>
    </p:spTree>
    <p:extLst>
      <p:ext uri="{BB962C8B-B14F-4D97-AF65-F5344CB8AC3E}">
        <p14:creationId xmlns:p14="http://schemas.microsoft.com/office/powerpoint/2010/main" val="1065366391"/>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8" name="Rectangle 2"/>
          <p:cNvSpPr>
            <a:spLocks noGrp="1" noChangeArrowheads="1"/>
          </p:cNvSpPr>
          <p:nvPr>
            <p:ph type="title"/>
          </p:nvPr>
        </p:nvSpPr>
        <p:spPr>
          <a:xfrm>
            <a:off x="457200" y="274638"/>
            <a:ext cx="8229600" cy="411162"/>
          </a:xfrm>
        </p:spPr>
        <p:txBody>
          <a:bodyPr/>
          <a:lstStyle/>
          <a:p>
            <a:pPr eaLnBrk="1" hangingPunct="1"/>
            <a:r>
              <a:rPr lang="en-US" altLang="en-US" sz="2800" smtClean="0"/>
              <a:t>Gastric varices (shown by arrows). </a:t>
            </a:r>
          </a:p>
        </p:txBody>
      </p:sp>
      <p:pic>
        <p:nvPicPr>
          <p:cNvPr id="618499" name="Picture 3"/>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381000" y="733425"/>
            <a:ext cx="8229600" cy="5819775"/>
          </a:xfrm>
          <a:noFill/>
        </p:spPr>
      </p:pic>
      <p:sp>
        <p:nvSpPr>
          <p:cNvPr id="4" name="Slide Number Placeholder 3"/>
          <p:cNvSpPr>
            <a:spLocks noGrp="1"/>
          </p:cNvSpPr>
          <p:nvPr>
            <p:ph type="sldNum" sz="quarter" idx="12"/>
          </p:nvPr>
        </p:nvSpPr>
        <p:spPr/>
        <p:txBody>
          <a:bodyPr/>
          <a:lstStyle/>
          <a:p>
            <a:pPr>
              <a:defRPr/>
            </a:pPr>
            <a:fld id="{FF09DB73-6557-4B93-8091-AD36EAF7D2F3}" type="slidenum">
              <a:rPr lang="en-US"/>
              <a:pPr>
                <a:defRPr/>
              </a:pPr>
              <a:t>203</a:t>
            </a:fld>
            <a:endParaRPr lang="en-US"/>
          </a:p>
        </p:txBody>
      </p:sp>
    </p:spTree>
    <p:extLst>
      <p:ext uri="{BB962C8B-B14F-4D97-AF65-F5344CB8AC3E}">
        <p14:creationId xmlns:p14="http://schemas.microsoft.com/office/powerpoint/2010/main" val="298402678"/>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522" name="Rectangle 2"/>
          <p:cNvSpPr>
            <a:spLocks noGrp="1" noChangeArrowheads="1"/>
          </p:cNvSpPr>
          <p:nvPr>
            <p:ph sz="quarter" idx="1"/>
          </p:nvPr>
        </p:nvSpPr>
        <p:spPr>
          <a:xfrm>
            <a:off x="457200" y="304800"/>
            <a:ext cx="8229600" cy="6400800"/>
          </a:xfrm>
        </p:spPr>
        <p:txBody>
          <a:bodyPr/>
          <a:lstStyle/>
          <a:p>
            <a:pPr eaLnBrk="1" hangingPunct="1">
              <a:lnSpc>
                <a:spcPct val="80000"/>
              </a:lnSpc>
              <a:buFontTx/>
              <a:buNone/>
            </a:pPr>
            <a:r>
              <a:rPr lang="en-US" altLang="en-US" sz="2400" smtClean="0"/>
              <a:t>2. Those leading to the cause of portal HTN</a:t>
            </a:r>
          </a:p>
          <a:p>
            <a:pPr lvl="1" eaLnBrk="1" hangingPunct="1">
              <a:lnSpc>
                <a:spcPct val="80000"/>
              </a:lnSpc>
              <a:buFontTx/>
              <a:buNone/>
            </a:pPr>
            <a:r>
              <a:rPr lang="en-US" altLang="en-US" sz="2000" smtClean="0"/>
              <a:t>i. Stool – schistosoma</a:t>
            </a:r>
          </a:p>
          <a:p>
            <a:pPr lvl="1" eaLnBrk="1" hangingPunct="1">
              <a:lnSpc>
                <a:spcPct val="80000"/>
              </a:lnSpc>
              <a:buFontTx/>
              <a:buNone/>
            </a:pPr>
            <a:r>
              <a:rPr lang="en-US" altLang="en-US" sz="2000" smtClean="0"/>
              <a:t>ii. Rectal snip</a:t>
            </a:r>
          </a:p>
          <a:p>
            <a:pPr lvl="1" eaLnBrk="1" hangingPunct="1">
              <a:lnSpc>
                <a:spcPct val="80000"/>
              </a:lnSpc>
              <a:buFontTx/>
              <a:buNone/>
            </a:pPr>
            <a:r>
              <a:rPr lang="en-US" altLang="en-US" sz="2000" smtClean="0"/>
              <a:t>iii. Blood-LFT (Liver function Test)</a:t>
            </a:r>
          </a:p>
          <a:p>
            <a:pPr lvl="1" eaLnBrk="1" hangingPunct="1">
              <a:lnSpc>
                <a:spcPct val="80000"/>
              </a:lnSpc>
              <a:buFontTx/>
              <a:buNone/>
            </a:pPr>
            <a:r>
              <a:rPr lang="en-US" altLang="en-US" sz="2000" smtClean="0"/>
              <a:t>iv. Blood – HBsAG (Hepatitis B surface Antigens).</a:t>
            </a:r>
          </a:p>
          <a:p>
            <a:pPr lvl="1" eaLnBrk="1" hangingPunct="1">
              <a:lnSpc>
                <a:spcPct val="80000"/>
              </a:lnSpc>
              <a:buFontTx/>
              <a:buNone/>
            </a:pPr>
            <a:r>
              <a:rPr lang="en-US" altLang="en-US" sz="2000" smtClean="0"/>
              <a:t>v. Blood – AFP (Alpha Fetoprotein)</a:t>
            </a:r>
          </a:p>
          <a:p>
            <a:pPr lvl="2" eaLnBrk="1" hangingPunct="1">
              <a:lnSpc>
                <a:spcPct val="80000"/>
              </a:lnSpc>
              <a:buFontTx/>
              <a:buNone/>
            </a:pPr>
            <a:r>
              <a:rPr lang="en-US" altLang="en-US" smtClean="0"/>
              <a:t>- Usually present in the blood of a foetus and reduce after birth.</a:t>
            </a:r>
          </a:p>
          <a:p>
            <a:pPr lvl="2" eaLnBrk="1" hangingPunct="1">
              <a:lnSpc>
                <a:spcPct val="80000"/>
              </a:lnSpc>
              <a:buFontTx/>
              <a:buNone/>
            </a:pPr>
            <a:r>
              <a:rPr lang="en-US" altLang="en-US" smtClean="0"/>
              <a:t>- They are elevated in primary malignancy of the liver.</a:t>
            </a:r>
          </a:p>
          <a:p>
            <a:pPr lvl="1" eaLnBrk="1" hangingPunct="1">
              <a:lnSpc>
                <a:spcPct val="80000"/>
              </a:lnSpc>
              <a:buFontTx/>
              <a:buNone/>
            </a:pPr>
            <a:r>
              <a:rPr lang="en-US" altLang="en-US" sz="2000" smtClean="0"/>
              <a:t>vi. Blood – PTI (Prothrombin Time Index)</a:t>
            </a:r>
          </a:p>
          <a:p>
            <a:pPr lvl="1" eaLnBrk="1" hangingPunct="1">
              <a:lnSpc>
                <a:spcPct val="80000"/>
              </a:lnSpc>
              <a:buFontTx/>
              <a:buNone/>
            </a:pPr>
            <a:r>
              <a:rPr lang="en-US" altLang="en-US" sz="2000" smtClean="0"/>
              <a:t>vii. Liver Biopsy</a:t>
            </a:r>
          </a:p>
          <a:p>
            <a:pPr lvl="1" eaLnBrk="1" hangingPunct="1">
              <a:lnSpc>
                <a:spcPct val="80000"/>
              </a:lnSpc>
              <a:buFontTx/>
              <a:buNone/>
            </a:pPr>
            <a:r>
              <a:rPr lang="en-US" altLang="en-US" sz="2000" smtClean="0"/>
              <a:t>viii. ultrasonography - can show features of portal hypertension, such as splenomegaly and collateral vessels, and can sometimes indicate the cause, such as liver disease or portal vein thrombosis.</a:t>
            </a:r>
          </a:p>
          <a:p>
            <a:pPr lvl="1" eaLnBrk="1" hangingPunct="1">
              <a:lnSpc>
                <a:spcPct val="80000"/>
              </a:lnSpc>
              <a:buFontTx/>
              <a:buNone/>
            </a:pPr>
            <a:r>
              <a:rPr lang="en-US" altLang="en-US" sz="2000" smtClean="0"/>
              <a:t>ix. Portal venography demonstrates the site and often the cause of portal venous obstruction and is performed prior to surgical intervention </a:t>
            </a:r>
          </a:p>
          <a:p>
            <a:pPr eaLnBrk="1" hangingPunct="1">
              <a:lnSpc>
                <a:spcPct val="80000"/>
              </a:lnSpc>
              <a:buFontTx/>
              <a:buNone/>
            </a:pPr>
            <a:r>
              <a:rPr lang="en-US" altLang="en-US" sz="2400" smtClean="0"/>
              <a:t>3. Those for prognostic purposes.</a:t>
            </a:r>
          </a:p>
          <a:p>
            <a:pPr lvl="1" eaLnBrk="1" hangingPunct="1">
              <a:lnSpc>
                <a:spcPct val="80000"/>
              </a:lnSpc>
              <a:buFontTx/>
              <a:buNone/>
            </a:pPr>
            <a:r>
              <a:rPr lang="en-US" altLang="en-US" sz="2000" smtClean="0"/>
              <a:t>i. Blood –FH</a:t>
            </a:r>
          </a:p>
          <a:p>
            <a:pPr lvl="1" eaLnBrk="1" hangingPunct="1">
              <a:lnSpc>
                <a:spcPct val="80000"/>
              </a:lnSpc>
              <a:buFontTx/>
              <a:buNone/>
            </a:pPr>
            <a:r>
              <a:rPr lang="en-US" altLang="en-US" sz="2000" smtClean="0"/>
              <a:t>ii. Blood –GXM</a:t>
            </a:r>
          </a:p>
          <a:p>
            <a:pPr eaLnBrk="1" hangingPunct="1">
              <a:lnSpc>
                <a:spcPct val="80000"/>
              </a:lnSpc>
            </a:pPr>
            <a:endParaRPr lang="en-US" altLang="en-US" sz="2400" smtClean="0"/>
          </a:p>
        </p:txBody>
      </p:sp>
      <p:sp>
        <p:nvSpPr>
          <p:cNvPr id="3" name="Slide Number Placeholder 2"/>
          <p:cNvSpPr>
            <a:spLocks noGrp="1"/>
          </p:cNvSpPr>
          <p:nvPr>
            <p:ph type="sldNum" sz="quarter" idx="12"/>
          </p:nvPr>
        </p:nvSpPr>
        <p:spPr/>
        <p:txBody>
          <a:bodyPr/>
          <a:lstStyle/>
          <a:p>
            <a:pPr>
              <a:defRPr/>
            </a:pPr>
            <a:fld id="{E20FA8FC-A8E1-4FBB-B0FD-7218F9BFBAF9}" type="slidenum">
              <a:rPr lang="en-US"/>
              <a:pPr>
                <a:defRPr/>
              </a:pPr>
              <a:t>204</a:t>
            </a:fld>
            <a:endParaRPr lang="en-US"/>
          </a:p>
        </p:txBody>
      </p:sp>
    </p:spTree>
    <p:extLst>
      <p:ext uri="{BB962C8B-B14F-4D97-AF65-F5344CB8AC3E}">
        <p14:creationId xmlns:p14="http://schemas.microsoft.com/office/powerpoint/2010/main" val="891386646"/>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Rectangle 2"/>
          <p:cNvSpPr>
            <a:spLocks noGrp="1" noChangeArrowheads="1"/>
          </p:cNvSpPr>
          <p:nvPr>
            <p:ph sz="quarter" idx="1"/>
          </p:nvPr>
        </p:nvSpPr>
        <p:spPr>
          <a:xfrm>
            <a:off x="457200" y="304800"/>
            <a:ext cx="8229600" cy="6248400"/>
          </a:xfrm>
        </p:spPr>
        <p:txBody>
          <a:bodyPr/>
          <a:lstStyle/>
          <a:p>
            <a:pPr eaLnBrk="1" hangingPunct="1">
              <a:lnSpc>
                <a:spcPct val="90000"/>
              </a:lnSpc>
              <a:buFontTx/>
              <a:buNone/>
            </a:pPr>
            <a:r>
              <a:rPr lang="en-US" altLang="en-US" sz="2400" smtClean="0"/>
              <a:t>Treatment</a:t>
            </a:r>
          </a:p>
          <a:p>
            <a:pPr eaLnBrk="1" hangingPunct="1">
              <a:lnSpc>
                <a:spcPct val="90000"/>
              </a:lnSpc>
              <a:buFontTx/>
              <a:buNone/>
            </a:pPr>
            <a:r>
              <a:rPr lang="en-US" altLang="en-US" sz="2400" smtClean="0"/>
              <a:t>1. Bleeding-Emergency treatment must be undertaken</a:t>
            </a:r>
          </a:p>
          <a:p>
            <a:pPr lvl="1" eaLnBrk="1" hangingPunct="1">
              <a:lnSpc>
                <a:spcPct val="90000"/>
              </a:lnSpc>
              <a:buFontTx/>
              <a:buNone/>
            </a:pPr>
            <a:r>
              <a:rPr lang="en-US" altLang="en-US" smtClean="0"/>
              <a:t>-IVF</a:t>
            </a:r>
          </a:p>
          <a:p>
            <a:pPr lvl="1" eaLnBrk="1" hangingPunct="1">
              <a:lnSpc>
                <a:spcPct val="90000"/>
              </a:lnSpc>
              <a:buFontTx/>
              <a:buNone/>
            </a:pPr>
            <a:r>
              <a:rPr lang="en-US" altLang="en-US" smtClean="0"/>
              <a:t>-Blood-GXM</a:t>
            </a:r>
          </a:p>
          <a:p>
            <a:pPr lvl="1" eaLnBrk="1" hangingPunct="1">
              <a:lnSpc>
                <a:spcPct val="90000"/>
              </a:lnSpc>
              <a:buFontTx/>
              <a:buNone/>
            </a:pPr>
            <a:r>
              <a:rPr lang="en-US" altLang="en-US" smtClean="0"/>
              <a:t>-Observe V/S closely</a:t>
            </a:r>
          </a:p>
          <a:p>
            <a:pPr lvl="1" eaLnBrk="1" hangingPunct="1">
              <a:lnSpc>
                <a:spcPct val="90000"/>
              </a:lnSpc>
              <a:buFontTx/>
              <a:buNone/>
            </a:pPr>
            <a:r>
              <a:rPr lang="en-US" altLang="en-US" smtClean="0"/>
              <a:t>-Mild sedation</a:t>
            </a:r>
          </a:p>
          <a:p>
            <a:pPr lvl="1" eaLnBrk="1" hangingPunct="1">
              <a:lnSpc>
                <a:spcPct val="90000"/>
              </a:lnSpc>
              <a:buFontTx/>
              <a:buNone/>
            </a:pPr>
            <a:r>
              <a:rPr lang="en-US" altLang="en-US" smtClean="0"/>
              <a:t>-Blood transfusion</a:t>
            </a:r>
          </a:p>
          <a:p>
            <a:pPr eaLnBrk="1" hangingPunct="1">
              <a:lnSpc>
                <a:spcPct val="90000"/>
              </a:lnSpc>
              <a:buFontTx/>
              <a:buNone/>
            </a:pPr>
            <a:r>
              <a:rPr lang="en-US" altLang="en-US" sz="2400" smtClean="0"/>
              <a:t>2. Put a Sengstaken-Blakemore tube. </a:t>
            </a:r>
          </a:p>
          <a:p>
            <a:pPr lvl="1" eaLnBrk="1" hangingPunct="1">
              <a:lnSpc>
                <a:spcPct val="90000"/>
              </a:lnSpc>
              <a:buFontTx/>
              <a:buNone/>
            </a:pPr>
            <a:r>
              <a:rPr lang="en-US" altLang="en-US" smtClean="0"/>
              <a:t>-Push this tube into the oesophagus and stomach.</a:t>
            </a:r>
          </a:p>
          <a:p>
            <a:pPr lvl="1" eaLnBrk="1" hangingPunct="1">
              <a:lnSpc>
                <a:spcPct val="90000"/>
              </a:lnSpc>
              <a:buFontTx/>
              <a:buNone/>
            </a:pPr>
            <a:r>
              <a:rPr lang="en-US" altLang="en-US" smtClean="0"/>
              <a:t>-This tube has three tubes (Small) for:-</a:t>
            </a:r>
          </a:p>
          <a:p>
            <a:pPr lvl="1" eaLnBrk="1" hangingPunct="1">
              <a:lnSpc>
                <a:spcPct val="90000"/>
              </a:lnSpc>
              <a:buFontTx/>
              <a:buNone/>
            </a:pPr>
            <a:r>
              <a:rPr lang="en-US" altLang="en-US" smtClean="0"/>
              <a:t>             i. Suction – of blood in the stomach</a:t>
            </a:r>
          </a:p>
          <a:p>
            <a:pPr lvl="1" eaLnBrk="1" hangingPunct="1">
              <a:lnSpc>
                <a:spcPct val="90000"/>
              </a:lnSpc>
              <a:buFontTx/>
              <a:buNone/>
            </a:pPr>
            <a:r>
              <a:rPr lang="en-US" altLang="en-US" smtClean="0"/>
              <a:t>            ii. Inflating gastric balloon</a:t>
            </a:r>
          </a:p>
          <a:p>
            <a:pPr lvl="1" eaLnBrk="1" hangingPunct="1">
              <a:lnSpc>
                <a:spcPct val="90000"/>
              </a:lnSpc>
              <a:buFontTx/>
              <a:buNone/>
            </a:pPr>
            <a:r>
              <a:rPr lang="en-US" altLang="en-US" smtClean="0"/>
              <a:t>            iii. Inflating oesophageal balloon</a:t>
            </a:r>
          </a:p>
          <a:p>
            <a:pPr lvl="1" eaLnBrk="1" hangingPunct="1">
              <a:lnSpc>
                <a:spcPct val="90000"/>
              </a:lnSpc>
              <a:buFontTx/>
              <a:buNone/>
            </a:pPr>
            <a:r>
              <a:rPr lang="en-US" altLang="en-US" smtClean="0"/>
              <a:t>-In the end bleeding stops</a:t>
            </a:r>
          </a:p>
          <a:p>
            <a:pPr lvl="1" eaLnBrk="1" hangingPunct="1">
              <a:lnSpc>
                <a:spcPct val="90000"/>
              </a:lnSpc>
              <a:buFontTx/>
              <a:buNone/>
            </a:pPr>
            <a:r>
              <a:rPr lang="en-US" altLang="en-US" smtClean="0"/>
              <a:t>-Acts a mechanical tamponade.</a:t>
            </a:r>
          </a:p>
        </p:txBody>
      </p:sp>
      <p:sp>
        <p:nvSpPr>
          <p:cNvPr id="3" name="Slide Number Placeholder 2"/>
          <p:cNvSpPr>
            <a:spLocks noGrp="1"/>
          </p:cNvSpPr>
          <p:nvPr>
            <p:ph type="sldNum" sz="quarter" idx="12"/>
          </p:nvPr>
        </p:nvSpPr>
        <p:spPr/>
        <p:txBody>
          <a:bodyPr/>
          <a:lstStyle/>
          <a:p>
            <a:pPr>
              <a:defRPr/>
            </a:pPr>
            <a:fld id="{CD013AF8-B605-4AEC-906F-36F715742167}" type="slidenum">
              <a:rPr lang="en-US"/>
              <a:pPr>
                <a:defRPr/>
              </a:pPr>
              <a:t>205</a:t>
            </a:fld>
            <a:endParaRPr lang="en-US"/>
          </a:p>
        </p:txBody>
      </p:sp>
    </p:spTree>
    <p:extLst>
      <p:ext uri="{BB962C8B-B14F-4D97-AF65-F5344CB8AC3E}">
        <p14:creationId xmlns:p14="http://schemas.microsoft.com/office/powerpoint/2010/main" val="4256322959"/>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Rectangle 2"/>
          <p:cNvSpPr>
            <a:spLocks noGrp="1" noChangeArrowheads="1"/>
          </p:cNvSpPr>
          <p:nvPr>
            <p:ph sz="quarter" idx="1"/>
          </p:nvPr>
        </p:nvSpPr>
        <p:spPr>
          <a:xfrm>
            <a:off x="457200" y="152400"/>
            <a:ext cx="8229600" cy="5745163"/>
          </a:xfrm>
        </p:spPr>
        <p:txBody>
          <a:bodyPr/>
          <a:lstStyle/>
          <a:p>
            <a:pPr eaLnBrk="1" hangingPunct="1">
              <a:lnSpc>
                <a:spcPct val="90000"/>
              </a:lnSpc>
              <a:buFontTx/>
              <a:buNone/>
            </a:pPr>
            <a:r>
              <a:rPr lang="en-US" altLang="en-US" sz="2800" smtClean="0"/>
              <a:t>3. Vasopressin</a:t>
            </a:r>
          </a:p>
          <a:p>
            <a:pPr eaLnBrk="1" hangingPunct="1">
              <a:lnSpc>
                <a:spcPct val="90000"/>
              </a:lnSpc>
            </a:pPr>
            <a:r>
              <a:rPr lang="en-US" altLang="en-US" sz="2800" smtClean="0"/>
              <a:t>Petressin –Reduce portal HTN by decreasing blood flow into the portal venous system.</a:t>
            </a:r>
          </a:p>
          <a:p>
            <a:pPr eaLnBrk="1" hangingPunct="1">
              <a:lnSpc>
                <a:spcPct val="90000"/>
              </a:lnSpc>
            </a:pPr>
            <a:r>
              <a:rPr lang="en-US" altLang="en-US" sz="2800" smtClean="0"/>
              <a:t>S/E-messenteric ischaemia</a:t>
            </a:r>
          </a:p>
          <a:p>
            <a:pPr eaLnBrk="1" hangingPunct="1">
              <a:lnSpc>
                <a:spcPct val="90000"/>
              </a:lnSpc>
              <a:buFontTx/>
              <a:buNone/>
            </a:pPr>
            <a:r>
              <a:rPr lang="en-US" altLang="en-US" sz="2800" smtClean="0"/>
              <a:t>4. Oesophagoscopy</a:t>
            </a:r>
          </a:p>
          <a:p>
            <a:pPr eaLnBrk="1" hangingPunct="1">
              <a:lnSpc>
                <a:spcPct val="90000"/>
              </a:lnSpc>
            </a:pPr>
            <a:r>
              <a:rPr lang="en-US" altLang="en-US" sz="2800" smtClean="0"/>
              <a:t> -Visualize the site of the varices and scleros them using phenol oil.</a:t>
            </a:r>
          </a:p>
          <a:p>
            <a:pPr eaLnBrk="1" hangingPunct="1">
              <a:lnSpc>
                <a:spcPct val="90000"/>
              </a:lnSpc>
            </a:pPr>
            <a:r>
              <a:rPr lang="en-US" altLang="en-US" sz="2800" smtClean="0"/>
              <a:t>-The problem here is that new varices will still form.</a:t>
            </a:r>
            <a:endParaRPr lang="fr-FR" altLang="en-US" sz="2800" smtClean="0"/>
          </a:p>
          <a:p>
            <a:pPr eaLnBrk="1" hangingPunct="1">
              <a:lnSpc>
                <a:spcPct val="90000"/>
              </a:lnSpc>
              <a:buFontTx/>
              <a:buNone/>
            </a:pPr>
            <a:r>
              <a:rPr lang="fr-FR" altLang="en-US" sz="2800" smtClean="0"/>
              <a:t>5. Surgery</a:t>
            </a:r>
          </a:p>
          <a:p>
            <a:pPr lvl="1" eaLnBrk="1" hangingPunct="1">
              <a:lnSpc>
                <a:spcPct val="90000"/>
              </a:lnSpc>
              <a:buFontTx/>
              <a:buNone/>
            </a:pPr>
            <a:r>
              <a:rPr lang="fr-FR" altLang="en-US" smtClean="0"/>
              <a:t>i. Portal –venous shunt-→↓portal venous pressure</a:t>
            </a:r>
            <a:endParaRPr lang="en-US" altLang="en-US" smtClean="0"/>
          </a:p>
          <a:p>
            <a:pPr lvl="1" eaLnBrk="1" hangingPunct="1">
              <a:lnSpc>
                <a:spcPct val="90000"/>
              </a:lnSpc>
              <a:buFontTx/>
              <a:buNone/>
            </a:pPr>
            <a:r>
              <a:rPr lang="en-US" altLang="en-US" smtClean="0"/>
              <a:t>ii.Spleno-renal shunt</a:t>
            </a:r>
            <a:r>
              <a:rPr lang="fr-FR" altLang="en-US" smtClean="0"/>
              <a:t>→↓portal venous pressure</a:t>
            </a:r>
            <a:endParaRPr lang="en-US" altLang="en-US" smtClean="0"/>
          </a:p>
          <a:p>
            <a:pPr eaLnBrk="1" hangingPunct="1">
              <a:lnSpc>
                <a:spcPct val="90000"/>
              </a:lnSpc>
            </a:pPr>
            <a:endParaRPr lang="en-US" altLang="en-US" sz="2800" smtClean="0"/>
          </a:p>
          <a:p>
            <a:pPr eaLnBrk="1" hangingPunct="1">
              <a:buFontTx/>
              <a:buNone/>
            </a:pPr>
            <a:r>
              <a:rPr lang="en-US" altLang="en-US" sz="2800" smtClean="0"/>
              <a:t>NB</a:t>
            </a:r>
            <a:endParaRPr lang="en-US" altLang="en-US" sz="2800" b="1" i="1" smtClean="0"/>
          </a:p>
          <a:p>
            <a:pPr eaLnBrk="1" hangingPunct="1"/>
            <a:r>
              <a:rPr lang="en-US" altLang="en-US" sz="2800" b="1" i="1" smtClean="0"/>
              <a:t>Results of this surgical manoeuvres-risk of oesophageal bleeding but high risk of H. Encephalopathy.</a:t>
            </a:r>
          </a:p>
          <a:p>
            <a:pPr eaLnBrk="1" hangingPunct="1">
              <a:lnSpc>
                <a:spcPct val="90000"/>
              </a:lnSpc>
            </a:pPr>
            <a:endParaRPr lang="en-US" altLang="en-US" sz="2800" smtClean="0"/>
          </a:p>
        </p:txBody>
      </p:sp>
      <p:sp>
        <p:nvSpPr>
          <p:cNvPr id="3" name="Slide Number Placeholder 2"/>
          <p:cNvSpPr>
            <a:spLocks noGrp="1"/>
          </p:cNvSpPr>
          <p:nvPr>
            <p:ph type="sldNum" sz="quarter" idx="12"/>
          </p:nvPr>
        </p:nvSpPr>
        <p:spPr/>
        <p:txBody>
          <a:bodyPr/>
          <a:lstStyle/>
          <a:p>
            <a:pPr>
              <a:defRPr/>
            </a:pPr>
            <a:fld id="{2A8D65EF-6A43-4A45-81A6-247C5E43F163}" type="slidenum">
              <a:rPr lang="en-US"/>
              <a:pPr>
                <a:defRPr/>
              </a:pPr>
              <a:t>206</a:t>
            </a:fld>
            <a:endParaRPr lang="en-US"/>
          </a:p>
        </p:txBody>
      </p:sp>
    </p:spTree>
    <p:extLst>
      <p:ext uri="{BB962C8B-B14F-4D97-AF65-F5344CB8AC3E}">
        <p14:creationId xmlns:p14="http://schemas.microsoft.com/office/powerpoint/2010/main" val="3118074894"/>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594" name="Rectangle 2"/>
          <p:cNvSpPr>
            <a:spLocks noGrp="1" noChangeArrowheads="1"/>
          </p:cNvSpPr>
          <p:nvPr>
            <p:ph type="title"/>
          </p:nvPr>
        </p:nvSpPr>
        <p:spPr>
          <a:xfrm>
            <a:off x="457200" y="274638"/>
            <a:ext cx="8229600" cy="639762"/>
          </a:xfrm>
        </p:spPr>
        <p:txBody>
          <a:bodyPr/>
          <a:lstStyle/>
          <a:p>
            <a:pPr eaLnBrk="1" hangingPunct="1"/>
            <a:r>
              <a:rPr lang="en-US" altLang="en-US" sz="3200" b="1" u="sng" smtClean="0">
                <a:solidFill>
                  <a:schemeClr val="tx1"/>
                </a:solidFill>
              </a:rPr>
              <a:t>COMPLICATIONS OF PORTAL HYPERTENSION </a:t>
            </a:r>
          </a:p>
        </p:txBody>
      </p:sp>
      <p:sp>
        <p:nvSpPr>
          <p:cNvPr id="622595" name="Rectangle 3"/>
          <p:cNvSpPr>
            <a:spLocks noGrp="1" noChangeArrowheads="1"/>
          </p:cNvSpPr>
          <p:nvPr>
            <p:ph sz="quarter" idx="1"/>
          </p:nvPr>
        </p:nvSpPr>
        <p:spPr>
          <a:xfrm>
            <a:off x="152400" y="1066800"/>
            <a:ext cx="8915400" cy="4830763"/>
          </a:xfrm>
        </p:spPr>
        <p:txBody>
          <a:bodyPr/>
          <a:lstStyle/>
          <a:p>
            <a:r>
              <a:rPr lang="en-US" altLang="en-US" sz="3600" smtClean="0"/>
              <a:t>Variceal bleeding: oesophageal, gastric, other (rare) </a:t>
            </a:r>
          </a:p>
          <a:p>
            <a:r>
              <a:rPr lang="en-US" altLang="en-US" sz="3600" smtClean="0"/>
              <a:t>Congestive gastropathy </a:t>
            </a:r>
          </a:p>
          <a:p>
            <a:r>
              <a:rPr lang="en-US" altLang="en-US" sz="3600" smtClean="0"/>
              <a:t>Hypersplenism </a:t>
            </a:r>
          </a:p>
          <a:p>
            <a:r>
              <a:rPr lang="en-US" altLang="en-US" sz="3600" smtClean="0"/>
              <a:t>Ascites* </a:t>
            </a:r>
          </a:p>
          <a:p>
            <a:r>
              <a:rPr lang="en-US" altLang="en-US" sz="3600" smtClean="0"/>
              <a:t>Iron deficiency anaemia </a:t>
            </a:r>
          </a:p>
          <a:p>
            <a:r>
              <a:rPr lang="en-US" altLang="en-US" sz="3600" smtClean="0"/>
              <a:t>Renal failure </a:t>
            </a:r>
          </a:p>
          <a:p>
            <a:r>
              <a:rPr lang="en-US" altLang="en-US" sz="3600" smtClean="0"/>
              <a:t>Hepatic encephalopathy</a:t>
            </a:r>
            <a:r>
              <a:rPr lang="en-US" altLang="en-US" smtClean="0"/>
              <a:t> </a:t>
            </a:r>
          </a:p>
        </p:txBody>
      </p:sp>
      <p:sp>
        <p:nvSpPr>
          <p:cNvPr id="4" name="Slide Number Placeholder 3"/>
          <p:cNvSpPr>
            <a:spLocks noGrp="1"/>
          </p:cNvSpPr>
          <p:nvPr>
            <p:ph type="sldNum" sz="quarter" idx="12"/>
          </p:nvPr>
        </p:nvSpPr>
        <p:spPr/>
        <p:txBody>
          <a:bodyPr/>
          <a:lstStyle/>
          <a:p>
            <a:pPr>
              <a:defRPr/>
            </a:pPr>
            <a:fld id="{07BA23AF-642E-4C2B-878A-F0BA43293297}" type="slidenum">
              <a:rPr lang="en-US"/>
              <a:pPr>
                <a:defRPr/>
              </a:pPr>
              <a:t>207</a:t>
            </a:fld>
            <a:endParaRPr lang="en-US"/>
          </a:p>
        </p:txBody>
      </p:sp>
    </p:spTree>
    <p:extLst>
      <p:ext uri="{BB962C8B-B14F-4D97-AF65-F5344CB8AC3E}">
        <p14:creationId xmlns:p14="http://schemas.microsoft.com/office/powerpoint/2010/main" val="1105379720"/>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8" name="Rectangle 2"/>
          <p:cNvSpPr>
            <a:spLocks noGrp="1" noChangeArrowheads="1"/>
          </p:cNvSpPr>
          <p:nvPr>
            <p:ph type="title"/>
          </p:nvPr>
        </p:nvSpPr>
        <p:spPr>
          <a:xfrm>
            <a:off x="457200" y="228600"/>
            <a:ext cx="8229600" cy="533400"/>
          </a:xfrm>
        </p:spPr>
        <p:txBody>
          <a:bodyPr/>
          <a:lstStyle/>
          <a:p>
            <a:pPr eaLnBrk="1" hangingPunct="1"/>
            <a:r>
              <a:rPr lang="en-US" altLang="en-US" sz="3200" b="1" u="sng" smtClean="0">
                <a:solidFill>
                  <a:schemeClr val="tx1"/>
                </a:solidFill>
              </a:rPr>
              <a:t>Management of acute variceal bleeding </a:t>
            </a:r>
          </a:p>
        </p:txBody>
      </p:sp>
      <p:sp>
        <p:nvSpPr>
          <p:cNvPr id="623619" name="Rectangle 3"/>
          <p:cNvSpPr>
            <a:spLocks noGrp="1" noChangeArrowheads="1"/>
          </p:cNvSpPr>
          <p:nvPr>
            <p:ph sz="quarter" idx="1"/>
          </p:nvPr>
        </p:nvSpPr>
        <p:spPr>
          <a:xfrm>
            <a:off x="304800" y="990600"/>
            <a:ext cx="8610600" cy="6324600"/>
          </a:xfrm>
        </p:spPr>
        <p:txBody>
          <a:bodyPr/>
          <a:lstStyle/>
          <a:p>
            <a:pPr eaLnBrk="1" hangingPunct="1">
              <a:lnSpc>
                <a:spcPct val="90000"/>
              </a:lnSpc>
            </a:pPr>
            <a:r>
              <a:rPr lang="en-US" altLang="en-US" sz="2400" smtClean="0"/>
              <a:t>Variceal bleeding occurs from oesophageal varices that are usually located within 3-5 cm of the oesophago-gastric junction, or from gastric varices.</a:t>
            </a:r>
            <a:r>
              <a:rPr lang="en-US" altLang="en-US" sz="2000" smtClean="0"/>
              <a:t> </a:t>
            </a:r>
          </a:p>
          <a:p>
            <a:pPr eaLnBrk="1" hangingPunct="1">
              <a:lnSpc>
                <a:spcPct val="90000"/>
              </a:lnSpc>
            </a:pPr>
            <a:r>
              <a:rPr lang="en-US" altLang="en-US" sz="2800" smtClean="0"/>
              <a:t>The size of the varices, endoscopic variceal features such as red spots and red stripes, high portal pressure and liver failure are all general factors that predispose to bleeding. </a:t>
            </a:r>
          </a:p>
          <a:p>
            <a:pPr eaLnBrk="1" hangingPunct="1">
              <a:lnSpc>
                <a:spcPct val="90000"/>
              </a:lnSpc>
            </a:pPr>
            <a:r>
              <a:rPr lang="en-US" altLang="en-US" sz="2800" smtClean="0"/>
              <a:t>Drugs capable of causing mucosal erosion, such as salicylates and other non-steroidal anti-inflammatory drugs (NSAIDs), can also precipitate bleeding. </a:t>
            </a:r>
          </a:p>
          <a:p>
            <a:pPr eaLnBrk="1" hangingPunct="1">
              <a:lnSpc>
                <a:spcPct val="90000"/>
              </a:lnSpc>
            </a:pPr>
            <a:r>
              <a:rPr lang="en-US" altLang="en-US" sz="2800" smtClean="0"/>
              <a:t>Variceal bleeding is often severe, and recurrent bleeding occurs if preventative treatment is not given. </a:t>
            </a:r>
          </a:p>
          <a:p>
            <a:pPr eaLnBrk="1" hangingPunct="1">
              <a:lnSpc>
                <a:spcPct val="90000"/>
              </a:lnSpc>
            </a:pPr>
            <a:r>
              <a:rPr lang="en-US" altLang="en-US" sz="2800" smtClean="0"/>
              <a:t>Bleeding from varices at other sites is comparatively uncommon but most often occurs from varices in the rectum or intestinal stomas. </a:t>
            </a:r>
          </a:p>
        </p:txBody>
      </p:sp>
      <p:sp>
        <p:nvSpPr>
          <p:cNvPr id="4" name="Slide Number Placeholder 3"/>
          <p:cNvSpPr>
            <a:spLocks noGrp="1"/>
          </p:cNvSpPr>
          <p:nvPr>
            <p:ph type="sldNum" sz="quarter" idx="12"/>
          </p:nvPr>
        </p:nvSpPr>
        <p:spPr/>
        <p:txBody>
          <a:bodyPr/>
          <a:lstStyle/>
          <a:p>
            <a:pPr>
              <a:defRPr/>
            </a:pPr>
            <a:fld id="{EBE49691-FC07-4F08-A79A-9B5850EF8E18}" type="slidenum">
              <a:rPr lang="en-US"/>
              <a:pPr>
                <a:defRPr/>
              </a:pPr>
              <a:t>208</a:t>
            </a:fld>
            <a:endParaRPr lang="en-US"/>
          </a:p>
        </p:txBody>
      </p:sp>
    </p:spTree>
    <p:extLst>
      <p:ext uri="{BB962C8B-B14F-4D97-AF65-F5344CB8AC3E}">
        <p14:creationId xmlns:p14="http://schemas.microsoft.com/office/powerpoint/2010/main" val="868423724"/>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42" name="Rectangle 2"/>
          <p:cNvSpPr>
            <a:spLocks noGrp="1" noChangeArrowheads="1"/>
          </p:cNvSpPr>
          <p:nvPr>
            <p:ph sz="quarter" idx="1"/>
          </p:nvPr>
        </p:nvSpPr>
        <p:spPr>
          <a:xfrm>
            <a:off x="457200" y="381000"/>
            <a:ext cx="8229600" cy="6096000"/>
          </a:xfrm>
        </p:spPr>
        <p:txBody>
          <a:bodyPr/>
          <a:lstStyle/>
          <a:p>
            <a:pPr eaLnBrk="1" hangingPunct="1"/>
            <a:r>
              <a:rPr lang="en-US" altLang="en-US" sz="2800" smtClean="0"/>
              <a:t>The mortality from bleeding oesophageal varices is high (up to 50% in those with advanced liver disease), and is largely dependent on the severity of liver dysfunction. </a:t>
            </a:r>
          </a:p>
          <a:p>
            <a:pPr eaLnBrk="1" hangingPunct="1"/>
            <a:r>
              <a:rPr lang="en-US" altLang="en-US" sz="2800" smtClean="0"/>
              <a:t>The priority in acute bleeding from oesophageal varices is to restore the circulation with blood and plasma </a:t>
            </a:r>
          </a:p>
          <a:p>
            <a:pPr eaLnBrk="1" hangingPunct="1"/>
            <a:r>
              <a:rPr lang="en-US" altLang="en-US" sz="2800" smtClean="0"/>
              <a:t>In patients with known varices, the source of bleeding should always be confirmed by endoscopy because about 20% of such patients are found to be bleeding from some other lesion, especially acute gastric erosions. </a:t>
            </a:r>
          </a:p>
          <a:p>
            <a:pPr eaLnBrk="1" hangingPunct="1"/>
            <a:r>
              <a:rPr lang="en-US" altLang="en-US" sz="2800" smtClean="0"/>
              <a:t>All patients with cirrhosis and gastrointestinal bleeding should receive broad-spectrum antibiotics such as ciprofloxacin because sepsis is common and treatment with antibiotics has been shown to improve outcome. </a:t>
            </a:r>
          </a:p>
        </p:txBody>
      </p:sp>
      <p:sp>
        <p:nvSpPr>
          <p:cNvPr id="3" name="Slide Number Placeholder 2"/>
          <p:cNvSpPr>
            <a:spLocks noGrp="1"/>
          </p:cNvSpPr>
          <p:nvPr>
            <p:ph type="sldNum" sz="quarter" idx="12"/>
          </p:nvPr>
        </p:nvSpPr>
        <p:spPr/>
        <p:txBody>
          <a:bodyPr/>
          <a:lstStyle/>
          <a:p>
            <a:pPr>
              <a:defRPr/>
            </a:pPr>
            <a:fld id="{B68D2B0A-1ADD-47DD-9773-59BA914B335E}" type="slidenum">
              <a:rPr lang="en-US"/>
              <a:pPr>
                <a:defRPr/>
              </a:pPr>
              <a:t>209</a:t>
            </a:fld>
            <a:endParaRPr lang="en-US"/>
          </a:p>
        </p:txBody>
      </p:sp>
    </p:spTree>
    <p:extLst>
      <p:ext uri="{BB962C8B-B14F-4D97-AF65-F5344CB8AC3E}">
        <p14:creationId xmlns:p14="http://schemas.microsoft.com/office/powerpoint/2010/main" val="2252756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a:xfrm>
            <a:off x="381000" y="609600"/>
            <a:ext cx="8229600" cy="1096963"/>
          </a:xfrm>
        </p:spPr>
        <p:txBody>
          <a:bodyPr/>
          <a:lstStyle/>
          <a:p>
            <a:pPr eaLnBrk="1" hangingPunct="1"/>
            <a:r>
              <a:rPr lang="en-US" altLang="en-US" sz="2800" smtClean="0"/>
              <a:t>ERCP showing normal biliary (B) and pancreatic (P) duct system </a:t>
            </a:r>
          </a:p>
        </p:txBody>
      </p:sp>
      <p:pic>
        <p:nvPicPr>
          <p:cNvPr id="432131" name="Picture 3"/>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746125" y="1752600"/>
            <a:ext cx="6827838" cy="4876800"/>
          </a:xfrm>
          <a:noFill/>
        </p:spPr>
      </p:pic>
      <p:sp>
        <p:nvSpPr>
          <p:cNvPr id="4" name="Slide Number Placeholder 3"/>
          <p:cNvSpPr>
            <a:spLocks noGrp="1"/>
          </p:cNvSpPr>
          <p:nvPr>
            <p:ph type="sldNum" sz="quarter" idx="12"/>
          </p:nvPr>
        </p:nvSpPr>
        <p:spPr/>
        <p:txBody>
          <a:bodyPr/>
          <a:lstStyle/>
          <a:p>
            <a:pPr>
              <a:defRPr/>
            </a:pPr>
            <a:fld id="{7B0B9D8D-9B7D-4AED-9C88-BFEF9891871B}" type="slidenum">
              <a:rPr lang="en-US"/>
              <a:pPr>
                <a:defRPr/>
              </a:pPr>
              <a:t>21</a:t>
            </a:fld>
            <a:endParaRPr lang="en-US"/>
          </a:p>
        </p:txBody>
      </p:sp>
    </p:spTree>
    <p:extLst>
      <p:ext uri="{BB962C8B-B14F-4D97-AF65-F5344CB8AC3E}">
        <p14:creationId xmlns:p14="http://schemas.microsoft.com/office/powerpoint/2010/main" val="3288812687"/>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
          </p:nvPr>
        </p:nvGraphicFramePr>
        <p:xfrm>
          <a:off x="685800" y="1066800"/>
          <a:ext cx="8001000" cy="5518149"/>
        </p:xfrm>
        <a:graphic>
          <a:graphicData uri="http://schemas.openxmlformats.org/drawingml/2006/table">
            <a:tbl>
              <a:tblPr/>
              <a:tblGrid>
                <a:gridCol w="4000500"/>
                <a:gridCol w="4000500"/>
              </a:tblGrid>
              <a:tr h="589568">
                <a:tc>
                  <a:txBody>
                    <a:bodyPr/>
                    <a:lstStyle/>
                    <a:p>
                      <a:pPr marL="0" marR="0">
                        <a:lnSpc>
                          <a:spcPct val="115000"/>
                        </a:lnSpc>
                        <a:spcBef>
                          <a:spcPts val="0"/>
                        </a:spcBef>
                        <a:spcAft>
                          <a:spcPts val="0"/>
                        </a:spcAft>
                      </a:pPr>
                      <a:r>
                        <a:rPr lang="en-US" sz="2000" b="1" dirty="0">
                          <a:latin typeface="Times New Roman"/>
                          <a:ea typeface="Times New Roman"/>
                          <a:cs typeface="Times New Roman"/>
                        </a:rPr>
                        <a:t>Management</a:t>
                      </a:r>
                      <a:endParaRPr lang="en-US" sz="1800" dirty="0">
                        <a:latin typeface="Calibri"/>
                        <a:ea typeface="Calibri"/>
                        <a:cs typeface="Times New Roman"/>
                      </a:endParaRPr>
                    </a:p>
                  </a:txBody>
                  <a:tcPr marR="9525" marT="9524" marB="9524"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b="1">
                          <a:latin typeface="Times New Roman"/>
                          <a:ea typeface="Times New Roman"/>
                          <a:cs typeface="Times New Roman"/>
                        </a:rPr>
                        <a:t>Reason</a:t>
                      </a:r>
                      <a:endParaRPr lang="en-US" sz="1800">
                        <a:latin typeface="Calibri"/>
                        <a:ea typeface="Calibri"/>
                        <a:cs typeface="Times New Roman"/>
                      </a:endParaRPr>
                    </a:p>
                  </a:txBody>
                  <a:tcPr marR="9525" marT="9524" marB="9524"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89568">
                <a:tc>
                  <a:txBody>
                    <a:bodyPr/>
                    <a:lstStyle/>
                    <a:p>
                      <a:pPr marL="0" marR="0">
                        <a:lnSpc>
                          <a:spcPct val="115000"/>
                        </a:lnSpc>
                        <a:spcBef>
                          <a:spcPts val="0"/>
                        </a:spcBef>
                        <a:spcAft>
                          <a:spcPts val="0"/>
                        </a:spcAft>
                      </a:pPr>
                      <a:r>
                        <a:rPr lang="en-US" sz="2000">
                          <a:latin typeface="Times New Roman"/>
                          <a:ea typeface="Times New Roman"/>
                          <a:cs typeface="Times New Roman"/>
                        </a:rPr>
                        <a:t>0.9% saline (1-2 L)</a:t>
                      </a:r>
                      <a:endParaRPr lang="en-US" sz="1800">
                        <a:latin typeface="Calibri"/>
                        <a:ea typeface="Calibri"/>
                        <a:cs typeface="Times New Roman"/>
                      </a:endParaRPr>
                    </a:p>
                  </a:txBody>
                  <a:tcPr marR="9525" marT="9524" marB="952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000">
                          <a:latin typeface="Times New Roman"/>
                          <a:ea typeface="Times New Roman"/>
                          <a:cs typeface="Times New Roman"/>
                        </a:rPr>
                        <a:t>Extracellular volume replacement</a:t>
                      </a:r>
                      <a:endParaRPr lang="en-US" sz="1800">
                        <a:latin typeface="Calibri"/>
                        <a:ea typeface="Calibri"/>
                        <a:cs typeface="Times New Roman"/>
                      </a:endParaRPr>
                    </a:p>
                  </a:txBody>
                  <a:tcPr marR="9525" marT="9524" marB="952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130169">
                <a:tc>
                  <a:txBody>
                    <a:bodyPr/>
                    <a:lstStyle/>
                    <a:p>
                      <a:pPr marL="0" marR="0">
                        <a:lnSpc>
                          <a:spcPct val="115000"/>
                        </a:lnSpc>
                        <a:spcBef>
                          <a:spcPts val="0"/>
                        </a:spcBef>
                        <a:spcAft>
                          <a:spcPts val="0"/>
                        </a:spcAft>
                      </a:pPr>
                      <a:r>
                        <a:rPr lang="en-US" sz="2000">
                          <a:latin typeface="Times New Roman"/>
                          <a:ea typeface="Times New Roman"/>
                          <a:cs typeface="Times New Roman"/>
                        </a:rPr>
                        <a:t>Vasopressor (terlipressin)</a:t>
                      </a:r>
                      <a:endParaRPr lang="en-US" sz="1800">
                        <a:latin typeface="Calibri"/>
                        <a:ea typeface="Calibri"/>
                        <a:cs typeface="Times New Roman"/>
                      </a:endParaRPr>
                    </a:p>
                  </a:txBody>
                  <a:tcPr marR="9525" marT="9524" marB="952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000">
                          <a:latin typeface="Times New Roman"/>
                          <a:ea typeface="Times New Roman"/>
                          <a:cs typeface="Times New Roman"/>
                        </a:rPr>
                        <a:t>Reduces portal pressure, acute bleeding and risk of early rebleeding</a:t>
                      </a:r>
                      <a:endParaRPr lang="en-US" sz="1800">
                        <a:latin typeface="Calibri"/>
                        <a:ea typeface="Calibri"/>
                        <a:cs typeface="Times New Roman"/>
                      </a:endParaRPr>
                    </a:p>
                  </a:txBody>
                  <a:tcPr marR="9525" marT="9524" marB="952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720070">
                <a:tc>
                  <a:txBody>
                    <a:bodyPr/>
                    <a:lstStyle/>
                    <a:p>
                      <a:pPr marL="0" marR="0">
                        <a:lnSpc>
                          <a:spcPct val="115000"/>
                        </a:lnSpc>
                        <a:spcBef>
                          <a:spcPts val="0"/>
                        </a:spcBef>
                        <a:spcAft>
                          <a:spcPts val="0"/>
                        </a:spcAft>
                      </a:pPr>
                      <a:r>
                        <a:rPr lang="en-US" sz="2000">
                          <a:latin typeface="Times New Roman"/>
                          <a:ea typeface="Times New Roman"/>
                          <a:cs typeface="Times New Roman"/>
                        </a:rPr>
                        <a:t>Prophylactic antibiotics (cephalosporin i.v.)</a:t>
                      </a:r>
                      <a:endParaRPr lang="en-US" sz="1800">
                        <a:latin typeface="Calibri"/>
                        <a:ea typeface="Calibri"/>
                        <a:cs typeface="Times New Roman"/>
                      </a:endParaRPr>
                    </a:p>
                  </a:txBody>
                  <a:tcPr marR="9525" marT="9524" marB="952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000">
                          <a:latin typeface="Times New Roman"/>
                          <a:ea typeface="Times New Roman"/>
                          <a:cs typeface="Times New Roman"/>
                        </a:rPr>
                        <a:t>Reduces incidence of SBP</a:t>
                      </a:r>
                      <a:endParaRPr lang="en-US" sz="1800">
                        <a:latin typeface="Calibri"/>
                        <a:ea typeface="Calibri"/>
                        <a:cs typeface="Times New Roman"/>
                      </a:endParaRPr>
                    </a:p>
                  </a:txBody>
                  <a:tcPr marR="9525" marT="9524" marB="952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720070">
                <a:tc>
                  <a:txBody>
                    <a:bodyPr/>
                    <a:lstStyle/>
                    <a:p>
                      <a:pPr marL="0" marR="0">
                        <a:lnSpc>
                          <a:spcPct val="115000"/>
                        </a:lnSpc>
                        <a:spcBef>
                          <a:spcPts val="0"/>
                        </a:spcBef>
                        <a:spcAft>
                          <a:spcPts val="0"/>
                        </a:spcAft>
                      </a:pPr>
                      <a:r>
                        <a:rPr lang="en-US" sz="2000">
                          <a:latin typeface="Times New Roman"/>
                          <a:ea typeface="Times New Roman"/>
                          <a:cs typeface="Times New Roman"/>
                        </a:rPr>
                        <a:t>Emergency endoscopy</a:t>
                      </a:r>
                      <a:endParaRPr lang="en-US" sz="1800">
                        <a:latin typeface="Calibri"/>
                        <a:ea typeface="Calibri"/>
                        <a:cs typeface="Times New Roman"/>
                      </a:endParaRPr>
                    </a:p>
                  </a:txBody>
                  <a:tcPr marR="9525" marT="9524" marB="952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000">
                          <a:latin typeface="Times New Roman"/>
                          <a:ea typeface="Times New Roman"/>
                          <a:cs typeface="Times New Roman"/>
                        </a:rPr>
                        <a:t>Confirm variceal rather than ulcer bleed</a:t>
                      </a:r>
                      <a:endParaRPr lang="en-US" sz="1800">
                        <a:latin typeface="Calibri"/>
                        <a:ea typeface="Calibri"/>
                        <a:cs typeface="Times New Roman"/>
                      </a:endParaRPr>
                    </a:p>
                  </a:txBody>
                  <a:tcPr marR="9525" marT="9524" marB="952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589568">
                <a:tc>
                  <a:txBody>
                    <a:bodyPr/>
                    <a:lstStyle/>
                    <a:p>
                      <a:pPr marL="0" marR="0">
                        <a:lnSpc>
                          <a:spcPct val="115000"/>
                        </a:lnSpc>
                        <a:spcBef>
                          <a:spcPts val="0"/>
                        </a:spcBef>
                        <a:spcAft>
                          <a:spcPts val="0"/>
                        </a:spcAft>
                      </a:pPr>
                      <a:r>
                        <a:rPr lang="en-US" sz="2000">
                          <a:latin typeface="Times New Roman"/>
                          <a:ea typeface="Times New Roman"/>
                          <a:cs typeface="Times New Roman"/>
                        </a:rPr>
                        <a:t>Variceal band ligation</a:t>
                      </a:r>
                      <a:endParaRPr lang="en-US" sz="1800">
                        <a:latin typeface="Calibri"/>
                        <a:ea typeface="Calibri"/>
                        <a:cs typeface="Times New Roman"/>
                      </a:endParaRPr>
                    </a:p>
                  </a:txBody>
                  <a:tcPr marR="9525" marT="9524" marB="952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000">
                          <a:latin typeface="Times New Roman"/>
                          <a:ea typeface="Times New Roman"/>
                          <a:cs typeface="Times New Roman"/>
                        </a:rPr>
                        <a:t>To stop bleeding</a:t>
                      </a:r>
                      <a:endParaRPr lang="en-US" sz="1800">
                        <a:latin typeface="Calibri"/>
                        <a:ea typeface="Calibri"/>
                        <a:cs typeface="Times New Roman"/>
                      </a:endParaRPr>
                    </a:p>
                  </a:txBody>
                  <a:tcPr marR="9525" marT="9524" marB="952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589568">
                <a:tc>
                  <a:txBody>
                    <a:bodyPr/>
                    <a:lstStyle/>
                    <a:p>
                      <a:pPr marL="0" marR="0">
                        <a:lnSpc>
                          <a:spcPct val="115000"/>
                        </a:lnSpc>
                        <a:spcBef>
                          <a:spcPts val="0"/>
                        </a:spcBef>
                        <a:spcAft>
                          <a:spcPts val="0"/>
                        </a:spcAft>
                      </a:pPr>
                      <a:r>
                        <a:rPr lang="en-US" sz="2000">
                          <a:latin typeface="Times New Roman"/>
                          <a:ea typeface="Times New Roman"/>
                          <a:cs typeface="Times New Roman"/>
                        </a:rPr>
                        <a:t>Proton pump inhibitor</a:t>
                      </a:r>
                      <a:endParaRPr lang="en-US" sz="1800">
                        <a:latin typeface="Calibri"/>
                        <a:ea typeface="Calibri"/>
                        <a:cs typeface="Times New Roman"/>
                      </a:endParaRPr>
                    </a:p>
                  </a:txBody>
                  <a:tcPr marR="9525" marT="9524" marB="952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000">
                          <a:latin typeface="Times New Roman"/>
                          <a:ea typeface="Times New Roman"/>
                          <a:cs typeface="Times New Roman"/>
                        </a:rPr>
                        <a:t>To prevent peptic ulcers</a:t>
                      </a:r>
                      <a:endParaRPr lang="en-US" sz="1800">
                        <a:latin typeface="Calibri"/>
                        <a:ea typeface="Calibri"/>
                        <a:cs typeface="Times New Roman"/>
                      </a:endParaRPr>
                    </a:p>
                  </a:txBody>
                  <a:tcPr marR="9525" marT="9524" marB="952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589568">
                <a:tc>
                  <a:txBody>
                    <a:bodyPr/>
                    <a:lstStyle/>
                    <a:p>
                      <a:pPr marL="0" marR="0">
                        <a:lnSpc>
                          <a:spcPct val="115000"/>
                        </a:lnSpc>
                        <a:spcBef>
                          <a:spcPts val="0"/>
                        </a:spcBef>
                        <a:spcAft>
                          <a:spcPts val="0"/>
                        </a:spcAft>
                      </a:pPr>
                      <a:r>
                        <a:rPr lang="en-US" sz="2000">
                          <a:latin typeface="Times New Roman"/>
                          <a:ea typeface="Times New Roman"/>
                          <a:cs typeface="Times New Roman"/>
                        </a:rPr>
                        <a:t>Phosphate enema and/or lactulose</a:t>
                      </a:r>
                      <a:endParaRPr lang="en-US" sz="1800">
                        <a:latin typeface="Calibri"/>
                        <a:ea typeface="Calibri"/>
                        <a:cs typeface="Times New Roman"/>
                      </a:endParaRPr>
                    </a:p>
                  </a:txBody>
                  <a:tcPr marR="9525" marT="9524" marB="952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000" dirty="0">
                          <a:latin typeface="Times New Roman"/>
                          <a:ea typeface="Times New Roman"/>
                          <a:cs typeface="Times New Roman"/>
                        </a:rPr>
                        <a:t>To prevent hepatic encephalopathy</a:t>
                      </a:r>
                      <a:endParaRPr lang="en-US" sz="1800" dirty="0">
                        <a:latin typeface="Calibri"/>
                        <a:ea typeface="Calibri"/>
                        <a:cs typeface="Times New Roman"/>
                      </a:endParaRPr>
                    </a:p>
                  </a:txBody>
                  <a:tcPr marR="9525" marT="9524" marB="952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bl>
          </a:graphicData>
        </a:graphic>
      </p:graphicFrame>
      <p:sp>
        <p:nvSpPr>
          <p:cNvPr id="3" name="Slide Number Placeholder 2"/>
          <p:cNvSpPr>
            <a:spLocks noGrp="1"/>
          </p:cNvSpPr>
          <p:nvPr>
            <p:ph type="sldNum" sz="quarter" idx="12"/>
          </p:nvPr>
        </p:nvSpPr>
        <p:spPr/>
        <p:txBody>
          <a:bodyPr/>
          <a:lstStyle/>
          <a:p>
            <a:pPr>
              <a:defRPr/>
            </a:pPr>
            <a:fld id="{90FEF7D4-028A-4E7C-BABB-D335CB54DB28}" type="slidenum">
              <a:rPr lang="en-US"/>
              <a:pPr>
                <a:defRPr/>
              </a:pPr>
              <a:t>210</a:t>
            </a:fld>
            <a:endParaRPr lang="en-US"/>
          </a:p>
        </p:txBody>
      </p:sp>
      <p:sp>
        <p:nvSpPr>
          <p:cNvPr id="625696" name="Rectangle 4"/>
          <p:cNvSpPr>
            <a:spLocks noChangeArrowheads="1"/>
          </p:cNvSpPr>
          <p:nvPr/>
        </p:nvSpPr>
        <p:spPr bwMode="auto">
          <a:xfrm>
            <a:off x="304800" y="304800"/>
            <a:ext cx="8458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en-US" sz="2800" b="1">
                <a:solidFill>
                  <a:prstClr val="black"/>
                </a:solidFill>
                <a:latin typeface="Arial" charset="0"/>
                <a:cs typeface="Arial" charset="0"/>
              </a:rPr>
              <a:t>Emergency management of bleeding - Summary</a:t>
            </a:r>
            <a:endParaRPr lang="en-US" altLang="en-US" sz="2800">
              <a:solidFill>
                <a:prstClr val="black"/>
              </a:solidFill>
              <a:latin typeface="Arial" charset="0"/>
              <a:cs typeface="Arial" charset="0"/>
            </a:endParaRPr>
          </a:p>
        </p:txBody>
      </p:sp>
    </p:spTree>
    <p:extLst>
      <p:ext uri="{BB962C8B-B14F-4D97-AF65-F5344CB8AC3E}">
        <p14:creationId xmlns:p14="http://schemas.microsoft.com/office/powerpoint/2010/main" val="2381892927"/>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690" name="Rectangle 2"/>
          <p:cNvSpPr>
            <a:spLocks noGrp="1" noChangeArrowheads="1"/>
          </p:cNvSpPr>
          <p:nvPr>
            <p:ph type="title"/>
          </p:nvPr>
        </p:nvSpPr>
        <p:spPr>
          <a:xfrm>
            <a:off x="457200" y="274638"/>
            <a:ext cx="8229600" cy="715962"/>
          </a:xfrm>
        </p:spPr>
        <p:txBody>
          <a:bodyPr/>
          <a:lstStyle/>
          <a:p>
            <a:pPr eaLnBrk="1" hangingPunct="1"/>
            <a:r>
              <a:rPr lang="en-US" altLang="en-US" sz="4400" smtClean="0">
                <a:solidFill>
                  <a:schemeClr val="tx1"/>
                </a:solidFill>
              </a:rPr>
              <a:t>Management entails;</a:t>
            </a:r>
          </a:p>
        </p:txBody>
      </p:sp>
      <p:sp>
        <p:nvSpPr>
          <p:cNvPr id="626691" name="Rectangle 3"/>
          <p:cNvSpPr>
            <a:spLocks noGrp="1" noChangeArrowheads="1"/>
          </p:cNvSpPr>
          <p:nvPr>
            <p:ph sz="quarter" idx="1"/>
          </p:nvPr>
        </p:nvSpPr>
        <p:spPr>
          <a:xfrm>
            <a:off x="381000" y="1295400"/>
            <a:ext cx="8229600" cy="4525963"/>
          </a:xfrm>
        </p:spPr>
        <p:txBody>
          <a:bodyPr/>
          <a:lstStyle/>
          <a:p>
            <a:pPr marL="609600" indent="-609600" eaLnBrk="1" hangingPunct="1">
              <a:buFontTx/>
              <a:buNone/>
            </a:pPr>
            <a:r>
              <a:rPr lang="en-US" altLang="en-US" sz="3600" smtClean="0"/>
              <a:t>Local measures </a:t>
            </a:r>
          </a:p>
          <a:p>
            <a:pPr marL="990600" lvl="1" indent="-533400" eaLnBrk="1" hangingPunct="1">
              <a:buFontTx/>
              <a:buAutoNum type="arabicPeriod"/>
            </a:pPr>
            <a:r>
              <a:rPr lang="en-US" altLang="en-US" sz="3600" smtClean="0"/>
              <a:t>The measures used to control acute variceal bleeding include endoscopic therapy (banding or sclerotherapy).</a:t>
            </a:r>
          </a:p>
          <a:p>
            <a:pPr marL="990600" lvl="1" indent="-533400" eaLnBrk="1" hangingPunct="1">
              <a:buFontTx/>
              <a:buAutoNum type="arabicPeriod"/>
            </a:pPr>
            <a:r>
              <a:rPr lang="en-US" altLang="en-US" sz="3600" smtClean="0"/>
              <a:t>balloon tamponade.  </a:t>
            </a:r>
          </a:p>
          <a:p>
            <a:pPr marL="990600" lvl="1" indent="-533400" eaLnBrk="1" hangingPunct="1">
              <a:buFontTx/>
              <a:buAutoNum type="arabicPeriod"/>
            </a:pPr>
            <a:r>
              <a:rPr lang="en-US" altLang="en-US" sz="3600" smtClean="0"/>
              <a:t>oesophageal transection. </a:t>
            </a:r>
          </a:p>
        </p:txBody>
      </p:sp>
      <p:sp>
        <p:nvSpPr>
          <p:cNvPr id="4" name="Slide Number Placeholder 3"/>
          <p:cNvSpPr>
            <a:spLocks noGrp="1"/>
          </p:cNvSpPr>
          <p:nvPr>
            <p:ph type="sldNum" sz="quarter" idx="12"/>
          </p:nvPr>
        </p:nvSpPr>
        <p:spPr/>
        <p:txBody>
          <a:bodyPr/>
          <a:lstStyle/>
          <a:p>
            <a:pPr>
              <a:defRPr/>
            </a:pPr>
            <a:fld id="{D40FCF18-B447-43CD-9151-1F73FE1A52B8}" type="slidenum">
              <a:rPr lang="en-US"/>
              <a:pPr>
                <a:defRPr/>
              </a:pPr>
              <a:t>211</a:t>
            </a:fld>
            <a:endParaRPr lang="en-US"/>
          </a:p>
        </p:txBody>
      </p:sp>
    </p:spTree>
    <p:extLst>
      <p:ext uri="{BB962C8B-B14F-4D97-AF65-F5344CB8AC3E}">
        <p14:creationId xmlns:p14="http://schemas.microsoft.com/office/powerpoint/2010/main" val="2103109508"/>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714" name="Rectangle 2"/>
          <p:cNvSpPr>
            <a:spLocks noGrp="1" noChangeArrowheads="1"/>
          </p:cNvSpPr>
          <p:nvPr>
            <p:ph type="title"/>
          </p:nvPr>
        </p:nvSpPr>
        <p:spPr>
          <a:xfrm>
            <a:off x="457200" y="0"/>
            <a:ext cx="8229600" cy="868363"/>
          </a:xfrm>
        </p:spPr>
        <p:txBody>
          <a:bodyPr/>
          <a:lstStyle/>
          <a:p>
            <a:pPr eaLnBrk="1" hangingPunct="1"/>
            <a:r>
              <a:rPr lang="en-US" altLang="en-US" sz="2000" b="1" smtClean="0"/>
              <a:t>Management of acute bleeding from oesophageal varices.</a:t>
            </a:r>
            <a:r>
              <a:rPr lang="en-US" altLang="en-US" sz="2000" smtClean="0"/>
              <a:t> </a:t>
            </a:r>
            <a:br>
              <a:rPr lang="en-US" altLang="en-US" sz="2000" smtClean="0"/>
            </a:br>
            <a:r>
              <a:rPr lang="en-US" altLang="en-US" sz="2000" smtClean="0"/>
              <a:t>(TIPSS = transjugular intrahepatic portosystemic stent shunt)</a:t>
            </a:r>
          </a:p>
        </p:txBody>
      </p:sp>
      <p:pic>
        <p:nvPicPr>
          <p:cNvPr id="627715" name="Picture 3"/>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990600" y="776288"/>
            <a:ext cx="6934200" cy="5978525"/>
          </a:xfrm>
          <a:noFill/>
        </p:spPr>
      </p:pic>
      <p:sp>
        <p:nvSpPr>
          <p:cNvPr id="4" name="Slide Number Placeholder 3"/>
          <p:cNvSpPr>
            <a:spLocks noGrp="1"/>
          </p:cNvSpPr>
          <p:nvPr>
            <p:ph type="sldNum" sz="quarter" idx="12"/>
          </p:nvPr>
        </p:nvSpPr>
        <p:spPr/>
        <p:txBody>
          <a:bodyPr/>
          <a:lstStyle/>
          <a:p>
            <a:pPr>
              <a:defRPr/>
            </a:pPr>
            <a:fld id="{C536068E-EE03-4AA2-BCBF-07D9B438E536}" type="slidenum">
              <a:rPr lang="en-US"/>
              <a:pPr>
                <a:defRPr/>
              </a:pPr>
              <a:t>212</a:t>
            </a:fld>
            <a:endParaRPr lang="en-US"/>
          </a:p>
        </p:txBody>
      </p:sp>
    </p:spTree>
    <p:extLst>
      <p:ext uri="{BB962C8B-B14F-4D97-AF65-F5344CB8AC3E}">
        <p14:creationId xmlns:p14="http://schemas.microsoft.com/office/powerpoint/2010/main" val="2060096943"/>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38" name="Rectangle 2"/>
          <p:cNvSpPr>
            <a:spLocks noGrp="1" noChangeArrowheads="1"/>
          </p:cNvSpPr>
          <p:nvPr>
            <p:ph type="title"/>
          </p:nvPr>
        </p:nvSpPr>
        <p:spPr>
          <a:xfrm>
            <a:off x="457200" y="503238"/>
            <a:ext cx="8229600" cy="411162"/>
          </a:xfrm>
        </p:spPr>
        <p:txBody>
          <a:bodyPr/>
          <a:lstStyle/>
          <a:p>
            <a:pPr eaLnBrk="1" hangingPunct="1"/>
            <a:r>
              <a:rPr lang="en-US" altLang="en-US" sz="2400" smtClean="0"/>
              <a:t>1. Appearances of oesophageal varices following application of strangulating bands (band ligation, arrow).</a:t>
            </a:r>
          </a:p>
        </p:txBody>
      </p:sp>
      <p:pic>
        <p:nvPicPr>
          <p:cNvPr id="628739" name="Picture 3"/>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685800" y="838200"/>
            <a:ext cx="7010400" cy="3657600"/>
          </a:xfrm>
          <a:noFill/>
        </p:spPr>
      </p:pic>
      <p:sp>
        <p:nvSpPr>
          <p:cNvPr id="628740" name="Rectangle 4"/>
          <p:cNvSpPr>
            <a:spLocks noChangeArrowheads="1"/>
          </p:cNvSpPr>
          <p:nvPr/>
        </p:nvSpPr>
        <p:spPr bwMode="auto">
          <a:xfrm>
            <a:off x="533400" y="4551363"/>
            <a:ext cx="8382000"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fontAlgn="base">
              <a:spcBef>
                <a:spcPct val="0"/>
              </a:spcBef>
              <a:spcAft>
                <a:spcPct val="0"/>
              </a:spcAft>
              <a:buFontTx/>
              <a:buChar char="•"/>
            </a:pPr>
            <a:r>
              <a:rPr lang="en-US" altLang="en-US">
                <a:solidFill>
                  <a:srgbClr val="000000"/>
                </a:solidFill>
                <a:latin typeface="Arial" charset="0"/>
                <a:cs typeface="Arial" charset="0"/>
              </a:rPr>
              <a:t>This is the most widely used initial treatment and is undertaken if possible at the time of diagnostic endoscopy. </a:t>
            </a:r>
          </a:p>
          <a:p>
            <a:pPr fontAlgn="base">
              <a:spcBef>
                <a:spcPct val="0"/>
              </a:spcBef>
              <a:spcAft>
                <a:spcPct val="0"/>
              </a:spcAft>
              <a:buFontTx/>
              <a:buChar char="•"/>
            </a:pPr>
            <a:r>
              <a:rPr lang="en-US" altLang="en-US">
                <a:solidFill>
                  <a:srgbClr val="000000"/>
                </a:solidFill>
                <a:latin typeface="Arial" charset="0"/>
                <a:cs typeface="Arial" charset="0"/>
              </a:rPr>
              <a:t>It stops variceal bleeding in 80% of patients and can be repeated if bleeding recurs. </a:t>
            </a:r>
          </a:p>
          <a:p>
            <a:pPr fontAlgn="base">
              <a:spcBef>
                <a:spcPct val="0"/>
              </a:spcBef>
              <a:spcAft>
                <a:spcPct val="0"/>
              </a:spcAft>
              <a:buFontTx/>
              <a:buChar char="•"/>
            </a:pPr>
            <a:r>
              <a:rPr lang="en-US" altLang="en-US">
                <a:solidFill>
                  <a:srgbClr val="000000"/>
                </a:solidFill>
                <a:latin typeface="Arial" charset="0"/>
                <a:cs typeface="Arial" charset="0"/>
              </a:rPr>
              <a:t>Banding can be less easy to apply than sclerotherapy. </a:t>
            </a:r>
          </a:p>
          <a:p>
            <a:pPr fontAlgn="base">
              <a:spcBef>
                <a:spcPct val="0"/>
              </a:spcBef>
              <a:spcAft>
                <a:spcPct val="0"/>
              </a:spcAft>
              <a:buFontTx/>
              <a:buChar char="•"/>
            </a:pPr>
            <a:r>
              <a:rPr lang="en-US" altLang="en-US">
                <a:solidFill>
                  <a:srgbClr val="000000"/>
                </a:solidFill>
                <a:latin typeface="Arial" charset="0"/>
                <a:cs typeface="Arial" charset="0"/>
              </a:rPr>
              <a:t>Active bleeding at endoscopy may make endoscopic therapy difficult; in such cases bleeding should be controlled by balloon tamponade prior to endoscopic therapy. </a:t>
            </a:r>
          </a:p>
        </p:txBody>
      </p:sp>
      <p:sp>
        <p:nvSpPr>
          <p:cNvPr id="5" name="Slide Number Placeholder 4"/>
          <p:cNvSpPr>
            <a:spLocks noGrp="1"/>
          </p:cNvSpPr>
          <p:nvPr>
            <p:ph type="sldNum" sz="quarter" idx="12"/>
          </p:nvPr>
        </p:nvSpPr>
        <p:spPr/>
        <p:txBody>
          <a:bodyPr/>
          <a:lstStyle/>
          <a:p>
            <a:pPr>
              <a:defRPr/>
            </a:pPr>
            <a:fld id="{639DEA23-437C-4DF9-8A6D-3C1C998D1F63}" type="slidenum">
              <a:rPr lang="en-US"/>
              <a:pPr>
                <a:defRPr/>
              </a:pPr>
              <a:t>213</a:t>
            </a:fld>
            <a:endParaRPr lang="en-US"/>
          </a:p>
        </p:txBody>
      </p:sp>
    </p:spTree>
    <p:extLst>
      <p:ext uri="{BB962C8B-B14F-4D97-AF65-F5344CB8AC3E}">
        <p14:creationId xmlns:p14="http://schemas.microsoft.com/office/powerpoint/2010/main" val="369846482"/>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762" name="Rectangle 2"/>
          <p:cNvSpPr>
            <a:spLocks noGrp="1" noChangeArrowheads="1"/>
          </p:cNvSpPr>
          <p:nvPr>
            <p:ph type="title"/>
          </p:nvPr>
        </p:nvSpPr>
        <p:spPr>
          <a:xfrm>
            <a:off x="457200" y="274638"/>
            <a:ext cx="8229600" cy="334962"/>
          </a:xfrm>
        </p:spPr>
        <p:txBody>
          <a:bodyPr/>
          <a:lstStyle/>
          <a:p>
            <a:pPr eaLnBrk="1" hangingPunct="1"/>
            <a:r>
              <a:rPr lang="en-US" altLang="en-US" sz="2400" b="1" smtClean="0">
                <a:solidFill>
                  <a:srgbClr val="002060"/>
                </a:solidFill>
              </a:rPr>
              <a:t>2. Sengstaken-Blakemore tube. </a:t>
            </a:r>
          </a:p>
        </p:txBody>
      </p:sp>
      <p:pic>
        <p:nvPicPr>
          <p:cNvPr id="629763" name="Picture 3"/>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219200" y="685800"/>
            <a:ext cx="6553200" cy="5927725"/>
          </a:xfrm>
          <a:noFill/>
        </p:spPr>
      </p:pic>
      <p:sp>
        <p:nvSpPr>
          <p:cNvPr id="4" name="Slide Number Placeholder 3"/>
          <p:cNvSpPr>
            <a:spLocks noGrp="1"/>
          </p:cNvSpPr>
          <p:nvPr>
            <p:ph type="sldNum" sz="quarter" idx="12"/>
          </p:nvPr>
        </p:nvSpPr>
        <p:spPr/>
        <p:txBody>
          <a:bodyPr/>
          <a:lstStyle/>
          <a:p>
            <a:pPr>
              <a:defRPr/>
            </a:pPr>
            <a:fld id="{AD890100-59CE-470E-B9AF-D9B6DC5F20B2}" type="slidenum">
              <a:rPr lang="en-US"/>
              <a:pPr>
                <a:defRPr/>
              </a:pPr>
              <a:t>214</a:t>
            </a:fld>
            <a:endParaRPr lang="en-US"/>
          </a:p>
        </p:txBody>
      </p:sp>
    </p:spTree>
    <p:extLst>
      <p:ext uri="{BB962C8B-B14F-4D97-AF65-F5344CB8AC3E}">
        <p14:creationId xmlns:p14="http://schemas.microsoft.com/office/powerpoint/2010/main" val="4116806262"/>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6" name="Rectangle 2"/>
          <p:cNvSpPr>
            <a:spLocks noGrp="1" noChangeArrowheads="1"/>
          </p:cNvSpPr>
          <p:nvPr>
            <p:ph type="title"/>
          </p:nvPr>
        </p:nvSpPr>
        <p:spPr>
          <a:xfrm>
            <a:off x="457200" y="274638"/>
            <a:ext cx="8229600" cy="563562"/>
          </a:xfrm>
        </p:spPr>
        <p:txBody>
          <a:bodyPr/>
          <a:lstStyle/>
          <a:p>
            <a:pPr eaLnBrk="1" hangingPunct="1"/>
            <a:r>
              <a:rPr lang="en-US" altLang="en-US" smtClean="0"/>
              <a:t>3. Oesophageal transection </a:t>
            </a:r>
          </a:p>
        </p:txBody>
      </p:sp>
      <p:sp>
        <p:nvSpPr>
          <p:cNvPr id="630787" name="Rectangle 3"/>
          <p:cNvSpPr>
            <a:spLocks noGrp="1" noChangeArrowheads="1"/>
          </p:cNvSpPr>
          <p:nvPr>
            <p:ph sz="quarter" idx="1"/>
          </p:nvPr>
        </p:nvSpPr>
        <p:spPr>
          <a:xfrm>
            <a:off x="457200" y="990600"/>
            <a:ext cx="8229600" cy="5135563"/>
          </a:xfrm>
        </p:spPr>
        <p:txBody>
          <a:bodyPr/>
          <a:lstStyle/>
          <a:p>
            <a:pPr eaLnBrk="1" hangingPunct="1"/>
            <a:r>
              <a:rPr lang="en-US" altLang="en-US" sz="2800" smtClean="0"/>
              <a:t>Transection of the varices can be performed with a stapling gun, although it carries some risk of subsequent oesophageal stenosis, and is normally combined with splenectomy. </a:t>
            </a:r>
          </a:p>
          <a:p>
            <a:pPr eaLnBrk="1" hangingPunct="1"/>
            <a:r>
              <a:rPr lang="en-US" altLang="en-US" sz="2800" smtClean="0"/>
              <a:t>The operation is used when transjugular intrahepatic portosystemic stent shunting (TIPSS) is not available and when bleeding cannot be controlled by the other therapies described. </a:t>
            </a:r>
          </a:p>
          <a:p>
            <a:pPr eaLnBrk="1" hangingPunct="1"/>
            <a:r>
              <a:rPr lang="en-US" altLang="en-US" sz="2800" smtClean="0"/>
              <a:t>The operative morbidity and mortality are considerable. </a:t>
            </a:r>
          </a:p>
        </p:txBody>
      </p:sp>
      <p:sp>
        <p:nvSpPr>
          <p:cNvPr id="4" name="Slide Number Placeholder 3"/>
          <p:cNvSpPr>
            <a:spLocks noGrp="1"/>
          </p:cNvSpPr>
          <p:nvPr>
            <p:ph type="sldNum" sz="quarter" idx="12"/>
          </p:nvPr>
        </p:nvSpPr>
        <p:spPr/>
        <p:txBody>
          <a:bodyPr/>
          <a:lstStyle/>
          <a:p>
            <a:pPr>
              <a:defRPr/>
            </a:pPr>
            <a:fld id="{FCFD76F7-2C83-4042-A17E-5432AA5AA2EE}" type="slidenum">
              <a:rPr lang="en-US"/>
              <a:pPr>
                <a:defRPr/>
              </a:pPr>
              <a:t>215</a:t>
            </a:fld>
            <a:endParaRPr lang="en-US"/>
          </a:p>
        </p:txBody>
      </p:sp>
    </p:spTree>
    <p:extLst>
      <p:ext uri="{BB962C8B-B14F-4D97-AF65-F5344CB8AC3E}">
        <p14:creationId xmlns:p14="http://schemas.microsoft.com/office/powerpoint/2010/main" val="3820302640"/>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810" name="Rectangle 2"/>
          <p:cNvSpPr>
            <a:spLocks noGrp="1" noChangeArrowheads="1"/>
          </p:cNvSpPr>
          <p:nvPr>
            <p:ph sz="quarter" idx="1"/>
          </p:nvPr>
        </p:nvSpPr>
        <p:spPr>
          <a:xfrm>
            <a:off x="609600" y="1143000"/>
            <a:ext cx="8229600" cy="4525963"/>
          </a:xfrm>
        </p:spPr>
        <p:txBody>
          <a:bodyPr/>
          <a:lstStyle/>
          <a:p>
            <a:pPr eaLnBrk="1" hangingPunct="1">
              <a:buFontTx/>
              <a:buNone/>
            </a:pPr>
            <a:endParaRPr lang="en-US" altLang="en-US" sz="4800" smtClean="0"/>
          </a:p>
          <a:p>
            <a:pPr eaLnBrk="1" hangingPunct="1">
              <a:buFontTx/>
              <a:buNone/>
            </a:pPr>
            <a:endParaRPr lang="en-US" altLang="en-US" sz="4800" smtClean="0"/>
          </a:p>
          <a:p>
            <a:pPr eaLnBrk="1" hangingPunct="1">
              <a:buFontTx/>
              <a:buNone/>
            </a:pPr>
            <a:r>
              <a:rPr lang="en-US" altLang="en-US" sz="4800" smtClean="0"/>
              <a:t>Other modes of treatment.</a:t>
            </a:r>
          </a:p>
        </p:txBody>
      </p:sp>
      <p:sp>
        <p:nvSpPr>
          <p:cNvPr id="3" name="Slide Number Placeholder 2"/>
          <p:cNvSpPr>
            <a:spLocks noGrp="1"/>
          </p:cNvSpPr>
          <p:nvPr>
            <p:ph type="sldNum" sz="quarter" idx="12"/>
          </p:nvPr>
        </p:nvSpPr>
        <p:spPr/>
        <p:txBody>
          <a:bodyPr/>
          <a:lstStyle/>
          <a:p>
            <a:pPr>
              <a:defRPr/>
            </a:pPr>
            <a:fld id="{6D7251DF-7660-40A4-9445-F69AEA34305B}" type="slidenum">
              <a:rPr lang="en-US"/>
              <a:pPr>
                <a:defRPr/>
              </a:pPr>
              <a:t>216</a:t>
            </a:fld>
            <a:endParaRPr lang="en-US"/>
          </a:p>
        </p:txBody>
      </p:sp>
    </p:spTree>
    <p:extLst>
      <p:ext uri="{BB962C8B-B14F-4D97-AF65-F5344CB8AC3E}">
        <p14:creationId xmlns:p14="http://schemas.microsoft.com/office/powerpoint/2010/main" val="2502043087"/>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834" name="Rectangle 2"/>
          <p:cNvSpPr>
            <a:spLocks noGrp="1" noChangeArrowheads="1"/>
          </p:cNvSpPr>
          <p:nvPr>
            <p:ph type="title"/>
          </p:nvPr>
        </p:nvSpPr>
        <p:spPr>
          <a:xfrm>
            <a:off x="457200" y="304800"/>
            <a:ext cx="8229600" cy="533400"/>
          </a:xfrm>
        </p:spPr>
        <p:txBody>
          <a:bodyPr/>
          <a:lstStyle/>
          <a:p>
            <a:pPr eaLnBrk="1" hangingPunct="1"/>
            <a:r>
              <a:rPr lang="en-US" altLang="en-US" sz="3600" smtClean="0">
                <a:solidFill>
                  <a:schemeClr val="tx1"/>
                </a:solidFill>
              </a:rPr>
              <a:t>1. Reduction of portal venous pressure </a:t>
            </a:r>
          </a:p>
        </p:txBody>
      </p:sp>
      <p:sp>
        <p:nvSpPr>
          <p:cNvPr id="632835" name="Rectangle 3"/>
          <p:cNvSpPr>
            <a:spLocks noGrp="1" noChangeArrowheads="1"/>
          </p:cNvSpPr>
          <p:nvPr>
            <p:ph sz="quarter" idx="1"/>
          </p:nvPr>
        </p:nvSpPr>
        <p:spPr>
          <a:xfrm>
            <a:off x="457200" y="1066800"/>
            <a:ext cx="8229600" cy="5059363"/>
          </a:xfrm>
        </p:spPr>
        <p:txBody>
          <a:bodyPr/>
          <a:lstStyle/>
          <a:p>
            <a:pPr eaLnBrk="1" hangingPunct="1"/>
            <a:r>
              <a:rPr lang="en-US" altLang="en-US" sz="4400" smtClean="0"/>
              <a:t>Pharmacological reduction of portal pressure is less important than sclerotherapy or banding, is expensive and is not always used. </a:t>
            </a:r>
          </a:p>
          <a:p>
            <a:pPr eaLnBrk="1" hangingPunct="1"/>
            <a:r>
              <a:rPr lang="en-US" altLang="en-US" sz="4400" smtClean="0"/>
              <a:t>TIPSS is increasingly being used for reducing portal pressure </a:t>
            </a:r>
          </a:p>
        </p:txBody>
      </p:sp>
      <p:sp>
        <p:nvSpPr>
          <p:cNvPr id="4" name="Slide Number Placeholder 3"/>
          <p:cNvSpPr>
            <a:spLocks noGrp="1"/>
          </p:cNvSpPr>
          <p:nvPr>
            <p:ph type="sldNum" sz="quarter" idx="12"/>
          </p:nvPr>
        </p:nvSpPr>
        <p:spPr/>
        <p:txBody>
          <a:bodyPr/>
          <a:lstStyle/>
          <a:p>
            <a:pPr>
              <a:defRPr/>
            </a:pPr>
            <a:fld id="{33E4C2C6-B6F0-40BB-A32F-E558E09DE1F5}" type="slidenum">
              <a:rPr lang="en-US"/>
              <a:pPr>
                <a:defRPr/>
              </a:pPr>
              <a:t>217</a:t>
            </a:fld>
            <a:endParaRPr lang="en-US"/>
          </a:p>
        </p:txBody>
      </p:sp>
    </p:spTree>
    <p:extLst>
      <p:ext uri="{BB962C8B-B14F-4D97-AF65-F5344CB8AC3E}">
        <p14:creationId xmlns:p14="http://schemas.microsoft.com/office/powerpoint/2010/main" val="3908292454"/>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858" name="Rectangle 2"/>
          <p:cNvSpPr>
            <a:spLocks noGrp="1" noChangeArrowheads="1"/>
          </p:cNvSpPr>
          <p:nvPr>
            <p:ph type="title"/>
          </p:nvPr>
        </p:nvSpPr>
        <p:spPr>
          <a:xfrm>
            <a:off x="914400" y="274638"/>
            <a:ext cx="7772400" cy="715962"/>
          </a:xfrm>
        </p:spPr>
        <p:txBody>
          <a:bodyPr/>
          <a:lstStyle/>
          <a:p>
            <a:pPr eaLnBrk="1" hangingPunct="1"/>
            <a:r>
              <a:rPr lang="en-US" altLang="en-US" sz="2800" smtClean="0">
                <a:solidFill>
                  <a:schemeClr val="tx1"/>
                </a:solidFill>
              </a:rPr>
              <a:t>2. Pharmacological treatment </a:t>
            </a:r>
          </a:p>
        </p:txBody>
      </p:sp>
      <p:sp>
        <p:nvSpPr>
          <p:cNvPr id="633859" name="Rectangle 3"/>
          <p:cNvSpPr>
            <a:spLocks noGrp="1" noChangeArrowheads="1"/>
          </p:cNvSpPr>
          <p:nvPr>
            <p:ph sz="quarter" idx="1"/>
          </p:nvPr>
        </p:nvSpPr>
        <p:spPr>
          <a:xfrm>
            <a:off x="914400" y="1143000"/>
            <a:ext cx="7772400" cy="4876800"/>
          </a:xfrm>
        </p:spPr>
        <p:txBody>
          <a:bodyPr/>
          <a:lstStyle/>
          <a:p>
            <a:pPr eaLnBrk="1" hangingPunct="1">
              <a:lnSpc>
                <a:spcPct val="80000"/>
              </a:lnSpc>
            </a:pPr>
            <a:r>
              <a:rPr lang="en-US" altLang="en-US" sz="3200" smtClean="0"/>
              <a:t>Terlipressin is the current drug of choice and releases the vasoconstrictor, vasopressin, over several hours in amounts sufficient to reduce the portal pressure without producing systemic effects. It is given in a dose of 2 mg i.v. 6-hourly until bleeding stops and then 1 mg 6-hourly for a further 24 hours. </a:t>
            </a:r>
          </a:p>
          <a:p>
            <a:pPr eaLnBrk="1" hangingPunct="1">
              <a:lnSpc>
                <a:spcPct val="80000"/>
              </a:lnSpc>
            </a:pPr>
            <a:r>
              <a:rPr lang="en-US" altLang="en-US" sz="3200" smtClean="0"/>
              <a:t>Octreotide, the synthetic form of somatostatin, reduces the portal pressure and can stop variceal bleeding. It has few side-effects and is given in a dose of 50 μg intravenously, followed by an infusion of 50 μg hourly. </a:t>
            </a:r>
          </a:p>
        </p:txBody>
      </p:sp>
      <p:sp>
        <p:nvSpPr>
          <p:cNvPr id="4" name="Slide Number Placeholder 3"/>
          <p:cNvSpPr>
            <a:spLocks noGrp="1"/>
          </p:cNvSpPr>
          <p:nvPr>
            <p:ph type="sldNum" sz="quarter" idx="12"/>
          </p:nvPr>
        </p:nvSpPr>
        <p:spPr/>
        <p:txBody>
          <a:bodyPr/>
          <a:lstStyle/>
          <a:p>
            <a:pPr>
              <a:defRPr/>
            </a:pPr>
            <a:fld id="{B7A2DD01-1943-4B44-8B81-8F64729D73CA}" type="slidenum">
              <a:rPr lang="en-US"/>
              <a:pPr>
                <a:defRPr/>
              </a:pPr>
              <a:t>218</a:t>
            </a:fld>
            <a:endParaRPr lang="en-US"/>
          </a:p>
        </p:txBody>
      </p:sp>
    </p:spTree>
    <p:extLst>
      <p:ext uri="{BB962C8B-B14F-4D97-AF65-F5344CB8AC3E}">
        <p14:creationId xmlns:p14="http://schemas.microsoft.com/office/powerpoint/2010/main" val="3343137295"/>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82" name="Rectangle 2"/>
          <p:cNvSpPr>
            <a:spLocks noGrp="1" noChangeArrowheads="1"/>
          </p:cNvSpPr>
          <p:nvPr>
            <p:ph type="title"/>
          </p:nvPr>
        </p:nvSpPr>
        <p:spPr>
          <a:xfrm>
            <a:off x="914400" y="274638"/>
            <a:ext cx="7772400" cy="715962"/>
          </a:xfrm>
        </p:spPr>
        <p:txBody>
          <a:bodyPr/>
          <a:lstStyle/>
          <a:p>
            <a:pPr eaLnBrk="1" hangingPunct="1"/>
            <a:r>
              <a:rPr lang="en-US" altLang="en-US" sz="3200" b="1" smtClean="0">
                <a:solidFill>
                  <a:schemeClr val="tx1"/>
                </a:solidFill>
              </a:rPr>
              <a:t>3. TIPSS and shunt surgery </a:t>
            </a:r>
          </a:p>
        </p:txBody>
      </p:sp>
      <p:sp>
        <p:nvSpPr>
          <p:cNvPr id="634883" name="Rectangle 3"/>
          <p:cNvSpPr>
            <a:spLocks noGrp="1" noChangeArrowheads="1"/>
          </p:cNvSpPr>
          <p:nvPr>
            <p:ph sz="quarter" idx="1"/>
          </p:nvPr>
        </p:nvSpPr>
        <p:spPr>
          <a:xfrm>
            <a:off x="914400" y="1219200"/>
            <a:ext cx="7772400" cy="4800600"/>
          </a:xfrm>
        </p:spPr>
        <p:txBody>
          <a:bodyPr/>
          <a:lstStyle/>
          <a:p>
            <a:pPr eaLnBrk="1" hangingPunct="1"/>
            <a:r>
              <a:rPr lang="en-US" altLang="en-US" sz="3600" smtClean="0"/>
              <a:t>TIPSS, described below, can be used for acute bleeding not responding to sclerotherapy or banding. </a:t>
            </a:r>
          </a:p>
          <a:p>
            <a:pPr eaLnBrk="1" hangingPunct="1"/>
            <a:r>
              <a:rPr lang="en-US" altLang="en-US" sz="3600" smtClean="0"/>
              <a:t>Emergency portosystemic shunt surgery has a mortality of 50% or more and is now virtually never used for treating active variceal bleeding. </a:t>
            </a:r>
          </a:p>
        </p:txBody>
      </p:sp>
      <p:sp>
        <p:nvSpPr>
          <p:cNvPr id="4" name="Slide Number Placeholder 3"/>
          <p:cNvSpPr>
            <a:spLocks noGrp="1"/>
          </p:cNvSpPr>
          <p:nvPr>
            <p:ph type="sldNum" sz="quarter" idx="12"/>
          </p:nvPr>
        </p:nvSpPr>
        <p:spPr/>
        <p:txBody>
          <a:bodyPr/>
          <a:lstStyle/>
          <a:p>
            <a:pPr>
              <a:defRPr/>
            </a:pPr>
            <a:fld id="{347F5468-5F06-4EC8-AC27-D898F22038F5}" type="slidenum">
              <a:rPr lang="en-US"/>
              <a:pPr>
                <a:defRPr/>
              </a:pPr>
              <a:t>219</a:t>
            </a:fld>
            <a:endParaRPr lang="en-US"/>
          </a:p>
        </p:txBody>
      </p:sp>
    </p:spTree>
    <p:extLst>
      <p:ext uri="{BB962C8B-B14F-4D97-AF65-F5344CB8AC3E}">
        <p14:creationId xmlns:p14="http://schemas.microsoft.com/office/powerpoint/2010/main" val="5444902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2"/>
          <p:cNvSpPr>
            <a:spLocks noGrp="1" noChangeArrowheads="1"/>
          </p:cNvSpPr>
          <p:nvPr>
            <p:ph sz="quarter" idx="1"/>
          </p:nvPr>
        </p:nvSpPr>
        <p:spPr>
          <a:xfrm>
            <a:off x="381000" y="838200"/>
            <a:ext cx="8229600" cy="4525963"/>
          </a:xfrm>
        </p:spPr>
        <p:txBody>
          <a:bodyPr/>
          <a:lstStyle/>
          <a:p>
            <a:pPr eaLnBrk="1" hangingPunct="1">
              <a:lnSpc>
                <a:spcPct val="90000"/>
              </a:lnSpc>
            </a:pPr>
            <a:r>
              <a:rPr lang="en-US" altLang="en-US" sz="3600" smtClean="0"/>
              <a:t>Hepatic angiography is now rarely needed, as both CT and MRI technology is able to characterise hepatic vasculature (arterial and venous). </a:t>
            </a:r>
          </a:p>
          <a:p>
            <a:pPr eaLnBrk="1" hangingPunct="1">
              <a:lnSpc>
                <a:spcPct val="90000"/>
              </a:lnSpc>
            </a:pPr>
            <a:r>
              <a:rPr lang="en-US" altLang="en-US" sz="3600" smtClean="0"/>
              <a:t>Hepatic portal venography is also rarely performed, but may be necessary to image the hepatic veins further in patients with suspected hepatic venous outflow obstruction (Budd-Chiari). </a:t>
            </a:r>
          </a:p>
        </p:txBody>
      </p:sp>
      <p:sp>
        <p:nvSpPr>
          <p:cNvPr id="3" name="Slide Number Placeholder 2"/>
          <p:cNvSpPr>
            <a:spLocks noGrp="1"/>
          </p:cNvSpPr>
          <p:nvPr>
            <p:ph type="sldNum" sz="quarter" idx="12"/>
          </p:nvPr>
        </p:nvSpPr>
        <p:spPr/>
        <p:txBody>
          <a:bodyPr/>
          <a:lstStyle/>
          <a:p>
            <a:pPr>
              <a:defRPr/>
            </a:pPr>
            <a:fld id="{4853617D-B381-4EE5-9543-C98285BB4F3C}" type="slidenum">
              <a:rPr lang="en-US"/>
              <a:pPr>
                <a:defRPr/>
              </a:pPr>
              <a:t>22</a:t>
            </a:fld>
            <a:endParaRPr lang="en-US"/>
          </a:p>
        </p:txBody>
      </p:sp>
    </p:spTree>
    <p:extLst>
      <p:ext uri="{BB962C8B-B14F-4D97-AF65-F5344CB8AC3E}">
        <p14:creationId xmlns:p14="http://schemas.microsoft.com/office/powerpoint/2010/main" val="2947313550"/>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6AEF6539-D827-4300-9073-956D1181563F}" type="slidenum">
              <a:rPr lang="en-US"/>
              <a:pPr>
                <a:defRPr/>
              </a:pPr>
              <a:t>220</a:t>
            </a:fld>
            <a:endParaRPr lang="en-US"/>
          </a:p>
        </p:txBody>
      </p:sp>
      <p:pic>
        <p:nvPicPr>
          <p:cNvPr id="63590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95250"/>
            <a:ext cx="6562725" cy="666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908" name="Rectangle 5"/>
          <p:cNvSpPr>
            <a:spLocks noChangeArrowheads="1"/>
          </p:cNvSpPr>
          <p:nvPr/>
        </p:nvSpPr>
        <p:spPr bwMode="auto">
          <a:xfrm>
            <a:off x="6781800" y="695325"/>
            <a:ext cx="2133600" cy="532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en-US" sz="2000" b="1">
                <a:solidFill>
                  <a:srgbClr val="002060"/>
                </a:solidFill>
                <a:latin typeface="Arial" charset="0"/>
                <a:cs typeface="Arial" charset="0"/>
              </a:rPr>
              <a:t>Transjugular intrahepatic portosystemic stent shunt (TIPSS).</a:t>
            </a:r>
            <a:r>
              <a:rPr lang="en-US" altLang="en-US" sz="2000">
                <a:solidFill>
                  <a:srgbClr val="002060"/>
                </a:solidFill>
                <a:latin typeface="Arial" charset="0"/>
                <a:cs typeface="Arial" charset="0"/>
              </a:rPr>
              <a:t> X-ray showing placement of TIPSS within the portal vein (PV), allowing blood to flow from the portal vein into the hepatic vein (HV) and then the inferior vena cava (IVC). (H = heart)</a:t>
            </a:r>
          </a:p>
        </p:txBody>
      </p:sp>
    </p:spTree>
    <p:extLst>
      <p:ext uri="{BB962C8B-B14F-4D97-AF65-F5344CB8AC3E}">
        <p14:creationId xmlns:p14="http://schemas.microsoft.com/office/powerpoint/2010/main" val="522764468"/>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930" name="Content Placeholder 2"/>
          <p:cNvSpPr>
            <a:spLocks noGrp="1"/>
          </p:cNvSpPr>
          <p:nvPr>
            <p:ph sz="quarter" idx="1"/>
          </p:nvPr>
        </p:nvSpPr>
        <p:spPr>
          <a:xfrm>
            <a:off x="533400" y="914400"/>
            <a:ext cx="7772400" cy="4572000"/>
          </a:xfrm>
        </p:spPr>
        <p:txBody>
          <a:bodyPr/>
          <a:lstStyle/>
          <a:p>
            <a:pPr>
              <a:buFont typeface="Wingdings 2" pitchFamily="18" charset="2"/>
              <a:buNone/>
            </a:pPr>
            <a:r>
              <a:rPr lang="en-US" altLang="en-US" sz="4400" b="1" u="sng" smtClean="0"/>
              <a:t>Note</a:t>
            </a:r>
          </a:p>
          <a:p>
            <a:pPr>
              <a:buFont typeface="Wingdings 2" pitchFamily="18" charset="2"/>
              <a:buNone/>
            </a:pPr>
            <a:r>
              <a:rPr lang="en-US" altLang="en-US" sz="4400" smtClean="0"/>
              <a:t>'While TIPSS is more effective than endoscopic treatment in reducing variceal rebleeding, it does not improve survival and is associated with more encephalopathy.' </a:t>
            </a:r>
          </a:p>
        </p:txBody>
      </p:sp>
      <p:sp>
        <p:nvSpPr>
          <p:cNvPr id="4" name="Slide Number Placeholder 3"/>
          <p:cNvSpPr>
            <a:spLocks noGrp="1"/>
          </p:cNvSpPr>
          <p:nvPr>
            <p:ph type="sldNum" sz="quarter" idx="12"/>
          </p:nvPr>
        </p:nvSpPr>
        <p:spPr/>
        <p:txBody>
          <a:bodyPr/>
          <a:lstStyle/>
          <a:p>
            <a:pPr>
              <a:defRPr/>
            </a:pPr>
            <a:fld id="{2D66E20C-BF38-4993-866D-A7A6F277A1A4}" type="slidenum">
              <a:rPr lang="en-US"/>
              <a:pPr>
                <a:defRPr/>
              </a:pPr>
              <a:t>221</a:t>
            </a:fld>
            <a:endParaRPr lang="en-US"/>
          </a:p>
        </p:txBody>
      </p:sp>
    </p:spTree>
    <p:extLst>
      <p:ext uri="{BB962C8B-B14F-4D97-AF65-F5344CB8AC3E}">
        <p14:creationId xmlns:p14="http://schemas.microsoft.com/office/powerpoint/2010/main" val="1981996770"/>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954" name="Rectangle 2"/>
          <p:cNvSpPr>
            <a:spLocks noGrp="1" noChangeArrowheads="1"/>
          </p:cNvSpPr>
          <p:nvPr>
            <p:ph type="title"/>
          </p:nvPr>
        </p:nvSpPr>
        <p:spPr>
          <a:xfrm>
            <a:off x="457200" y="427038"/>
            <a:ext cx="8229600" cy="334962"/>
          </a:xfrm>
        </p:spPr>
        <p:txBody>
          <a:bodyPr/>
          <a:lstStyle/>
          <a:p>
            <a:pPr eaLnBrk="1" hangingPunct="1"/>
            <a:r>
              <a:rPr lang="en-US" altLang="en-US" u="sng" smtClean="0"/>
              <a:t>Prevention of recurrent bleeding </a:t>
            </a:r>
          </a:p>
        </p:txBody>
      </p:sp>
      <p:sp>
        <p:nvSpPr>
          <p:cNvPr id="637955" name="Rectangle 3"/>
          <p:cNvSpPr>
            <a:spLocks noGrp="1" noChangeArrowheads="1"/>
          </p:cNvSpPr>
          <p:nvPr>
            <p:ph sz="quarter" idx="1"/>
          </p:nvPr>
        </p:nvSpPr>
        <p:spPr>
          <a:xfrm>
            <a:off x="457200" y="838200"/>
            <a:ext cx="8229600" cy="6019800"/>
          </a:xfrm>
        </p:spPr>
        <p:txBody>
          <a:bodyPr/>
          <a:lstStyle/>
          <a:p>
            <a:pPr eaLnBrk="1" hangingPunct="1">
              <a:lnSpc>
                <a:spcPct val="90000"/>
              </a:lnSpc>
            </a:pPr>
            <a:r>
              <a:rPr lang="en-US" altLang="en-US" sz="3600" smtClean="0"/>
              <a:t>Recurrent bleeding is the rule rather than the exception in patients who have previously bled from oesophageal varices, and treatment to prevent this is needed. </a:t>
            </a:r>
          </a:p>
          <a:p>
            <a:pPr eaLnBrk="1" hangingPunct="1">
              <a:lnSpc>
                <a:spcPct val="90000"/>
              </a:lnSpc>
            </a:pPr>
            <a:r>
              <a:rPr lang="en-US" altLang="en-US" sz="3600" smtClean="0"/>
              <a:t>PRIMARY PREVENTION</a:t>
            </a:r>
          </a:p>
          <a:p>
            <a:pPr lvl="1" eaLnBrk="1" hangingPunct="1">
              <a:lnSpc>
                <a:spcPct val="90000"/>
              </a:lnSpc>
              <a:buFont typeface="Wingdings 2" pitchFamily="18" charset="2"/>
              <a:buChar char=""/>
            </a:pPr>
            <a:r>
              <a:rPr lang="en-US" altLang="en-US" sz="3200" smtClean="0"/>
              <a:t>Band ligation </a:t>
            </a:r>
          </a:p>
          <a:p>
            <a:pPr lvl="1" eaLnBrk="1" hangingPunct="1">
              <a:lnSpc>
                <a:spcPct val="90000"/>
              </a:lnSpc>
              <a:buFont typeface="Wingdings 2" pitchFamily="18" charset="2"/>
              <a:buChar char=""/>
            </a:pPr>
            <a:r>
              <a:rPr lang="en-US" altLang="en-US" sz="3200" smtClean="0"/>
              <a:t>Sclerotherapy </a:t>
            </a:r>
          </a:p>
          <a:p>
            <a:pPr lvl="1" eaLnBrk="1" hangingPunct="1">
              <a:lnSpc>
                <a:spcPct val="90000"/>
              </a:lnSpc>
              <a:buFontTx/>
              <a:buNone/>
            </a:pPr>
            <a:r>
              <a:rPr lang="en-US" altLang="en-US" sz="3200" u="sng" smtClean="0"/>
              <a:t>NB.</a:t>
            </a:r>
            <a:r>
              <a:rPr lang="en-US" altLang="en-US" sz="3200" smtClean="0"/>
              <a:t> portosystemic shunts, sclerotherapy and propranolol have all been used to try to prevent initial bleeding from varices </a:t>
            </a:r>
          </a:p>
        </p:txBody>
      </p:sp>
      <p:sp>
        <p:nvSpPr>
          <p:cNvPr id="4" name="Slide Number Placeholder 3"/>
          <p:cNvSpPr>
            <a:spLocks noGrp="1"/>
          </p:cNvSpPr>
          <p:nvPr>
            <p:ph type="sldNum" sz="quarter" idx="12"/>
          </p:nvPr>
        </p:nvSpPr>
        <p:spPr/>
        <p:txBody>
          <a:bodyPr/>
          <a:lstStyle/>
          <a:p>
            <a:pPr>
              <a:defRPr/>
            </a:pPr>
            <a:fld id="{72F72AF3-B653-4565-8B5A-6334723CB498}" type="slidenum">
              <a:rPr lang="en-US"/>
              <a:pPr>
                <a:defRPr/>
              </a:pPr>
              <a:t>222</a:t>
            </a:fld>
            <a:endParaRPr lang="en-US"/>
          </a:p>
        </p:txBody>
      </p:sp>
    </p:spTree>
    <p:extLst>
      <p:ext uri="{BB962C8B-B14F-4D97-AF65-F5344CB8AC3E}">
        <p14:creationId xmlns:p14="http://schemas.microsoft.com/office/powerpoint/2010/main" val="174507447"/>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978" name="Content Placeholder 2"/>
          <p:cNvSpPr>
            <a:spLocks noGrp="1"/>
          </p:cNvSpPr>
          <p:nvPr>
            <p:ph sz="quarter" idx="1"/>
          </p:nvPr>
        </p:nvSpPr>
        <p:spPr>
          <a:xfrm>
            <a:off x="381000" y="533400"/>
            <a:ext cx="8305800" cy="5486400"/>
          </a:xfrm>
        </p:spPr>
        <p:txBody>
          <a:bodyPr/>
          <a:lstStyle/>
          <a:p>
            <a:pPr eaLnBrk="1" hangingPunct="1">
              <a:lnSpc>
                <a:spcPct val="90000"/>
              </a:lnSpc>
            </a:pPr>
            <a:r>
              <a:rPr lang="en-US" altLang="en-US" sz="4000" smtClean="0"/>
              <a:t>SECONDARY PREVENTION OF VARICEAL BLEEDING IN PATIENTS WITH CIRRHOSIS</a:t>
            </a:r>
          </a:p>
          <a:p>
            <a:pPr lvl="1" eaLnBrk="1" hangingPunct="1">
              <a:lnSpc>
                <a:spcPct val="90000"/>
              </a:lnSpc>
              <a:buFont typeface="Wingdings 2" pitchFamily="18" charset="2"/>
              <a:buChar char=""/>
            </a:pPr>
            <a:r>
              <a:rPr lang="en-US" altLang="en-US" sz="3600" smtClean="0"/>
              <a:t>TIPSS </a:t>
            </a:r>
          </a:p>
          <a:p>
            <a:pPr lvl="1" eaLnBrk="1" hangingPunct="1">
              <a:lnSpc>
                <a:spcPct val="90000"/>
              </a:lnSpc>
              <a:buFont typeface="Wingdings 2" pitchFamily="18" charset="2"/>
              <a:buChar char=""/>
            </a:pPr>
            <a:r>
              <a:rPr lang="en-US" altLang="en-US" sz="3600" smtClean="0"/>
              <a:t>Portosystemic shunt surgery </a:t>
            </a:r>
          </a:p>
          <a:p>
            <a:pPr lvl="1" eaLnBrk="1" hangingPunct="1">
              <a:lnSpc>
                <a:spcPct val="90000"/>
              </a:lnSpc>
              <a:buFont typeface="Wingdings 2" pitchFamily="18" charset="2"/>
              <a:buChar char=""/>
            </a:pPr>
            <a:r>
              <a:rPr lang="en-US" altLang="en-US" sz="3600" smtClean="0"/>
              <a:t>Beta-adrenoceptor antagonists (β-blockers) Propranolol (80-160 mg/day) or nadolol reduces the portal venous pressure in portal hypertension and has been used to prevent recurrent variceal bleeding; however, it is not widely used in secondary prevention and compliance may be poor. </a:t>
            </a:r>
          </a:p>
          <a:p>
            <a:endParaRPr lang="en-US" altLang="en-US" sz="4000" smtClean="0"/>
          </a:p>
        </p:txBody>
      </p:sp>
      <p:sp>
        <p:nvSpPr>
          <p:cNvPr id="4" name="Slide Number Placeholder 3"/>
          <p:cNvSpPr>
            <a:spLocks noGrp="1"/>
          </p:cNvSpPr>
          <p:nvPr>
            <p:ph type="sldNum" sz="quarter" idx="12"/>
          </p:nvPr>
        </p:nvSpPr>
        <p:spPr/>
        <p:txBody>
          <a:bodyPr/>
          <a:lstStyle/>
          <a:p>
            <a:pPr>
              <a:defRPr/>
            </a:pPr>
            <a:fld id="{6F056EAE-9CAC-4DE2-AE92-8624916201EA}" type="slidenum">
              <a:rPr lang="en-US"/>
              <a:pPr>
                <a:defRPr/>
              </a:pPr>
              <a:t>223</a:t>
            </a:fld>
            <a:endParaRPr lang="en-US"/>
          </a:p>
        </p:txBody>
      </p:sp>
    </p:spTree>
    <p:extLst>
      <p:ext uri="{BB962C8B-B14F-4D97-AF65-F5344CB8AC3E}">
        <p14:creationId xmlns:p14="http://schemas.microsoft.com/office/powerpoint/2010/main" val="3270520842"/>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2" name="Title 1"/>
          <p:cNvSpPr>
            <a:spLocks noGrp="1"/>
          </p:cNvSpPr>
          <p:nvPr>
            <p:ph type="title"/>
          </p:nvPr>
        </p:nvSpPr>
        <p:spPr>
          <a:xfrm>
            <a:off x="457200" y="579438"/>
            <a:ext cx="8229600" cy="258762"/>
          </a:xfrm>
        </p:spPr>
        <p:txBody>
          <a:bodyPr/>
          <a:lstStyle/>
          <a:p>
            <a:pPr eaLnBrk="1" hangingPunct="1"/>
            <a:r>
              <a:rPr lang="en-US" altLang="en-US" b="1" u="sng" smtClean="0">
                <a:solidFill>
                  <a:schemeClr val="tx1"/>
                </a:solidFill>
              </a:rPr>
              <a:t>Note </a:t>
            </a:r>
          </a:p>
        </p:txBody>
      </p:sp>
      <p:graphicFrame>
        <p:nvGraphicFramePr>
          <p:cNvPr id="5" name="Content Placeholder 4"/>
          <p:cNvGraphicFramePr>
            <a:graphicFrameLocks noGrp="1"/>
          </p:cNvGraphicFramePr>
          <p:nvPr>
            <p:ph sz="quarter" idx="1"/>
          </p:nvPr>
        </p:nvGraphicFramePr>
        <p:xfrm>
          <a:off x="304800" y="1447800"/>
          <a:ext cx="8305801" cy="4265612"/>
        </p:xfrm>
        <a:graphic>
          <a:graphicData uri="http://schemas.openxmlformats.org/drawingml/2006/table">
            <a:tbl>
              <a:tblPr firstRow="1" bandRow="1">
                <a:tableStyleId>{5C22544A-7EE6-4342-B048-85BDC9FD1C3A}</a:tableStyleId>
              </a:tblPr>
              <a:tblGrid>
                <a:gridCol w="769056"/>
                <a:gridCol w="2153356"/>
                <a:gridCol w="2061069"/>
                <a:gridCol w="1661160"/>
                <a:gridCol w="1661160"/>
              </a:tblGrid>
              <a:tr h="563460">
                <a:tc>
                  <a:txBody>
                    <a:bodyPr/>
                    <a:lstStyle/>
                    <a:p>
                      <a:endParaRPr lang="en-US" sz="2000" b="1" dirty="0">
                        <a:solidFill>
                          <a:srgbClr val="FF0000"/>
                        </a:solidFill>
                      </a:endParaRPr>
                    </a:p>
                  </a:txBody>
                  <a:tcPr marT="45722" marB="45722"/>
                </a:tc>
                <a:tc>
                  <a:txBody>
                    <a:bodyPr/>
                    <a:lstStyle/>
                    <a:p>
                      <a:endParaRPr lang="en-US" sz="2000" b="1" dirty="0">
                        <a:solidFill>
                          <a:srgbClr val="FF0000"/>
                        </a:solidFill>
                      </a:endParaRPr>
                    </a:p>
                  </a:txBody>
                  <a:tcPr marT="45722" marB="45722"/>
                </a:tc>
                <a:tc>
                  <a:txBody>
                    <a:bodyPr/>
                    <a:lstStyle/>
                    <a:p>
                      <a:r>
                        <a:rPr lang="en-US" sz="2800" b="1" dirty="0">
                          <a:solidFill>
                            <a:schemeClr val="bg1"/>
                          </a:solidFill>
                        </a:rPr>
                        <a:t>1 point</a:t>
                      </a:r>
                    </a:p>
                  </a:txBody>
                  <a:tcPr marT="45722" marB="45722"/>
                </a:tc>
                <a:tc>
                  <a:txBody>
                    <a:bodyPr/>
                    <a:lstStyle/>
                    <a:p>
                      <a:r>
                        <a:rPr lang="en-US" sz="2800" b="1" dirty="0">
                          <a:solidFill>
                            <a:schemeClr val="bg1"/>
                          </a:solidFill>
                        </a:rPr>
                        <a:t>2 points</a:t>
                      </a:r>
                    </a:p>
                  </a:txBody>
                  <a:tcPr marT="45722" marB="45722"/>
                </a:tc>
                <a:tc>
                  <a:txBody>
                    <a:bodyPr/>
                    <a:lstStyle/>
                    <a:p>
                      <a:r>
                        <a:rPr lang="en-US" sz="2800" b="1" dirty="0">
                          <a:solidFill>
                            <a:schemeClr val="bg1"/>
                          </a:solidFill>
                        </a:rPr>
                        <a:t>3 points</a:t>
                      </a:r>
                    </a:p>
                  </a:txBody>
                  <a:tcPr marT="45722" marB="45722"/>
                </a:tc>
              </a:tr>
              <a:tr h="701072">
                <a:tc>
                  <a:txBody>
                    <a:bodyPr/>
                    <a:lstStyle/>
                    <a:p>
                      <a:r>
                        <a:rPr lang="en-US" sz="2000" b="1" dirty="0"/>
                        <a:t>1</a:t>
                      </a:r>
                    </a:p>
                  </a:txBody>
                  <a:tcPr marT="45722" marB="45722"/>
                </a:tc>
                <a:tc>
                  <a:txBody>
                    <a:bodyPr/>
                    <a:lstStyle/>
                    <a:p>
                      <a:r>
                        <a:rPr lang="en-US" sz="2000" b="1" dirty="0"/>
                        <a:t>Bilirubin (µ</a:t>
                      </a:r>
                      <a:r>
                        <a:rPr lang="en-US" sz="2000" b="1" dirty="0" err="1"/>
                        <a:t>moL</a:t>
                      </a:r>
                      <a:r>
                        <a:rPr lang="en-US" sz="2000" b="1" dirty="0"/>
                        <a:t>/L)</a:t>
                      </a:r>
                    </a:p>
                  </a:txBody>
                  <a:tcPr marT="45722" marB="45722"/>
                </a:tc>
                <a:tc>
                  <a:txBody>
                    <a:bodyPr/>
                    <a:lstStyle/>
                    <a:p>
                      <a:r>
                        <a:rPr lang="en-US" sz="2000" b="1" dirty="0"/>
                        <a:t>&lt;34</a:t>
                      </a:r>
                    </a:p>
                  </a:txBody>
                  <a:tcPr marT="45722" marB="45722"/>
                </a:tc>
                <a:tc>
                  <a:txBody>
                    <a:bodyPr/>
                    <a:lstStyle/>
                    <a:p>
                      <a:r>
                        <a:rPr lang="en-US" sz="2000" b="1" dirty="0"/>
                        <a:t>34-51</a:t>
                      </a:r>
                    </a:p>
                  </a:txBody>
                  <a:tcPr marT="45722" marB="45722"/>
                </a:tc>
                <a:tc>
                  <a:txBody>
                    <a:bodyPr/>
                    <a:lstStyle/>
                    <a:p>
                      <a:r>
                        <a:rPr lang="en-US" sz="2000" b="1" dirty="0"/>
                        <a:t>&gt;51</a:t>
                      </a:r>
                    </a:p>
                  </a:txBody>
                  <a:tcPr marT="45722" marB="45722"/>
                </a:tc>
              </a:tr>
              <a:tr h="563460">
                <a:tc>
                  <a:txBody>
                    <a:bodyPr/>
                    <a:lstStyle/>
                    <a:p>
                      <a:r>
                        <a:rPr lang="en-US" sz="2000" b="1" dirty="0"/>
                        <a:t>2</a:t>
                      </a:r>
                    </a:p>
                  </a:txBody>
                  <a:tcPr marT="45722" marB="45722"/>
                </a:tc>
                <a:tc>
                  <a:txBody>
                    <a:bodyPr/>
                    <a:lstStyle/>
                    <a:p>
                      <a:r>
                        <a:rPr lang="en-US" sz="2000" b="1" dirty="0"/>
                        <a:t>Albumin (</a:t>
                      </a:r>
                      <a:r>
                        <a:rPr lang="en-US" sz="2000" b="1" dirty="0" err="1"/>
                        <a:t>gm</a:t>
                      </a:r>
                      <a:r>
                        <a:rPr lang="en-US" sz="2000" b="1" dirty="0"/>
                        <a:t>/L)</a:t>
                      </a:r>
                    </a:p>
                  </a:txBody>
                  <a:tcPr marT="45722" marB="45722"/>
                </a:tc>
                <a:tc>
                  <a:txBody>
                    <a:bodyPr/>
                    <a:lstStyle/>
                    <a:p>
                      <a:r>
                        <a:rPr lang="en-US" sz="2000" b="1" dirty="0"/>
                        <a:t>&gt;35</a:t>
                      </a:r>
                    </a:p>
                  </a:txBody>
                  <a:tcPr marT="45722" marB="45722"/>
                </a:tc>
                <a:tc>
                  <a:txBody>
                    <a:bodyPr/>
                    <a:lstStyle/>
                    <a:p>
                      <a:r>
                        <a:rPr lang="en-US" sz="2000" b="1" dirty="0"/>
                        <a:t>28-35</a:t>
                      </a:r>
                    </a:p>
                  </a:txBody>
                  <a:tcPr marT="45722" marB="45722"/>
                </a:tc>
                <a:tc>
                  <a:txBody>
                    <a:bodyPr/>
                    <a:lstStyle/>
                    <a:p>
                      <a:r>
                        <a:rPr lang="en-US" sz="2000" b="1" dirty="0"/>
                        <a:t>&lt;28</a:t>
                      </a:r>
                    </a:p>
                  </a:txBody>
                  <a:tcPr marT="45722" marB="45722"/>
                </a:tc>
              </a:tr>
              <a:tr h="1310700">
                <a:tc>
                  <a:txBody>
                    <a:bodyPr/>
                    <a:lstStyle/>
                    <a:p>
                      <a:r>
                        <a:rPr lang="en-US" sz="2000" b="1" dirty="0"/>
                        <a:t>3</a:t>
                      </a:r>
                    </a:p>
                  </a:txBody>
                  <a:tcPr marT="45722" marB="45722"/>
                </a:tc>
                <a:tc>
                  <a:txBody>
                    <a:bodyPr/>
                    <a:lstStyle/>
                    <a:p>
                      <a:r>
                        <a:rPr lang="en-US" sz="2000" b="1" dirty="0" err="1"/>
                        <a:t>Prothrombin</a:t>
                      </a:r>
                      <a:r>
                        <a:rPr lang="en-US" sz="2000" b="1" dirty="0"/>
                        <a:t> ratio</a:t>
                      </a:r>
                    </a:p>
                    <a:p>
                      <a:r>
                        <a:rPr lang="en-US" sz="2000" b="1" dirty="0"/>
                        <a:t>(seconds</a:t>
                      </a:r>
                      <a:r>
                        <a:rPr lang="en-US" sz="2000" b="1" baseline="0" dirty="0"/>
                        <a:t> &gt;normal</a:t>
                      </a:r>
                      <a:r>
                        <a:rPr lang="en-US" sz="2000" b="1" dirty="0"/>
                        <a:t>)</a:t>
                      </a:r>
                    </a:p>
                  </a:txBody>
                  <a:tcPr marT="45722" marB="45722"/>
                </a:tc>
                <a:tc>
                  <a:txBody>
                    <a:bodyPr/>
                    <a:lstStyle/>
                    <a:p>
                      <a:r>
                        <a:rPr lang="en-US" sz="2000" b="1" dirty="0"/>
                        <a:t>1-3</a:t>
                      </a:r>
                    </a:p>
                  </a:txBody>
                  <a:tcPr marT="45722" marB="45722"/>
                </a:tc>
                <a:tc>
                  <a:txBody>
                    <a:bodyPr/>
                    <a:lstStyle/>
                    <a:p>
                      <a:r>
                        <a:rPr lang="en-US" sz="2000" b="1" dirty="0"/>
                        <a:t>4-6</a:t>
                      </a:r>
                    </a:p>
                  </a:txBody>
                  <a:tcPr marT="45722" marB="45722"/>
                </a:tc>
                <a:tc>
                  <a:txBody>
                    <a:bodyPr/>
                    <a:lstStyle/>
                    <a:p>
                      <a:r>
                        <a:rPr lang="en-US" sz="2000" b="1" dirty="0"/>
                        <a:t>&gt;6</a:t>
                      </a:r>
                    </a:p>
                  </a:txBody>
                  <a:tcPr marT="45722" marB="45722"/>
                </a:tc>
              </a:tr>
              <a:tr h="563460">
                <a:tc>
                  <a:txBody>
                    <a:bodyPr/>
                    <a:lstStyle/>
                    <a:p>
                      <a:r>
                        <a:rPr lang="en-US" sz="2000" b="1" dirty="0"/>
                        <a:t>4</a:t>
                      </a:r>
                    </a:p>
                  </a:txBody>
                  <a:tcPr marT="45722" marB="45722"/>
                </a:tc>
                <a:tc>
                  <a:txBody>
                    <a:bodyPr/>
                    <a:lstStyle/>
                    <a:p>
                      <a:r>
                        <a:rPr lang="en-US" sz="2000" b="1" dirty="0"/>
                        <a:t>Ascites </a:t>
                      </a:r>
                    </a:p>
                  </a:txBody>
                  <a:tcPr marT="45722" marB="45722"/>
                </a:tc>
                <a:tc>
                  <a:txBody>
                    <a:bodyPr/>
                    <a:lstStyle/>
                    <a:p>
                      <a:r>
                        <a:rPr lang="en-US" sz="2000" b="1" dirty="0"/>
                        <a:t>None </a:t>
                      </a:r>
                    </a:p>
                  </a:txBody>
                  <a:tcPr marT="45722" marB="45722"/>
                </a:tc>
                <a:tc>
                  <a:txBody>
                    <a:bodyPr/>
                    <a:lstStyle/>
                    <a:p>
                      <a:r>
                        <a:rPr lang="en-US" sz="2000" b="1" dirty="0"/>
                        <a:t>Slight </a:t>
                      </a:r>
                    </a:p>
                  </a:txBody>
                  <a:tcPr marT="45722" marB="45722"/>
                </a:tc>
                <a:tc>
                  <a:txBody>
                    <a:bodyPr/>
                    <a:lstStyle/>
                    <a:p>
                      <a:r>
                        <a:rPr lang="en-US" sz="2000" b="1" dirty="0"/>
                        <a:t>moderate</a:t>
                      </a:r>
                    </a:p>
                  </a:txBody>
                  <a:tcPr marT="45722" marB="45722"/>
                </a:tc>
              </a:tr>
              <a:tr h="563460">
                <a:tc>
                  <a:txBody>
                    <a:bodyPr/>
                    <a:lstStyle/>
                    <a:p>
                      <a:r>
                        <a:rPr lang="en-US" sz="2000" b="1" dirty="0"/>
                        <a:t>5</a:t>
                      </a:r>
                    </a:p>
                  </a:txBody>
                  <a:tcPr marT="45722" marB="45722"/>
                </a:tc>
                <a:tc>
                  <a:txBody>
                    <a:bodyPr/>
                    <a:lstStyle/>
                    <a:p>
                      <a:r>
                        <a:rPr lang="en-US" sz="2000" b="1" dirty="0"/>
                        <a:t>Encephalopathy </a:t>
                      </a:r>
                    </a:p>
                  </a:txBody>
                  <a:tcPr marT="45722" marB="45722"/>
                </a:tc>
                <a:tc>
                  <a:txBody>
                    <a:bodyPr/>
                    <a:lstStyle/>
                    <a:p>
                      <a:r>
                        <a:rPr lang="en-US" sz="2000" b="1" dirty="0"/>
                        <a:t>None </a:t>
                      </a:r>
                    </a:p>
                  </a:txBody>
                  <a:tcPr marT="45722" marB="45722"/>
                </a:tc>
                <a:tc>
                  <a:txBody>
                    <a:bodyPr/>
                    <a:lstStyle/>
                    <a:p>
                      <a:r>
                        <a:rPr lang="en-US" sz="2000" b="1" dirty="0"/>
                        <a:t>1-2</a:t>
                      </a:r>
                    </a:p>
                  </a:txBody>
                  <a:tcPr marT="45722" marB="45722"/>
                </a:tc>
                <a:tc>
                  <a:txBody>
                    <a:bodyPr/>
                    <a:lstStyle/>
                    <a:p>
                      <a:r>
                        <a:rPr lang="en-US" sz="2000" b="1" dirty="0"/>
                        <a:t>3-4</a:t>
                      </a:r>
                    </a:p>
                  </a:txBody>
                  <a:tcPr marT="45722" marB="45722"/>
                </a:tc>
              </a:tr>
            </a:tbl>
          </a:graphicData>
        </a:graphic>
      </p:graphicFrame>
      <p:sp>
        <p:nvSpPr>
          <p:cNvPr id="640047" name="TextBox 5"/>
          <p:cNvSpPr txBox="1">
            <a:spLocks noChangeArrowheads="1"/>
          </p:cNvSpPr>
          <p:nvPr/>
        </p:nvSpPr>
        <p:spPr bwMode="auto">
          <a:xfrm>
            <a:off x="685800" y="927100"/>
            <a:ext cx="7696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600">
                <a:solidFill>
                  <a:schemeClr val="tx1"/>
                </a:solidFill>
                <a:latin typeface="Perpetua" pitchFamily="18" charset="0"/>
              </a:defRPr>
            </a:lvl1pPr>
            <a:lvl2pPr marL="742950" indent="-285750">
              <a:defRPr sz="2400">
                <a:solidFill>
                  <a:schemeClr val="tx1"/>
                </a:solidFill>
                <a:latin typeface="Perpetua" pitchFamily="18" charset="0"/>
              </a:defRPr>
            </a:lvl2pPr>
            <a:lvl3pPr marL="1143000">
              <a:defRPr sz="2000">
                <a:solidFill>
                  <a:schemeClr val="tx1"/>
                </a:solidFill>
                <a:latin typeface="Perpetua" pitchFamily="18" charset="0"/>
              </a:defRPr>
            </a:lvl3pPr>
            <a:lvl4pPr marL="1600200">
              <a:defRPr sz="2000">
                <a:solidFill>
                  <a:schemeClr val="tx1"/>
                </a:solidFill>
                <a:latin typeface="Perpetua" pitchFamily="18" charset="0"/>
              </a:defRPr>
            </a:lvl4pPr>
            <a:lvl5pPr marL="2057400">
              <a:defRPr sz="2000">
                <a:solidFill>
                  <a:schemeClr val="tx1"/>
                </a:solidFill>
                <a:latin typeface="Perpetua" pitchFamily="18" charset="0"/>
              </a:defRPr>
            </a:lvl5pPr>
            <a:lvl6pPr marL="2514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fontAlgn="base">
              <a:spcBef>
                <a:spcPct val="0"/>
              </a:spcBef>
              <a:spcAft>
                <a:spcPct val="0"/>
              </a:spcAft>
            </a:pPr>
            <a:r>
              <a:rPr lang="en-US" altLang="en-US" sz="2400" b="1" u="sng">
                <a:solidFill>
                  <a:prstClr val="black"/>
                </a:solidFill>
                <a:latin typeface="Arial" charset="0"/>
                <a:cs typeface="Arial" charset="0"/>
              </a:rPr>
              <a:t>Child-pugh grading and risk of variceal bleeding</a:t>
            </a:r>
          </a:p>
        </p:txBody>
      </p:sp>
      <p:sp>
        <p:nvSpPr>
          <p:cNvPr id="640048" name="TextBox 6"/>
          <p:cNvSpPr txBox="1">
            <a:spLocks noChangeArrowheads="1"/>
          </p:cNvSpPr>
          <p:nvPr/>
        </p:nvSpPr>
        <p:spPr bwMode="auto">
          <a:xfrm>
            <a:off x="2438400" y="5954713"/>
            <a:ext cx="6096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600">
                <a:solidFill>
                  <a:schemeClr val="tx1"/>
                </a:solidFill>
                <a:latin typeface="Perpetua" pitchFamily="18" charset="0"/>
              </a:defRPr>
            </a:lvl1pPr>
            <a:lvl2pPr marL="742950" indent="-285750">
              <a:defRPr sz="2400">
                <a:solidFill>
                  <a:schemeClr val="tx1"/>
                </a:solidFill>
                <a:latin typeface="Perpetua" pitchFamily="18" charset="0"/>
              </a:defRPr>
            </a:lvl2pPr>
            <a:lvl3pPr marL="1143000">
              <a:defRPr sz="2000">
                <a:solidFill>
                  <a:schemeClr val="tx1"/>
                </a:solidFill>
                <a:latin typeface="Perpetua" pitchFamily="18" charset="0"/>
              </a:defRPr>
            </a:lvl3pPr>
            <a:lvl4pPr marL="1600200">
              <a:defRPr sz="2000">
                <a:solidFill>
                  <a:schemeClr val="tx1"/>
                </a:solidFill>
                <a:latin typeface="Perpetua" pitchFamily="18" charset="0"/>
              </a:defRPr>
            </a:lvl4pPr>
            <a:lvl5pPr marL="2057400">
              <a:defRPr sz="2000">
                <a:solidFill>
                  <a:schemeClr val="tx1"/>
                </a:solidFill>
                <a:latin typeface="Perpetua" pitchFamily="18" charset="0"/>
              </a:defRPr>
            </a:lvl5pPr>
            <a:lvl6pPr marL="2514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fontAlgn="base">
              <a:spcBef>
                <a:spcPct val="0"/>
              </a:spcBef>
              <a:spcAft>
                <a:spcPct val="0"/>
              </a:spcAft>
            </a:pPr>
            <a:r>
              <a:rPr lang="en-US" altLang="en-US" sz="2800" b="1" u="sng">
                <a:solidFill>
                  <a:prstClr val="black"/>
                </a:solidFill>
                <a:latin typeface="Arial" charset="0"/>
                <a:cs typeface="Arial" charset="0"/>
              </a:rPr>
              <a:t>RISK IS HIGHER IF SCORE IS ≤ 8</a:t>
            </a:r>
          </a:p>
        </p:txBody>
      </p:sp>
      <p:sp>
        <p:nvSpPr>
          <p:cNvPr id="6" name="Slide Number Placeholder 5"/>
          <p:cNvSpPr>
            <a:spLocks noGrp="1"/>
          </p:cNvSpPr>
          <p:nvPr>
            <p:ph type="sldNum" sz="quarter" idx="12"/>
          </p:nvPr>
        </p:nvSpPr>
        <p:spPr/>
        <p:txBody>
          <a:bodyPr/>
          <a:lstStyle/>
          <a:p>
            <a:pPr>
              <a:defRPr/>
            </a:pPr>
            <a:fld id="{63878B32-88E3-429F-9118-C8A4AF951EAF}" type="slidenum">
              <a:rPr lang="en-US"/>
              <a:pPr>
                <a:defRPr/>
              </a:pPr>
              <a:t>224</a:t>
            </a:fld>
            <a:endParaRPr lang="en-US"/>
          </a:p>
        </p:txBody>
      </p:sp>
    </p:spTree>
    <p:extLst>
      <p:ext uri="{BB962C8B-B14F-4D97-AF65-F5344CB8AC3E}">
        <p14:creationId xmlns:p14="http://schemas.microsoft.com/office/powerpoint/2010/main" val="1580728212"/>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6" name="Rectangle 2"/>
          <p:cNvSpPr>
            <a:spLocks noGrp="1" noChangeArrowheads="1"/>
          </p:cNvSpPr>
          <p:nvPr>
            <p:ph type="title"/>
          </p:nvPr>
        </p:nvSpPr>
        <p:spPr>
          <a:xfrm>
            <a:off x="1676400" y="1447800"/>
            <a:ext cx="5867400" cy="2971800"/>
          </a:xfrm>
        </p:spPr>
        <p:txBody>
          <a:bodyPr/>
          <a:lstStyle/>
          <a:p>
            <a:pPr eaLnBrk="1" hangingPunct="1"/>
            <a:r>
              <a:rPr lang="en-US" altLang="en-US" sz="8000" b="1" u="sng" smtClean="0"/>
              <a:t>HEPATOMA</a:t>
            </a:r>
            <a:r>
              <a:rPr lang="en-US" altLang="en-US" sz="8000" smtClean="0"/>
              <a:t/>
            </a:r>
            <a:br>
              <a:rPr lang="en-US" altLang="en-US" sz="8000" smtClean="0"/>
            </a:br>
            <a:endParaRPr lang="en-US" altLang="en-US" sz="8000" smtClean="0"/>
          </a:p>
        </p:txBody>
      </p:sp>
      <p:sp>
        <p:nvSpPr>
          <p:cNvPr id="3" name="Slide Number Placeholder 2"/>
          <p:cNvSpPr>
            <a:spLocks noGrp="1"/>
          </p:cNvSpPr>
          <p:nvPr>
            <p:ph type="sldNum" sz="quarter" idx="12"/>
          </p:nvPr>
        </p:nvSpPr>
        <p:spPr/>
        <p:txBody>
          <a:bodyPr/>
          <a:lstStyle/>
          <a:p>
            <a:pPr>
              <a:defRPr/>
            </a:pPr>
            <a:fld id="{13DD221E-6514-4910-B72A-B2F97F8E239D}" type="slidenum">
              <a:rPr lang="en-US"/>
              <a:pPr>
                <a:defRPr/>
              </a:pPr>
              <a:t>225</a:t>
            </a:fld>
            <a:endParaRPr lang="en-US"/>
          </a:p>
        </p:txBody>
      </p:sp>
    </p:spTree>
    <p:extLst>
      <p:ext uri="{BB962C8B-B14F-4D97-AF65-F5344CB8AC3E}">
        <p14:creationId xmlns:p14="http://schemas.microsoft.com/office/powerpoint/2010/main" val="4188742556"/>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050" name="Rectangle 2"/>
          <p:cNvSpPr>
            <a:spLocks noGrp="1" noChangeArrowheads="1"/>
          </p:cNvSpPr>
          <p:nvPr>
            <p:ph type="title"/>
          </p:nvPr>
        </p:nvSpPr>
        <p:spPr>
          <a:xfrm>
            <a:off x="457200" y="1066800"/>
            <a:ext cx="8229600" cy="762000"/>
          </a:xfrm>
        </p:spPr>
        <p:txBody>
          <a:bodyPr/>
          <a:lstStyle/>
          <a:p>
            <a:pPr algn="ctr" eaLnBrk="1" hangingPunct="1"/>
            <a:r>
              <a:rPr lang="en-US" altLang="en-US" sz="3600" b="1" u="sng" smtClean="0"/>
              <a:t>HEPATOMA</a:t>
            </a:r>
            <a:r>
              <a:rPr lang="en-US" altLang="en-US" sz="3600" smtClean="0"/>
              <a:t/>
            </a:r>
            <a:br>
              <a:rPr lang="en-US" altLang="en-US" sz="3600" smtClean="0"/>
            </a:br>
            <a:r>
              <a:rPr lang="en-US" altLang="en-US" sz="3600" smtClean="0"/>
              <a:t>(Hepatocellular carcinoma)</a:t>
            </a:r>
            <a:br>
              <a:rPr lang="en-US" altLang="en-US" sz="3600" smtClean="0"/>
            </a:br>
            <a:endParaRPr lang="en-US" altLang="en-US" sz="3600" smtClean="0"/>
          </a:p>
        </p:txBody>
      </p:sp>
      <p:sp>
        <p:nvSpPr>
          <p:cNvPr id="642051" name="Rectangle 3"/>
          <p:cNvSpPr>
            <a:spLocks noGrp="1" noChangeArrowheads="1"/>
          </p:cNvSpPr>
          <p:nvPr>
            <p:ph sz="quarter" idx="1"/>
          </p:nvPr>
        </p:nvSpPr>
        <p:spPr>
          <a:xfrm>
            <a:off x="457200" y="1143000"/>
            <a:ext cx="8229600" cy="4953000"/>
          </a:xfrm>
        </p:spPr>
        <p:txBody>
          <a:bodyPr/>
          <a:lstStyle/>
          <a:p>
            <a:pPr marL="660400" indent="-660400" eaLnBrk="1" hangingPunct="1">
              <a:lnSpc>
                <a:spcPct val="90000"/>
              </a:lnSpc>
            </a:pPr>
            <a:r>
              <a:rPr lang="en-US" altLang="en-US" sz="2800" smtClean="0"/>
              <a:t>It is a common primary malignant tumour in this country.</a:t>
            </a:r>
          </a:p>
          <a:p>
            <a:pPr marL="660400" indent="-660400" eaLnBrk="1" hangingPunct="1">
              <a:lnSpc>
                <a:spcPct val="90000"/>
              </a:lnSpc>
            </a:pPr>
            <a:r>
              <a:rPr lang="en-US" altLang="en-US" sz="2800" smtClean="0"/>
              <a:t>Arise from the hepatocytes and accounts for 80% of primary liver tumours.</a:t>
            </a:r>
            <a:endParaRPr lang="en-US" altLang="en-US" sz="2800" b="1" smtClean="0"/>
          </a:p>
          <a:p>
            <a:pPr marL="660400" indent="-660400" eaLnBrk="1" hangingPunct="1">
              <a:lnSpc>
                <a:spcPct val="90000"/>
              </a:lnSpc>
            </a:pPr>
            <a:endParaRPr lang="en-US" altLang="en-US" sz="2800" b="1" smtClean="0"/>
          </a:p>
          <a:p>
            <a:pPr marL="660400" indent="-660400" eaLnBrk="1" hangingPunct="1">
              <a:lnSpc>
                <a:spcPct val="90000"/>
              </a:lnSpc>
              <a:buFontTx/>
              <a:buNone/>
            </a:pPr>
            <a:r>
              <a:rPr lang="en-US" altLang="en-US" sz="2800" b="1" smtClean="0"/>
              <a:t>Causes</a:t>
            </a:r>
            <a:endParaRPr lang="en-US" altLang="en-US" sz="2800" smtClean="0"/>
          </a:p>
          <a:p>
            <a:pPr marL="660400" indent="-660400" eaLnBrk="1" hangingPunct="1">
              <a:lnSpc>
                <a:spcPct val="90000"/>
              </a:lnSpc>
              <a:buFontTx/>
              <a:buNone/>
            </a:pPr>
            <a:r>
              <a:rPr lang="en-US" altLang="en-US" sz="2800" smtClean="0"/>
              <a:t>Unknown</a:t>
            </a:r>
          </a:p>
          <a:p>
            <a:pPr marL="660400" indent="-660400" eaLnBrk="1" hangingPunct="1">
              <a:lnSpc>
                <a:spcPct val="90000"/>
              </a:lnSpc>
              <a:buFontTx/>
              <a:buNone/>
            </a:pPr>
            <a:r>
              <a:rPr lang="en-US" altLang="en-US" sz="2800" smtClean="0"/>
              <a:t>Predisposing factors are:-</a:t>
            </a:r>
          </a:p>
          <a:p>
            <a:pPr marL="660400" indent="-660400" eaLnBrk="1" hangingPunct="1">
              <a:lnSpc>
                <a:spcPct val="90000"/>
              </a:lnSpc>
              <a:buFontTx/>
              <a:buAutoNum type="arabicPeriod"/>
            </a:pPr>
            <a:r>
              <a:rPr lang="en-US" altLang="en-US" sz="2800" smtClean="0"/>
              <a:t>Liver cirrhosis-Alcoholic type</a:t>
            </a:r>
          </a:p>
          <a:p>
            <a:pPr marL="660400" indent="-660400" eaLnBrk="1" hangingPunct="1">
              <a:lnSpc>
                <a:spcPct val="90000"/>
              </a:lnSpc>
              <a:buFontTx/>
              <a:buAutoNum type="arabicPeriod"/>
            </a:pPr>
            <a:r>
              <a:rPr lang="en-US" altLang="en-US" sz="2800" smtClean="0"/>
              <a:t>Chronic hepatitis-type B</a:t>
            </a:r>
          </a:p>
          <a:p>
            <a:pPr marL="660400" indent="-660400" eaLnBrk="1" hangingPunct="1">
              <a:lnSpc>
                <a:spcPct val="90000"/>
              </a:lnSpc>
              <a:buFontTx/>
              <a:buAutoNum type="arabicPeriod"/>
            </a:pPr>
            <a:r>
              <a:rPr lang="en-US" altLang="en-US" sz="2800" smtClean="0"/>
              <a:t>Ingestion of Aflatoxin in contaminated food. This toxin is produced by fungus Aspergillus which grows in poorly stored cereals.</a:t>
            </a:r>
          </a:p>
        </p:txBody>
      </p:sp>
      <p:sp>
        <p:nvSpPr>
          <p:cNvPr id="4" name="Slide Number Placeholder 3"/>
          <p:cNvSpPr>
            <a:spLocks noGrp="1"/>
          </p:cNvSpPr>
          <p:nvPr>
            <p:ph type="sldNum" sz="quarter" idx="12"/>
          </p:nvPr>
        </p:nvSpPr>
        <p:spPr/>
        <p:txBody>
          <a:bodyPr/>
          <a:lstStyle/>
          <a:p>
            <a:pPr>
              <a:defRPr/>
            </a:pPr>
            <a:fld id="{82356F44-26A0-4860-9679-C5018246360D}" type="slidenum">
              <a:rPr lang="en-US"/>
              <a:pPr>
                <a:defRPr/>
              </a:pPr>
              <a:t>226</a:t>
            </a:fld>
            <a:endParaRPr lang="en-US"/>
          </a:p>
        </p:txBody>
      </p:sp>
    </p:spTree>
    <p:extLst>
      <p:ext uri="{BB962C8B-B14F-4D97-AF65-F5344CB8AC3E}">
        <p14:creationId xmlns:p14="http://schemas.microsoft.com/office/powerpoint/2010/main" val="363402545"/>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4" name="Rectangle 2"/>
          <p:cNvSpPr>
            <a:spLocks noGrp="1" noChangeArrowheads="1"/>
          </p:cNvSpPr>
          <p:nvPr>
            <p:ph sz="quarter" idx="1"/>
          </p:nvPr>
        </p:nvSpPr>
        <p:spPr>
          <a:xfrm>
            <a:off x="685800" y="609600"/>
            <a:ext cx="7772400" cy="4572000"/>
          </a:xfrm>
        </p:spPr>
        <p:txBody>
          <a:bodyPr/>
          <a:lstStyle/>
          <a:p>
            <a:pPr marL="660400" indent="-660400" eaLnBrk="1" hangingPunct="1">
              <a:buFontTx/>
              <a:buNone/>
            </a:pPr>
            <a:r>
              <a:rPr lang="en-US" altLang="en-US" sz="4800" b="1" smtClean="0"/>
              <a:t>Epidemiology</a:t>
            </a:r>
            <a:endParaRPr lang="en-US" altLang="en-US" sz="4800" smtClean="0"/>
          </a:p>
          <a:p>
            <a:pPr marL="660400" indent="-660400" eaLnBrk="1" hangingPunct="1"/>
            <a:r>
              <a:rPr lang="en-US" altLang="en-US" sz="4800" smtClean="0"/>
              <a:t>Common in blacks than whites</a:t>
            </a:r>
          </a:p>
          <a:p>
            <a:pPr marL="660400" indent="-660400" eaLnBrk="1" hangingPunct="1"/>
            <a:r>
              <a:rPr lang="en-US" altLang="en-US" sz="4800" smtClean="0"/>
              <a:t>Affects males more than females</a:t>
            </a:r>
          </a:p>
        </p:txBody>
      </p:sp>
      <p:sp>
        <p:nvSpPr>
          <p:cNvPr id="3" name="Slide Number Placeholder 2"/>
          <p:cNvSpPr>
            <a:spLocks noGrp="1"/>
          </p:cNvSpPr>
          <p:nvPr>
            <p:ph type="sldNum" sz="quarter" idx="12"/>
          </p:nvPr>
        </p:nvSpPr>
        <p:spPr/>
        <p:txBody>
          <a:bodyPr/>
          <a:lstStyle/>
          <a:p>
            <a:pPr>
              <a:defRPr/>
            </a:pPr>
            <a:fld id="{776CE869-E134-49B0-A0A2-80F38AC5462B}" type="slidenum">
              <a:rPr lang="en-US"/>
              <a:pPr>
                <a:defRPr/>
              </a:pPr>
              <a:t>227</a:t>
            </a:fld>
            <a:endParaRPr lang="en-US"/>
          </a:p>
        </p:txBody>
      </p:sp>
    </p:spTree>
    <p:extLst>
      <p:ext uri="{BB962C8B-B14F-4D97-AF65-F5344CB8AC3E}">
        <p14:creationId xmlns:p14="http://schemas.microsoft.com/office/powerpoint/2010/main" val="550265926"/>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098" name="Rectangle 2"/>
          <p:cNvSpPr>
            <a:spLocks noGrp="1" noChangeArrowheads="1"/>
          </p:cNvSpPr>
          <p:nvPr>
            <p:ph sz="quarter" idx="1"/>
          </p:nvPr>
        </p:nvSpPr>
        <p:spPr>
          <a:xfrm>
            <a:off x="381000" y="381000"/>
            <a:ext cx="8534400" cy="5287963"/>
          </a:xfrm>
        </p:spPr>
        <p:txBody>
          <a:bodyPr/>
          <a:lstStyle/>
          <a:p>
            <a:pPr eaLnBrk="1" hangingPunct="1">
              <a:lnSpc>
                <a:spcPct val="90000"/>
              </a:lnSpc>
              <a:buFontTx/>
              <a:buNone/>
            </a:pPr>
            <a:r>
              <a:rPr lang="en-US" altLang="en-US" sz="3200" b="1" u="sng" smtClean="0"/>
              <a:t>Pathology</a:t>
            </a:r>
            <a:endParaRPr lang="en-US" altLang="en-US" sz="3200" u="sng" smtClean="0"/>
          </a:p>
          <a:p>
            <a:pPr eaLnBrk="1" hangingPunct="1">
              <a:lnSpc>
                <a:spcPct val="90000"/>
              </a:lnSpc>
              <a:buFontTx/>
              <a:buNone/>
            </a:pPr>
            <a:r>
              <a:rPr lang="en-US" altLang="en-US" sz="3200" smtClean="0"/>
              <a:t>The tumour occurs commonly as a solidary nodule in the liver but may also occur in multiple nodules.</a:t>
            </a:r>
            <a:endParaRPr lang="en-US" altLang="en-US" sz="3200" b="1" smtClean="0"/>
          </a:p>
          <a:p>
            <a:pPr eaLnBrk="1" hangingPunct="1">
              <a:lnSpc>
                <a:spcPct val="90000"/>
              </a:lnSpc>
              <a:buFontTx/>
              <a:buNone/>
            </a:pPr>
            <a:r>
              <a:rPr lang="en-US" altLang="en-US" sz="3200" b="1" smtClean="0"/>
              <a:t>Spread:-</a:t>
            </a:r>
            <a:endParaRPr lang="en-US" altLang="en-US" sz="3200" b="1" i="1" smtClean="0"/>
          </a:p>
          <a:p>
            <a:pPr eaLnBrk="1" hangingPunct="1">
              <a:lnSpc>
                <a:spcPct val="90000"/>
              </a:lnSpc>
              <a:buFontTx/>
              <a:buNone/>
            </a:pPr>
            <a:r>
              <a:rPr lang="en-US" altLang="en-US" sz="3200" b="1" i="1" smtClean="0"/>
              <a:t>1.Later spread locally along the liver involving the entire liver.</a:t>
            </a:r>
          </a:p>
          <a:p>
            <a:pPr eaLnBrk="1" hangingPunct="1">
              <a:lnSpc>
                <a:spcPct val="90000"/>
              </a:lnSpc>
              <a:buFontTx/>
              <a:buNone/>
            </a:pPr>
            <a:r>
              <a:rPr lang="en-US" altLang="en-US" sz="3200" b="1" i="1" smtClean="0"/>
              <a:t>2. Transeolomic to involve intestines or peritoneal cavity.</a:t>
            </a:r>
          </a:p>
          <a:p>
            <a:pPr lvl="1" eaLnBrk="1" hangingPunct="1">
              <a:lnSpc>
                <a:spcPct val="90000"/>
              </a:lnSpc>
              <a:buFontTx/>
              <a:buNone/>
            </a:pPr>
            <a:r>
              <a:rPr lang="en-US" altLang="en-US" sz="2800" b="1" i="1" smtClean="0"/>
              <a:t>-When it involves the peritoneum, patients present with ascites.</a:t>
            </a:r>
          </a:p>
          <a:p>
            <a:pPr lvl="1" eaLnBrk="1" hangingPunct="1">
              <a:lnSpc>
                <a:spcPct val="90000"/>
              </a:lnSpc>
              <a:buFontTx/>
              <a:buNone/>
            </a:pPr>
            <a:r>
              <a:rPr lang="en-US" altLang="en-US" sz="2800" b="1" i="1" smtClean="0"/>
              <a:t>-the fluid is haemorrhagic</a:t>
            </a:r>
          </a:p>
          <a:p>
            <a:pPr eaLnBrk="1" hangingPunct="1">
              <a:lnSpc>
                <a:spcPct val="90000"/>
              </a:lnSpc>
              <a:buFontTx/>
              <a:buNone/>
            </a:pPr>
            <a:r>
              <a:rPr lang="en-US" altLang="en-US" sz="3200" b="1" i="1" smtClean="0"/>
              <a:t>3. Haematogenous-to involve the bones, liver, kidney-causing secondary  malignancy in this organs.</a:t>
            </a:r>
            <a:r>
              <a:rPr lang="en-US" altLang="en-US" sz="3200" smtClean="0"/>
              <a:t> </a:t>
            </a:r>
          </a:p>
        </p:txBody>
      </p:sp>
      <p:sp>
        <p:nvSpPr>
          <p:cNvPr id="3" name="Slide Number Placeholder 2"/>
          <p:cNvSpPr>
            <a:spLocks noGrp="1"/>
          </p:cNvSpPr>
          <p:nvPr>
            <p:ph type="sldNum" sz="quarter" idx="12"/>
          </p:nvPr>
        </p:nvSpPr>
        <p:spPr/>
        <p:txBody>
          <a:bodyPr/>
          <a:lstStyle/>
          <a:p>
            <a:pPr>
              <a:defRPr/>
            </a:pPr>
            <a:fld id="{084522AF-D08A-42BD-A3B6-DE162F0158F2}" type="slidenum">
              <a:rPr lang="en-US"/>
              <a:pPr>
                <a:defRPr/>
              </a:pPr>
              <a:t>228</a:t>
            </a:fld>
            <a:endParaRPr lang="en-US"/>
          </a:p>
        </p:txBody>
      </p:sp>
    </p:spTree>
    <p:extLst>
      <p:ext uri="{BB962C8B-B14F-4D97-AF65-F5344CB8AC3E}">
        <p14:creationId xmlns:p14="http://schemas.microsoft.com/office/powerpoint/2010/main" val="3489591102"/>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2" name="Rectangle 2"/>
          <p:cNvSpPr>
            <a:spLocks noGrp="1" noChangeArrowheads="1"/>
          </p:cNvSpPr>
          <p:nvPr>
            <p:ph sz="quarter" idx="1"/>
          </p:nvPr>
        </p:nvSpPr>
        <p:spPr>
          <a:xfrm>
            <a:off x="457200" y="228600"/>
            <a:ext cx="8229600" cy="6629400"/>
          </a:xfrm>
        </p:spPr>
        <p:txBody>
          <a:bodyPr/>
          <a:lstStyle/>
          <a:p>
            <a:pPr eaLnBrk="1" hangingPunct="1">
              <a:lnSpc>
                <a:spcPct val="80000"/>
              </a:lnSpc>
              <a:buFontTx/>
              <a:buNone/>
            </a:pPr>
            <a:r>
              <a:rPr lang="en-US" altLang="en-US" sz="2400" b="1" smtClean="0"/>
              <a:t>Clinical features</a:t>
            </a:r>
            <a:endParaRPr lang="en-US" altLang="en-US" sz="2400" smtClean="0"/>
          </a:p>
          <a:p>
            <a:pPr lvl="1" eaLnBrk="1" hangingPunct="1">
              <a:lnSpc>
                <a:spcPct val="80000"/>
              </a:lnSpc>
            </a:pPr>
            <a:r>
              <a:rPr lang="en-US" altLang="en-US" sz="2000" smtClean="0"/>
              <a:t>patients are middle age -40years or over</a:t>
            </a:r>
          </a:p>
          <a:p>
            <a:pPr lvl="1" eaLnBrk="1" hangingPunct="1">
              <a:lnSpc>
                <a:spcPct val="80000"/>
              </a:lnSpc>
            </a:pPr>
            <a:r>
              <a:rPr lang="en-US" altLang="en-US" sz="2000" smtClean="0"/>
              <a:t>the onset is insidious</a:t>
            </a:r>
          </a:p>
          <a:p>
            <a:pPr lvl="1" eaLnBrk="1" hangingPunct="1">
              <a:lnSpc>
                <a:spcPct val="80000"/>
              </a:lnSpc>
            </a:pPr>
            <a:r>
              <a:rPr lang="en-US" altLang="en-US" sz="2000" smtClean="0"/>
              <a:t>There is progressive body weakness</a:t>
            </a:r>
          </a:p>
          <a:p>
            <a:pPr lvl="1" eaLnBrk="1" hangingPunct="1">
              <a:lnSpc>
                <a:spcPct val="80000"/>
              </a:lnSpc>
            </a:pPr>
            <a:r>
              <a:rPr lang="en-US" altLang="en-US" sz="2000" smtClean="0"/>
              <a:t>Non specific features-fever,anorexia,weight loss</a:t>
            </a:r>
          </a:p>
          <a:p>
            <a:pPr lvl="1" eaLnBrk="1" hangingPunct="1">
              <a:lnSpc>
                <a:spcPct val="80000"/>
              </a:lnSpc>
            </a:pPr>
            <a:r>
              <a:rPr lang="en-US" altLang="en-US" sz="2000" smtClean="0"/>
              <a:t>Pain on the right upper quadrant</a:t>
            </a:r>
          </a:p>
          <a:p>
            <a:pPr lvl="1" eaLnBrk="1" hangingPunct="1">
              <a:lnSpc>
                <a:spcPct val="80000"/>
              </a:lnSpc>
            </a:pPr>
            <a:r>
              <a:rPr lang="en-US" altLang="en-US" sz="2000" smtClean="0"/>
              <a:t>In a patient with known liver cirrhosis clinically deteriorate with an enlarging liver.</a:t>
            </a:r>
            <a:endParaRPr lang="en-US" altLang="en-US" sz="2000" b="1" smtClean="0"/>
          </a:p>
          <a:p>
            <a:pPr eaLnBrk="1" hangingPunct="1">
              <a:lnSpc>
                <a:spcPct val="80000"/>
              </a:lnSpc>
              <a:buFontTx/>
              <a:buNone/>
            </a:pPr>
            <a:r>
              <a:rPr lang="en-US" altLang="en-US" sz="2400" b="1" smtClean="0"/>
              <a:t>O/E</a:t>
            </a:r>
            <a:endParaRPr lang="en-US" altLang="en-US" sz="2400" smtClean="0"/>
          </a:p>
          <a:p>
            <a:pPr eaLnBrk="1" hangingPunct="1">
              <a:lnSpc>
                <a:spcPct val="80000"/>
              </a:lnSpc>
            </a:pPr>
            <a:r>
              <a:rPr lang="en-US" altLang="en-US" sz="2400" smtClean="0"/>
              <a:t>looks quite wastes</a:t>
            </a:r>
            <a:endParaRPr lang="en-US" altLang="en-US" sz="2400" b="1" smtClean="0"/>
          </a:p>
          <a:p>
            <a:pPr eaLnBrk="1" hangingPunct="1">
              <a:lnSpc>
                <a:spcPct val="80000"/>
              </a:lnSpc>
              <a:buFontTx/>
              <a:buNone/>
            </a:pPr>
            <a:r>
              <a:rPr lang="en-US" altLang="en-US" sz="2400" b="1" smtClean="0"/>
              <a:t>P/A</a:t>
            </a:r>
            <a:endParaRPr lang="en-US" altLang="en-US" sz="2400" smtClean="0"/>
          </a:p>
          <a:p>
            <a:pPr eaLnBrk="1" hangingPunct="1">
              <a:lnSpc>
                <a:spcPct val="80000"/>
              </a:lnSpc>
              <a:buFontTx/>
              <a:buNone/>
            </a:pPr>
            <a:r>
              <a:rPr lang="en-US" altLang="en-US" sz="2400" smtClean="0"/>
              <a:t>1. Abdominal distension </a:t>
            </a:r>
          </a:p>
          <a:p>
            <a:pPr eaLnBrk="1" hangingPunct="1">
              <a:lnSpc>
                <a:spcPct val="80000"/>
              </a:lnSpc>
              <a:buFontTx/>
              <a:buNone/>
            </a:pPr>
            <a:r>
              <a:rPr lang="en-US" altLang="en-US" sz="2400" smtClean="0"/>
              <a:t>2. Nodular tender hepatomegally</a:t>
            </a:r>
          </a:p>
          <a:p>
            <a:pPr lvl="2" eaLnBrk="1" hangingPunct="1">
              <a:lnSpc>
                <a:spcPct val="80000"/>
              </a:lnSpc>
              <a:buFontTx/>
              <a:buNone/>
            </a:pPr>
            <a:r>
              <a:rPr lang="en-US" altLang="en-US" smtClean="0"/>
              <a:t>-Initially non tender</a:t>
            </a:r>
          </a:p>
          <a:p>
            <a:pPr lvl="2" eaLnBrk="1" hangingPunct="1">
              <a:lnSpc>
                <a:spcPct val="80000"/>
              </a:lnSpc>
              <a:buFontTx/>
              <a:buNone/>
            </a:pPr>
            <a:r>
              <a:rPr lang="en-US" altLang="en-US" smtClean="0"/>
              <a:t>-later stages-tender</a:t>
            </a:r>
          </a:p>
          <a:p>
            <a:pPr eaLnBrk="1" hangingPunct="1">
              <a:lnSpc>
                <a:spcPct val="80000"/>
              </a:lnSpc>
              <a:buFontTx/>
              <a:buNone/>
            </a:pPr>
            <a:r>
              <a:rPr lang="en-US" altLang="en-US" sz="2400" smtClean="0"/>
              <a:t>3. Evidence of scites</a:t>
            </a:r>
          </a:p>
          <a:p>
            <a:pPr eaLnBrk="1" hangingPunct="1">
              <a:lnSpc>
                <a:spcPct val="80000"/>
              </a:lnSpc>
              <a:buFontTx/>
              <a:buNone/>
            </a:pPr>
            <a:r>
              <a:rPr lang="en-US" altLang="en-US" sz="2400" smtClean="0"/>
              <a:t>4. Bruit –Tumours involving the liver are highly vascularised.</a:t>
            </a:r>
          </a:p>
        </p:txBody>
      </p:sp>
      <p:sp>
        <p:nvSpPr>
          <p:cNvPr id="3" name="Slide Number Placeholder 2"/>
          <p:cNvSpPr>
            <a:spLocks noGrp="1"/>
          </p:cNvSpPr>
          <p:nvPr>
            <p:ph type="sldNum" sz="quarter" idx="12"/>
          </p:nvPr>
        </p:nvSpPr>
        <p:spPr/>
        <p:txBody>
          <a:bodyPr/>
          <a:lstStyle/>
          <a:p>
            <a:pPr>
              <a:defRPr/>
            </a:pPr>
            <a:fld id="{5933FF09-5A39-4CF6-964E-01E4C918F2DB}" type="slidenum">
              <a:rPr lang="en-US"/>
              <a:pPr>
                <a:defRPr/>
              </a:pPr>
              <a:t>229</a:t>
            </a:fld>
            <a:endParaRPr lang="en-US"/>
          </a:p>
        </p:txBody>
      </p:sp>
    </p:spTree>
    <p:extLst>
      <p:ext uri="{BB962C8B-B14F-4D97-AF65-F5344CB8AC3E}">
        <p14:creationId xmlns:p14="http://schemas.microsoft.com/office/powerpoint/2010/main" val="36658227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Rectangle 2"/>
          <p:cNvSpPr>
            <a:spLocks noGrp="1" noChangeArrowheads="1"/>
          </p:cNvSpPr>
          <p:nvPr>
            <p:ph sz="quarter" idx="1"/>
          </p:nvPr>
        </p:nvSpPr>
        <p:spPr>
          <a:xfrm>
            <a:off x="609600" y="1143000"/>
            <a:ext cx="7772400" cy="4572000"/>
          </a:xfrm>
        </p:spPr>
        <p:txBody>
          <a:bodyPr/>
          <a:lstStyle/>
          <a:p>
            <a:pPr eaLnBrk="1" hangingPunct="1"/>
            <a:r>
              <a:rPr lang="en-US" altLang="en-US" sz="3600" smtClean="0"/>
              <a:t>Plain abdominal X-rays, oral cholecystography and radionucleotide liver scanning are now rarely employed to investigate liver diseases. </a:t>
            </a:r>
          </a:p>
        </p:txBody>
      </p:sp>
      <p:sp>
        <p:nvSpPr>
          <p:cNvPr id="3" name="Slide Number Placeholder 2"/>
          <p:cNvSpPr>
            <a:spLocks noGrp="1"/>
          </p:cNvSpPr>
          <p:nvPr>
            <p:ph type="sldNum" sz="quarter" idx="12"/>
          </p:nvPr>
        </p:nvSpPr>
        <p:spPr/>
        <p:txBody>
          <a:bodyPr/>
          <a:lstStyle/>
          <a:p>
            <a:pPr>
              <a:defRPr/>
            </a:pPr>
            <a:fld id="{2D6EB740-9BD9-4F34-84E3-D74E2087F87C}" type="slidenum">
              <a:rPr lang="en-US"/>
              <a:pPr>
                <a:defRPr/>
              </a:pPr>
              <a:t>23</a:t>
            </a:fld>
            <a:endParaRPr lang="en-US"/>
          </a:p>
        </p:txBody>
      </p:sp>
    </p:spTree>
    <p:extLst>
      <p:ext uri="{BB962C8B-B14F-4D97-AF65-F5344CB8AC3E}">
        <p14:creationId xmlns:p14="http://schemas.microsoft.com/office/powerpoint/2010/main" val="1023563416"/>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146" name="Rectangle 2"/>
          <p:cNvSpPr>
            <a:spLocks noGrp="1" noChangeArrowheads="1"/>
          </p:cNvSpPr>
          <p:nvPr>
            <p:ph sz="quarter" idx="1"/>
          </p:nvPr>
        </p:nvSpPr>
        <p:spPr>
          <a:xfrm>
            <a:off x="457200" y="228600"/>
            <a:ext cx="8229600" cy="5897563"/>
          </a:xfrm>
        </p:spPr>
        <p:txBody>
          <a:bodyPr/>
          <a:lstStyle/>
          <a:p>
            <a:pPr eaLnBrk="1" hangingPunct="1">
              <a:lnSpc>
                <a:spcPct val="80000"/>
              </a:lnSpc>
              <a:buFontTx/>
              <a:buNone/>
            </a:pPr>
            <a:r>
              <a:rPr lang="en-US" altLang="en-US" sz="2800" b="1" smtClean="0"/>
              <a:t>Investigations</a:t>
            </a:r>
            <a:endParaRPr lang="en-US" altLang="en-US" sz="2800" smtClean="0"/>
          </a:p>
          <a:p>
            <a:pPr eaLnBrk="1" hangingPunct="1">
              <a:lnSpc>
                <a:spcPct val="80000"/>
              </a:lnSpc>
              <a:buFontTx/>
              <a:buNone/>
            </a:pPr>
            <a:r>
              <a:rPr lang="en-US" altLang="en-US" sz="2800" smtClean="0"/>
              <a:t>1. Blood for liver function test-high alkaline phosphatase</a:t>
            </a:r>
          </a:p>
          <a:p>
            <a:pPr eaLnBrk="1" hangingPunct="1">
              <a:lnSpc>
                <a:spcPct val="80000"/>
              </a:lnSpc>
              <a:buFontTx/>
              <a:buNone/>
            </a:pPr>
            <a:r>
              <a:rPr lang="en-US" altLang="en-US" sz="2800" smtClean="0"/>
              <a:t>2. Blood –FHG +ESR+PBF</a:t>
            </a:r>
          </a:p>
          <a:p>
            <a:pPr eaLnBrk="1" hangingPunct="1">
              <a:lnSpc>
                <a:spcPct val="80000"/>
              </a:lnSpc>
              <a:buFontTx/>
              <a:buNone/>
            </a:pPr>
            <a:r>
              <a:rPr lang="en-US" altLang="en-US" sz="2800" smtClean="0"/>
              <a:t>3. Blood –AFP</a:t>
            </a:r>
          </a:p>
          <a:p>
            <a:pPr eaLnBrk="1" hangingPunct="1">
              <a:lnSpc>
                <a:spcPct val="80000"/>
              </a:lnSpc>
              <a:buFontTx/>
              <a:buNone/>
            </a:pPr>
            <a:r>
              <a:rPr lang="en-US" altLang="en-US" sz="2800" smtClean="0"/>
              <a:t>       -Level – confirms Diagnosis</a:t>
            </a:r>
          </a:p>
          <a:p>
            <a:pPr eaLnBrk="1" hangingPunct="1">
              <a:lnSpc>
                <a:spcPct val="80000"/>
              </a:lnSpc>
              <a:buFontTx/>
              <a:buNone/>
            </a:pPr>
            <a:r>
              <a:rPr lang="en-US" altLang="en-US" sz="2800" smtClean="0"/>
              <a:t>4. If the patient has ascites does an ascetic tap. NOTE the appearance of the fluid.-</a:t>
            </a:r>
          </a:p>
          <a:p>
            <a:pPr eaLnBrk="1" hangingPunct="1">
              <a:lnSpc>
                <a:spcPct val="80000"/>
              </a:lnSpc>
              <a:buFontTx/>
              <a:buNone/>
            </a:pPr>
            <a:r>
              <a:rPr lang="en-US" altLang="en-US" sz="2800" smtClean="0"/>
              <a:t>         -If there is metastasis to peritoneum.</a:t>
            </a:r>
          </a:p>
          <a:p>
            <a:pPr eaLnBrk="1" hangingPunct="1">
              <a:lnSpc>
                <a:spcPct val="80000"/>
              </a:lnSpc>
              <a:buFontTx/>
              <a:buNone/>
            </a:pPr>
            <a:r>
              <a:rPr lang="en-US" altLang="en-US" sz="2800" smtClean="0"/>
              <a:t>		              -the fluid is haemorrhagic</a:t>
            </a:r>
          </a:p>
          <a:p>
            <a:pPr eaLnBrk="1" hangingPunct="1">
              <a:lnSpc>
                <a:spcPct val="80000"/>
              </a:lnSpc>
              <a:buFontTx/>
              <a:buNone/>
            </a:pPr>
            <a:r>
              <a:rPr lang="en-US" altLang="en-US" sz="2800" smtClean="0"/>
              <a:t>         -Send a specimen to lab for malignant cells</a:t>
            </a:r>
          </a:p>
          <a:p>
            <a:pPr eaLnBrk="1" hangingPunct="1">
              <a:lnSpc>
                <a:spcPct val="80000"/>
              </a:lnSpc>
              <a:buFontTx/>
              <a:buNone/>
            </a:pPr>
            <a:r>
              <a:rPr lang="en-US" altLang="en-US" sz="2800" smtClean="0"/>
              <a:t>         -Also for protein level.</a:t>
            </a:r>
          </a:p>
          <a:p>
            <a:pPr eaLnBrk="1" hangingPunct="1">
              <a:lnSpc>
                <a:spcPct val="80000"/>
              </a:lnSpc>
              <a:buFontTx/>
              <a:buNone/>
            </a:pPr>
            <a:r>
              <a:rPr lang="en-US" altLang="en-US" sz="2800" smtClean="0"/>
              <a:t>5. Liver biopsy</a:t>
            </a:r>
          </a:p>
          <a:p>
            <a:pPr eaLnBrk="1" hangingPunct="1">
              <a:lnSpc>
                <a:spcPct val="80000"/>
              </a:lnSpc>
              <a:buFontTx/>
              <a:buNone/>
            </a:pPr>
            <a:r>
              <a:rPr lang="en-US" altLang="en-US" sz="2800" smtClean="0"/>
              <a:t>        -For histology – confirm diagnosis.</a:t>
            </a:r>
          </a:p>
        </p:txBody>
      </p:sp>
      <p:sp>
        <p:nvSpPr>
          <p:cNvPr id="3" name="Slide Number Placeholder 2"/>
          <p:cNvSpPr>
            <a:spLocks noGrp="1"/>
          </p:cNvSpPr>
          <p:nvPr>
            <p:ph type="sldNum" sz="quarter" idx="12"/>
          </p:nvPr>
        </p:nvSpPr>
        <p:spPr/>
        <p:txBody>
          <a:bodyPr/>
          <a:lstStyle/>
          <a:p>
            <a:pPr>
              <a:defRPr/>
            </a:pPr>
            <a:fld id="{3D8543DF-3925-4E5F-8878-A01408D13107}" type="slidenum">
              <a:rPr lang="en-US"/>
              <a:pPr>
                <a:defRPr/>
              </a:pPr>
              <a:t>230</a:t>
            </a:fld>
            <a:endParaRPr lang="en-US"/>
          </a:p>
        </p:txBody>
      </p:sp>
    </p:spTree>
    <p:extLst>
      <p:ext uri="{BB962C8B-B14F-4D97-AF65-F5344CB8AC3E}">
        <p14:creationId xmlns:p14="http://schemas.microsoft.com/office/powerpoint/2010/main" val="2578706040"/>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70" name="Rectangle 2"/>
          <p:cNvSpPr>
            <a:spLocks noGrp="1" noChangeArrowheads="1"/>
          </p:cNvSpPr>
          <p:nvPr>
            <p:ph type="title"/>
          </p:nvPr>
        </p:nvSpPr>
        <p:spPr>
          <a:xfrm>
            <a:off x="457200" y="274638"/>
            <a:ext cx="8229600" cy="639762"/>
          </a:xfrm>
        </p:spPr>
        <p:txBody>
          <a:bodyPr/>
          <a:lstStyle/>
          <a:p>
            <a:pPr eaLnBrk="1" hangingPunct="1"/>
            <a:r>
              <a:rPr lang="en-US" altLang="en-US" smtClean="0"/>
              <a:t>Treatment</a:t>
            </a:r>
          </a:p>
        </p:txBody>
      </p:sp>
      <p:sp>
        <p:nvSpPr>
          <p:cNvPr id="647171" name="Rectangle 3"/>
          <p:cNvSpPr>
            <a:spLocks noGrp="1" noChangeArrowheads="1"/>
          </p:cNvSpPr>
          <p:nvPr>
            <p:ph sz="quarter" idx="1"/>
          </p:nvPr>
        </p:nvSpPr>
        <p:spPr>
          <a:xfrm>
            <a:off x="457200" y="1143000"/>
            <a:ext cx="8229600" cy="4983163"/>
          </a:xfrm>
        </p:spPr>
        <p:txBody>
          <a:bodyPr/>
          <a:lstStyle/>
          <a:p>
            <a:pPr marL="660400" indent="-660400" eaLnBrk="1" hangingPunct="1">
              <a:lnSpc>
                <a:spcPct val="90000"/>
              </a:lnSpc>
              <a:buFontTx/>
              <a:buNone/>
            </a:pPr>
            <a:r>
              <a:rPr lang="en-US" altLang="en-US" sz="3600" smtClean="0"/>
              <a:t>Palliative</a:t>
            </a:r>
          </a:p>
          <a:p>
            <a:pPr marL="660400" indent="-660400" eaLnBrk="1" hangingPunct="1">
              <a:lnSpc>
                <a:spcPct val="90000"/>
              </a:lnSpc>
            </a:pPr>
            <a:r>
              <a:rPr lang="en-US" altLang="en-US" sz="3600" smtClean="0"/>
              <a:t>Intensive pain –Pethidine</a:t>
            </a:r>
          </a:p>
          <a:p>
            <a:pPr marL="660400" indent="-660400" eaLnBrk="1" hangingPunct="1">
              <a:lnSpc>
                <a:spcPct val="90000"/>
              </a:lnSpc>
            </a:pPr>
            <a:r>
              <a:rPr lang="en-US" altLang="en-US" sz="3600" smtClean="0"/>
              <a:t>Massive ascites-tap the fluid</a:t>
            </a:r>
          </a:p>
          <a:p>
            <a:pPr marL="660400" indent="-660400" eaLnBrk="1" hangingPunct="1">
              <a:lnSpc>
                <a:spcPct val="90000"/>
              </a:lnSpc>
            </a:pPr>
            <a:r>
              <a:rPr lang="en-US" altLang="en-US" sz="3600" smtClean="0"/>
              <a:t>Provide good nursing care</a:t>
            </a:r>
          </a:p>
          <a:p>
            <a:pPr marL="660400" indent="-660400" eaLnBrk="1" hangingPunct="1">
              <a:lnSpc>
                <a:spcPct val="90000"/>
              </a:lnSpc>
            </a:pPr>
            <a:r>
              <a:rPr lang="en-US" altLang="en-US" sz="3600" smtClean="0"/>
              <a:t>Chemotherapy has no value</a:t>
            </a:r>
          </a:p>
          <a:p>
            <a:pPr marL="660400" indent="-660400" eaLnBrk="1" hangingPunct="1">
              <a:lnSpc>
                <a:spcPct val="90000"/>
              </a:lnSpc>
            </a:pPr>
            <a:r>
              <a:rPr lang="en-US" altLang="en-US" sz="3600" smtClean="0"/>
              <a:t>Surgery may be done when there is no solitary nodule</a:t>
            </a:r>
          </a:p>
          <a:p>
            <a:pPr marL="660400" indent="-660400" eaLnBrk="1" hangingPunct="1">
              <a:lnSpc>
                <a:spcPct val="90000"/>
              </a:lnSpc>
            </a:pPr>
            <a:endParaRPr lang="en-US" altLang="en-US" sz="3600" smtClean="0"/>
          </a:p>
          <a:p>
            <a:pPr marL="660400" indent="-660400" eaLnBrk="1" hangingPunct="1">
              <a:lnSpc>
                <a:spcPct val="90000"/>
              </a:lnSpc>
              <a:buFontTx/>
              <a:buNone/>
            </a:pPr>
            <a:r>
              <a:rPr lang="en-US" altLang="en-US" sz="3600" smtClean="0"/>
              <a:t>Prognosis    -  poor patients die after 1 year.</a:t>
            </a:r>
          </a:p>
        </p:txBody>
      </p:sp>
      <p:sp>
        <p:nvSpPr>
          <p:cNvPr id="4" name="Slide Number Placeholder 3"/>
          <p:cNvSpPr>
            <a:spLocks noGrp="1"/>
          </p:cNvSpPr>
          <p:nvPr>
            <p:ph type="sldNum" sz="quarter" idx="12"/>
          </p:nvPr>
        </p:nvSpPr>
        <p:spPr/>
        <p:txBody>
          <a:bodyPr/>
          <a:lstStyle/>
          <a:p>
            <a:pPr>
              <a:defRPr/>
            </a:pPr>
            <a:fld id="{A98F32E2-F993-44AD-8F69-49B1FAE2D8C0}" type="slidenum">
              <a:rPr lang="en-US"/>
              <a:pPr>
                <a:defRPr/>
              </a:pPr>
              <a:t>231</a:t>
            </a:fld>
            <a:endParaRPr lang="en-US"/>
          </a:p>
        </p:txBody>
      </p:sp>
    </p:spTree>
    <p:extLst>
      <p:ext uri="{BB962C8B-B14F-4D97-AF65-F5344CB8AC3E}">
        <p14:creationId xmlns:p14="http://schemas.microsoft.com/office/powerpoint/2010/main" val="2413632710"/>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a:xfrm>
            <a:off x="457200" y="274638"/>
            <a:ext cx="8229600" cy="639762"/>
          </a:xfrm>
        </p:spPr>
        <p:txBody>
          <a:bodyPr/>
          <a:lstStyle/>
          <a:p>
            <a:pPr eaLnBrk="1" hangingPunct="1"/>
            <a:r>
              <a:rPr lang="en-US" altLang="en-US" sz="3200" b="1" smtClean="0"/>
              <a:t>SECONDARY TUMOURS OF THE LIVER</a:t>
            </a:r>
          </a:p>
        </p:txBody>
      </p:sp>
      <p:sp>
        <p:nvSpPr>
          <p:cNvPr id="648195" name="Rectangle 3"/>
          <p:cNvSpPr>
            <a:spLocks noGrp="1" noChangeArrowheads="1"/>
          </p:cNvSpPr>
          <p:nvPr>
            <p:ph sz="quarter" idx="1"/>
          </p:nvPr>
        </p:nvSpPr>
        <p:spPr>
          <a:xfrm>
            <a:off x="457200" y="762000"/>
            <a:ext cx="8229600" cy="5364163"/>
          </a:xfrm>
        </p:spPr>
        <p:txBody>
          <a:bodyPr/>
          <a:lstStyle/>
          <a:p>
            <a:pPr eaLnBrk="1" hangingPunct="1">
              <a:lnSpc>
                <a:spcPct val="80000"/>
              </a:lnSpc>
            </a:pPr>
            <a:endParaRPr lang="en-US" altLang="en-US" sz="2400" smtClean="0"/>
          </a:p>
          <a:p>
            <a:pPr eaLnBrk="1" hangingPunct="1">
              <a:lnSpc>
                <a:spcPct val="80000"/>
              </a:lnSpc>
            </a:pPr>
            <a:r>
              <a:rPr lang="en-US" altLang="en-US" sz="2400" smtClean="0"/>
              <a:t>The liver is commonly affected by metastasis from cancer of; GIT, lungs, Bones.</a:t>
            </a:r>
          </a:p>
          <a:p>
            <a:pPr eaLnBrk="1" hangingPunct="1">
              <a:lnSpc>
                <a:spcPct val="80000"/>
              </a:lnSpc>
            </a:pPr>
            <a:r>
              <a:rPr lang="en-US" altLang="en-US" sz="2400" smtClean="0"/>
              <a:t>These tumours may be single or multiple.</a:t>
            </a:r>
          </a:p>
          <a:p>
            <a:pPr eaLnBrk="1" hangingPunct="1">
              <a:lnSpc>
                <a:spcPct val="80000"/>
              </a:lnSpc>
            </a:pPr>
            <a:r>
              <a:rPr lang="en-US" altLang="en-US" sz="2400" smtClean="0"/>
              <a:t>Big metastatic tumours grow fast and liver failure occurs early leading to death.</a:t>
            </a:r>
          </a:p>
          <a:p>
            <a:pPr eaLnBrk="1" hangingPunct="1">
              <a:lnSpc>
                <a:spcPct val="80000"/>
              </a:lnSpc>
            </a:pPr>
            <a:endParaRPr lang="en-US" altLang="en-US" sz="2400" smtClean="0"/>
          </a:p>
          <a:p>
            <a:pPr eaLnBrk="1" hangingPunct="1">
              <a:lnSpc>
                <a:spcPct val="80000"/>
              </a:lnSpc>
              <a:buFontTx/>
              <a:buNone/>
            </a:pPr>
            <a:r>
              <a:rPr lang="en-US" altLang="en-US" sz="2400" b="1" smtClean="0"/>
              <a:t>Clinical features</a:t>
            </a:r>
          </a:p>
          <a:p>
            <a:pPr eaLnBrk="1" hangingPunct="1">
              <a:lnSpc>
                <a:spcPct val="80000"/>
              </a:lnSpc>
            </a:pPr>
            <a:r>
              <a:rPr lang="en-US" altLang="en-US" sz="2400" smtClean="0"/>
              <a:t>-Are as those of Hepatoma</a:t>
            </a:r>
          </a:p>
          <a:p>
            <a:pPr eaLnBrk="1" hangingPunct="1">
              <a:lnSpc>
                <a:spcPct val="80000"/>
              </a:lnSpc>
            </a:pPr>
            <a:r>
              <a:rPr lang="en-US" altLang="en-US" sz="2400" smtClean="0"/>
              <a:t>-features of primary neoplasm</a:t>
            </a:r>
          </a:p>
          <a:p>
            <a:pPr eaLnBrk="1" hangingPunct="1">
              <a:lnSpc>
                <a:spcPct val="80000"/>
              </a:lnSpc>
              <a:buFontTx/>
              <a:buNone/>
            </a:pPr>
            <a:r>
              <a:rPr lang="en-US" altLang="en-US" sz="2400" b="1" smtClean="0"/>
              <a:t>Treatment</a:t>
            </a:r>
          </a:p>
          <a:p>
            <a:pPr eaLnBrk="1" hangingPunct="1">
              <a:lnSpc>
                <a:spcPct val="80000"/>
              </a:lnSpc>
            </a:pPr>
            <a:r>
              <a:rPr lang="en-US" altLang="en-US" sz="2400" smtClean="0"/>
              <a:t>-Palliative</a:t>
            </a:r>
          </a:p>
          <a:p>
            <a:pPr eaLnBrk="1" hangingPunct="1">
              <a:lnSpc>
                <a:spcPct val="80000"/>
              </a:lnSpc>
            </a:pPr>
            <a:r>
              <a:rPr lang="en-US" altLang="en-US" sz="2400" smtClean="0"/>
              <a:t>-As per hepatoma</a:t>
            </a:r>
          </a:p>
          <a:p>
            <a:pPr eaLnBrk="1" hangingPunct="1">
              <a:lnSpc>
                <a:spcPct val="80000"/>
              </a:lnSpc>
              <a:buFontTx/>
              <a:buNone/>
            </a:pPr>
            <a:r>
              <a:rPr lang="en-US" altLang="en-US" sz="2400" b="1" smtClean="0"/>
              <a:t>Prognosis</a:t>
            </a:r>
          </a:p>
          <a:p>
            <a:pPr eaLnBrk="1" hangingPunct="1">
              <a:lnSpc>
                <a:spcPct val="80000"/>
              </a:lnSpc>
            </a:pPr>
            <a:r>
              <a:rPr lang="en-US" altLang="en-US" sz="2400" smtClean="0"/>
              <a:t>Very poor</a:t>
            </a:r>
          </a:p>
        </p:txBody>
      </p:sp>
      <p:sp>
        <p:nvSpPr>
          <p:cNvPr id="4" name="Slide Number Placeholder 3"/>
          <p:cNvSpPr>
            <a:spLocks noGrp="1"/>
          </p:cNvSpPr>
          <p:nvPr>
            <p:ph type="sldNum" sz="quarter" idx="12"/>
          </p:nvPr>
        </p:nvSpPr>
        <p:spPr/>
        <p:txBody>
          <a:bodyPr/>
          <a:lstStyle/>
          <a:p>
            <a:pPr>
              <a:defRPr/>
            </a:pPr>
            <a:fld id="{C311D472-7352-4A14-A660-0925399D46E4}" type="slidenum">
              <a:rPr lang="en-US"/>
              <a:pPr>
                <a:defRPr/>
              </a:pPr>
              <a:t>232</a:t>
            </a:fld>
            <a:endParaRPr lang="en-US"/>
          </a:p>
        </p:txBody>
      </p:sp>
    </p:spTree>
    <p:extLst>
      <p:ext uri="{BB962C8B-B14F-4D97-AF65-F5344CB8AC3E}">
        <p14:creationId xmlns:p14="http://schemas.microsoft.com/office/powerpoint/2010/main" val="2478752683"/>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9218"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52400" y="104775"/>
            <a:ext cx="8991600" cy="6616700"/>
          </a:xfrm>
          <a:noFill/>
        </p:spPr>
      </p:pic>
      <p:sp>
        <p:nvSpPr>
          <p:cNvPr id="3" name="Slide Number Placeholder 2"/>
          <p:cNvSpPr>
            <a:spLocks noGrp="1"/>
          </p:cNvSpPr>
          <p:nvPr>
            <p:ph type="sldNum" sz="quarter" idx="12"/>
          </p:nvPr>
        </p:nvSpPr>
        <p:spPr/>
        <p:txBody>
          <a:bodyPr/>
          <a:lstStyle/>
          <a:p>
            <a:pPr>
              <a:defRPr/>
            </a:pPr>
            <a:fld id="{11E3DB1D-A082-47A4-98DA-65147F3FE3CD}" type="slidenum">
              <a:rPr lang="en-US"/>
              <a:pPr>
                <a:defRPr/>
              </a:pPr>
              <a:t>233</a:t>
            </a:fld>
            <a:endParaRPr lang="en-US"/>
          </a:p>
        </p:txBody>
      </p:sp>
    </p:spTree>
    <p:extLst>
      <p:ext uri="{BB962C8B-B14F-4D97-AF65-F5344CB8AC3E}">
        <p14:creationId xmlns:p14="http://schemas.microsoft.com/office/powerpoint/2010/main" val="1353657435"/>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0242"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069975" y="0"/>
            <a:ext cx="6750050" cy="6858000"/>
          </a:xfrm>
          <a:noFill/>
        </p:spPr>
      </p:pic>
      <p:sp>
        <p:nvSpPr>
          <p:cNvPr id="3" name="Slide Number Placeholder 2"/>
          <p:cNvSpPr>
            <a:spLocks noGrp="1"/>
          </p:cNvSpPr>
          <p:nvPr>
            <p:ph type="sldNum" sz="quarter" idx="12"/>
          </p:nvPr>
        </p:nvSpPr>
        <p:spPr/>
        <p:txBody>
          <a:bodyPr/>
          <a:lstStyle/>
          <a:p>
            <a:pPr>
              <a:defRPr/>
            </a:pPr>
            <a:fld id="{AAD3FA2F-873A-45AE-8ACA-4B14D4F16B7A}" type="slidenum">
              <a:rPr lang="en-US"/>
              <a:pPr>
                <a:defRPr/>
              </a:pPr>
              <a:t>234</a:t>
            </a:fld>
            <a:endParaRPr lang="en-US"/>
          </a:p>
        </p:txBody>
      </p:sp>
    </p:spTree>
    <p:extLst>
      <p:ext uri="{BB962C8B-B14F-4D97-AF65-F5344CB8AC3E}">
        <p14:creationId xmlns:p14="http://schemas.microsoft.com/office/powerpoint/2010/main" val="4259418159"/>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1266"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52400" y="161925"/>
            <a:ext cx="8610600" cy="6457950"/>
          </a:xfrm>
          <a:noFill/>
        </p:spPr>
      </p:pic>
      <p:sp>
        <p:nvSpPr>
          <p:cNvPr id="3" name="Slide Number Placeholder 2"/>
          <p:cNvSpPr>
            <a:spLocks noGrp="1"/>
          </p:cNvSpPr>
          <p:nvPr>
            <p:ph type="sldNum" sz="quarter" idx="12"/>
          </p:nvPr>
        </p:nvSpPr>
        <p:spPr/>
        <p:txBody>
          <a:bodyPr/>
          <a:lstStyle/>
          <a:p>
            <a:pPr>
              <a:defRPr/>
            </a:pPr>
            <a:fld id="{27FE3EB7-4175-465D-99D3-CAF557F71586}" type="slidenum">
              <a:rPr lang="en-US"/>
              <a:pPr>
                <a:defRPr/>
              </a:pPr>
              <a:t>235</a:t>
            </a:fld>
            <a:endParaRPr lang="en-US"/>
          </a:p>
        </p:txBody>
      </p:sp>
    </p:spTree>
    <p:extLst>
      <p:ext uri="{BB962C8B-B14F-4D97-AF65-F5344CB8AC3E}">
        <p14:creationId xmlns:p14="http://schemas.microsoft.com/office/powerpoint/2010/main" val="1045841558"/>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2290"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0" y="0"/>
            <a:ext cx="9144000" cy="6858000"/>
          </a:xfrm>
          <a:noFill/>
        </p:spPr>
      </p:pic>
      <p:sp>
        <p:nvSpPr>
          <p:cNvPr id="3" name="Slide Number Placeholder 2"/>
          <p:cNvSpPr>
            <a:spLocks noGrp="1"/>
          </p:cNvSpPr>
          <p:nvPr>
            <p:ph type="sldNum" sz="quarter" idx="12"/>
          </p:nvPr>
        </p:nvSpPr>
        <p:spPr/>
        <p:txBody>
          <a:bodyPr/>
          <a:lstStyle/>
          <a:p>
            <a:pPr>
              <a:defRPr/>
            </a:pPr>
            <a:fld id="{91BA8419-6D7C-48F9-A2C1-9FC34062686C}" type="slidenum">
              <a:rPr lang="en-US"/>
              <a:pPr>
                <a:defRPr/>
              </a:pPr>
              <a:t>236</a:t>
            </a:fld>
            <a:endParaRPr lang="en-US"/>
          </a:p>
        </p:txBody>
      </p:sp>
    </p:spTree>
    <p:extLst>
      <p:ext uri="{BB962C8B-B14F-4D97-AF65-F5344CB8AC3E}">
        <p14:creationId xmlns:p14="http://schemas.microsoft.com/office/powerpoint/2010/main" val="2994400030"/>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3314"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685800" y="131763"/>
            <a:ext cx="6858000" cy="6583362"/>
          </a:xfrm>
          <a:noFill/>
        </p:spPr>
      </p:pic>
      <p:sp>
        <p:nvSpPr>
          <p:cNvPr id="3" name="Slide Number Placeholder 2"/>
          <p:cNvSpPr>
            <a:spLocks noGrp="1"/>
          </p:cNvSpPr>
          <p:nvPr>
            <p:ph type="sldNum" sz="quarter" idx="12"/>
          </p:nvPr>
        </p:nvSpPr>
        <p:spPr/>
        <p:txBody>
          <a:bodyPr/>
          <a:lstStyle/>
          <a:p>
            <a:pPr>
              <a:defRPr/>
            </a:pPr>
            <a:fld id="{65AFCA0A-A08A-49C2-A844-96AEDED5ED0D}" type="slidenum">
              <a:rPr lang="en-US"/>
              <a:pPr>
                <a:defRPr/>
              </a:pPr>
              <a:t>237</a:t>
            </a:fld>
            <a:endParaRPr lang="en-US"/>
          </a:p>
        </p:txBody>
      </p:sp>
    </p:spTree>
    <p:extLst>
      <p:ext uri="{BB962C8B-B14F-4D97-AF65-F5344CB8AC3E}">
        <p14:creationId xmlns:p14="http://schemas.microsoft.com/office/powerpoint/2010/main" val="1384207169"/>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4338" name="Picture 4" descr="Water lil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14300"/>
            <a:ext cx="8991600" cy="674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pPr>
              <a:defRPr/>
            </a:pPr>
            <a:fld id="{24527130-0C63-458A-A4A5-B1D12036771B}" type="slidenum">
              <a:rPr lang="en-US"/>
              <a:pPr>
                <a:defRPr/>
              </a:pPr>
              <a:t>238</a:t>
            </a:fld>
            <a:endParaRPr lang="en-US"/>
          </a:p>
        </p:txBody>
      </p:sp>
    </p:spTree>
    <p:extLst>
      <p:ext uri="{BB962C8B-B14F-4D97-AF65-F5344CB8AC3E}">
        <p14:creationId xmlns:p14="http://schemas.microsoft.com/office/powerpoint/2010/main" val="555259648"/>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62"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52400" y="104775"/>
            <a:ext cx="8991600" cy="6616700"/>
          </a:xfrm>
          <a:noFill/>
        </p:spPr>
      </p:pic>
      <p:sp>
        <p:nvSpPr>
          <p:cNvPr id="3" name="Slide Number Placeholder 2"/>
          <p:cNvSpPr>
            <a:spLocks noGrp="1"/>
          </p:cNvSpPr>
          <p:nvPr>
            <p:ph type="sldNum" sz="quarter" idx="12"/>
          </p:nvPr>
        </p:nvSpPr>
        <p:spPr/>
        <p:txBody>
          <a:bodyPr/>
          <a:lstStyle/>
          <a:p>
            <a:pPr>
              <a:defRPr/>
            </a:pPr>
            <a:fld id="{6155DCE1-B0B2-4BC3-BD7B-0124B56DF942}" type="slidenum">
              <a:rPr lang="en-US"/>
              <a:pPr>
                <a:defRPr/>
              </a:pPr>
              <a:t>239</a:t>
            </a:fld>
            <a:endParaRPr lang="en-US"/>
          </a:p>
        </p:txBody>
      </p:sp>
    </p:spTree>
    <p:extLst>
      <p:ext uri="{BB962C8B-B14F-4D97-AF65-F5344CB8AC3E}">
        <p14:creationId xmlns:p14="http://schemas.microsoft.com/office/powerpoint/2010/main" val="35578623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Rectangle 2"/>
          <p:cNvSpPr>
            <a:spLocks noGrp="1" noChangeArrowheads="1"/>
          </p:cNvSpPr>
          <p:nvPr>
            <p:ph type="title"/>
          </p:nvPr>
        </p:nvSpPr>
        <p:spPr>
          <a:xfrm>
            <a:off x="457200" y="274638"/>
            <a:ext cx="3276600" cy="715962"/>
          </a:xfrm>
        </p:spPr>
        <p:txBody>
          <a:bodyPr/>
          <a:lstStyle/>
          <a:p>
            <a:pPr eaLnBrk="1" hangingPunct="1"/>
            <a:r>
              <a:rPr lang="en-US" altLang="en-US" b="1" smtClean="0">
                <a:solidFill>
                  <a:schemeClr val="tx1"/>
                </a:solidFill>
              </a:rPr>
              <a:t>THE LIVER</a:t>
            </a:r>
          </a:p>
        </p:txBody>
      </p:sp>
      <p:sp>
        <p:nvSpPr>
          <p:cNvPr id="435203" name="Rectangle 3"/>
          <p:cNvSpPr>
            <a:spLocks noGrp="1" noChangeArrowheads="1"/>
          </p:cNvSpPr>
          <p:nvPr>
            <p:ph sz="quarter" idx="1"/>
          </p:nvPr>
        </p:nvSpPr>
        <p:spPr>
          <a:xfrm>
            <a:off x="457200" y="990600"/>
            <a:ext cx="8229600" cy="5638800"/>
          </a:xfrm>
        </p:spPr>
        <p:txBody>
          <a:bodyPr/>
          <a:lstStyle/>
          <a:p>
            <a:pPr marL="609600" indent="-609600" eaLnBrk="1" hangingPunct="1">
              <a:buFontTx/>
              <a:buNone/>
            </a:pPr>
            <a:r>
              <a:rPr lang="en-US" altLang="en-US" sz="3600" b="1" smtClean="0"/>
              <a:t>JAUNDICE</a:t>
            </a:r>
            <a:endParaRPr lang="en-US" altLang="en-US" sz="3600" smtClean="0"/>
          </a:p>
          <a:p>
            <a:pPr marL="609600" indent="-609600" eaLnBrk="1" hangingPunct="1"/>
            <a:r>
              <a:rPr lang="en-US" altLang="en-US" sz="3200" smtClean="0"/>
              <a:t>Jaundice refers to the yellow appearance of the skin, sclerae and mucous membranes resulting from an increased bilirubin concentration in the body fluids. </a:t>
            </a:r>
          </a:p>
          <a:p>
            <a:pPr marL="609600" indent="-609600" eaLnBrk="1" hangingPunct="1"/>
            <a:r>
              <a:rPr lang="en-US" altLang="en-US" sz="3200" smtClean="0"/>
              <a:t>It is usually detectable clinically when the plasma bilirubin exceeds 50 μmol/l (∼3 mg/dl) but recognition is often dependent on the ambient light available. </a:t>
            </a:r>
          </a:p>
          <a:p>
            <a:pPr marL="609600" indent="-609600" eaLnBrk="1" hangingPunct="1"/>
            <a:endParaRPr lang="en-US" altLang="en-US" sz="3600" smtClean="0"/>
          </a:p>
          <a:p>
            <a:pPr marL="609600" indent="-609600" eaLnBrk="1" hangingPunct="1"/>
            <a:endParaRPr lang="en-US" altLang="en-US" sz="4400" smtClean="0"/>
          </a:p>
        </p:txBody>
      </p:sp>
      <p:sp>
        <p:nvSpPr>
          <p:cNvPr id="4" name="Slide Number Placeholder 3"/>
          <p:cNvSpPr>
            <a:spLocks noGrp="1"/>
          </p:cNvSpPr>
          <p:nvPr>
            <p:ph type="sldNum" sz="quarter" idx="12"/>
          </p:nvPr>
        </p:nvSpPr>
        <p:spPr/>
        <p:txBody>
          <a:bodyPr/>
          <a:lstStyle/>
          <a:p>
            <a:pPr>
              <a:defRPr/>
            </a:pPr>
            <a:fld id="{D8E84EC1-8F6F-48A8-9607-D55E8DF8473D}" type="slidenum">
              <a:rPr lang="en-US"/>
              <a:pPr>
                <a:defRPr/>
              </a:pPr>
              <a:t>24</a:t>
            </a:fld>
            <a:endParaRPr lang="en-US"/>
          </a:p>
        </p:txBody>
      </p:sp>
    </p:spTree>
    <p:extLst>
      <p:ext uri="{BB962C8B-B14F-4D97-AF65-F5344CB8AC3E}">
        <p14:creationId xmlns:p14="http://schemas.microsoft.com/office/powerpoint/2010/main" val="1146151177"/>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6386"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069975" y="0"/>
            <a:ext cx="6750050" cy="6858000"/>
          </a:xfrm>
          <a:noFill/>
        </p:spPr>
      </p:pic>
      <p:sp>
        <p:nvSpPr>
          <p:cNvPr id="3" name="Slide Number Placeholder 2"/>
          <p:cNvSpPr>
            <a:spLocks noGrp="1"/>
          </p:cNvSpPr>
          <p:nvPr>
            <p:ph type="sldNum" sz="quarter" idx="12"/>
          </p:nvPr>
        </p:nvSpPr>
        <p:spPr/>
        <p:txBody>
          <a:bodyPr/>
          <a:lstStyle/>
          <a:p>
            <a:pPr>
              <a:defRPr/>
            </a:pPr>
            <a:fld id="{2498ED98-5D76-417A-8E36-9B81EFABC7C2}" type="slidenum">
              <a:rPr lang="en-US"/>
              <a:pPr>
                <a:defRPr/>
              </a:pPr>
              <a:t>240</a:t>
            </a:fld>
            <a:endParaRPr lang="en-US"/>
          </a:p>
        </p:txBody>
      </p:sp>
    </p:spTree>
    <p:extLst>
      <p:ext uri="{BB962C8B-B14F-4D97-AF65-F5344CB8AC3E}">
        <p14:creationId xmlns:p14="http://schemas.microsoft.com/office/powerpoint/2010/main" val="4225841274"/>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410" name="Rectangle 2"/>
          <p:cNvSpPr>
            <a:spLocks noGrp="1" noChangeArrowheads="1"/>
          </p:cNvSpPr>
          <p:nvPr>
            <p:ph type="title"/>
          </p:nvPr>
        </p:nvSpPr>
        <p:spPr>
          <a:xfrm>
            <a:off x="0" y="304800"/>
            <a:ext cx="8229600" cy="1143000"/>
          </a:xfrm>
        </p:spPr>
        <p:txBody>
          <a:bodyPr/>
          <a:lstStyle/>
          <a:p>
            <a:pPr eaLnBrk="1" hangingPunct="1"/>
            <a:r>
              <a:rPr lang="en-US" altLang="en-US" b="1" u="sng" smtClean="0"/>
              <a:t>THE PANCREAS</a:t>
            </a:r>
          </a:p>
        </p:txBody>
      </p:sp>
      <p:pic>
        <p:nvPicPr>
          <p:cNvPr id="65741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719263"/>
            <a:ext cx="7010400" cy="508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p:cNvSpPr>
            <a:spLocks noGrp="1"/>
          </p:cNvSpPr>
          <p:nvPr>
            <p:ph type="sldNum" sz="quarter" idx="12"/>
          </p:nvPr>
        </p:nvSpPr>
        <p:spPr/>
        <p:txBody>
          <a:bodyPr/>
          <a:lstStyle/>
          <a:p>
            <a:pPr>
              <a:defRPr/>
            </a:pPr>
            <a:fld id="{163AB1F6-E52B-4523-BF5C-68B60FB243C3}" type="slidenum">
              <a:rPr lang="en-US"/>
              <a:pPr>
                <a:defRPr/>
              </a:pPr>
              <a:t>241</a:t>
            </a:fld>
            <a:endParaRPr lang="en-US"/>
          </a:p>
        </p:txBody>
      </p:sp>
    </p:spTree>
    <p:extLst>
      <p:ext uri="{BB962C8B-B14F-4D97-AF65-F5344CB8AC3E}">
        <p14:creationId xmlns:p14="http://schemas.microsoft.com/office/powerpoint/2010/main" val="2509750441"/>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4" name="Rectangle 2"/>
          <p:cNvSpPr>
            <a:spLocks noGrp="1" noChangeArrowheads="1"/>
          </p:cNvSpPr>
          <p:nvPr>
            <p:ph type="title"/>
          </p:nvPr>
        </p:nvSpPr>
        <p:spPr/>
        <p:txBody>
          <a:bodyPr/>
          <a:lstStyle/>
          <a:p>
            <a:pPr eaLnBrk="1" hangingPunct="1"/>
            <a:r>
              <a:rPr lang="en-US" altLang="en-US" b="1" u="sng" smtClean="0"/>
              <a:t>THE PANCREAS</a:t>
            </a:r>
          </a:p>
        </p:txBody>
      </p:sp>
      <p:sp>
        <p:nvSpPr>
          <p:cNvPr id="658435" name="Rectangle 3"/>
          <p:cNvSpPr>
            <a:spLocks noGrp="1" noChangeArrowheads="1"/>
          </p:cNvSpPr>
          <p:nvPr>
            <p:ph sz="quarter" idx="1"/>
          </p:nvPr>
        </p:nvSpPr>
        <p:spPr>
          <a:xfrm>
            <a:off x="457200" y="1219200"/>
            <a:ext cx="8229600" cy="5410200"/>
          </a:xfrm>
        </p:spPr>
        <p:txBody>
          <a:bodyPr/>
          <a:lstStyle/>
          <a:p>
            <a:pPr eaLnBrk="1" hangingPunct="1">
              <a:lnSpc>
                <a:spcPct val="80000"/>
              </a:lnSpc>
            </a:pPr>
            <a:endParaRPr lang="en-US" altLang="en-US" sz="2800" smtClean="0"/>
          </a:p>
          <a:p>
            <a:pPr eaLnBrk="1" hangingPunct="1">
              <a:lnSpc>
                <a:spcPct val="80000"/>
              </a:lnSpc>
              <a:buFontTx/>
              <a:buNone/>
            </a:pPr>
            <a:r>
              <a:rPr lang="en-US" altLang="en-US" sz="2800" smtClean="0"/>
              <a:t>-This is a long slender organ of about 6 inches in length and 1.5 inches in width.</a:t>
            </a:r>
          </a:p>
          <a:p>
            <a:pPr eaLnBrk="1" hangingPunct="1">
              <a:lnSpc>
                <a:spcPct val="80000"/>
              </a:lnSpc>
              <a:buFontTx/>
              <a:buNone/>
            </a:pPr>
            <a:r>
              <a:rPr lang="en-US" altLang="en-US" sz="2800" smtClean="0"/>
              <a:t>-It lies in the recto peritoneal region and is divided into three segments.</a:t>
            </a:r>
          </a:p>
          <a:p>
            <a:pPr lvl="2" eaLnBrk="1" hangingPunct="1">
              <a:lnSpc>
                <a:spcPct val="80000"/>
              </a:lnSpc>
              <a:buFontTx/>
              <a:buNone/>
            </a:pPr>
            <a:r>
              <a:rPr lang="en-US" altLang="en-US" smtClean="0"/>
              <a:t>Head</a:t>
            </a:r>
          </a:p>
          <a:p>
            <a:pPr lvl="2" eaLnBrk="1" hangingPunct="1">
              <a:lnSpc>
                <a:spcPct val="80000"/>
              </a:lnSpc>
              <a:buFontTx/>
              <a:buNone/>
            </a:pPr>
            <a:r>
              <a:rPr lang="en-US" altLang="en-US" smtClean="0"/>
              <a:t>Body</a:t>
            </a:r>
          </a:p>
          <a:p>
            <a:pPr lvl="2" eaLnBrk="1" hangingPunct="1">
              <a:lnSpc>
                <a:spcPct val="80000"/>
              </a:lnSpc>
              <a:buFontTx/>
              <a:buNone/>
            </a:pPr>
            <a:r>
              <a:rPr lang="en-US" altLang="en-US" smtClean="0"/>
              <a:t>Tail</a:t>
            </a:r>
          </a:p>
          <a:p>
            <a:pPr eaLnBrk="1" hangingPunct="1">
              <a:lnSpc>
                <a:spcPct val="80000"/>
              </a:lnSpc>
              <a:buFontTx/>
              <a:buNone/>
            </a:pPr>
            <a:r>
              <a:rPr lang="en-US" altLang="en-US" sz="2800" smtClean="0"/>
              <a:t>-The head lies in concavity formed by duodenum and the tail touches the spleen.</a:t>
            </a:r>
          </a:p>
          <a:p>
            <a:pPr eaLnBrk="1" hangingPunct="1">
              <a:lnSpc>
                <a:spcPct val="80000"/>
              </a:lnSpc>
              <a:buFontTx/>
              <a:buNone/>
            </a:pPr>
            <a:r>
              <a:rPr lang="en-US" altLang="en-US" sz="2800" smtClean="0"/>
              <a:t>-The pancreas is basically made up of three types of cells.</a:t>
            </a:r>
          </a:p>
          <a:p>
            <a:pPr eaLnBrk="1" hangingPunct="1">
              <a:lnSpc>
                <a:spcPct val="80000"/>
              </a:lnSpc>
              <a:buFontTx/>
              <a:buNone/>
            </a:pPr>
            <a:r>
              <a:rPr lang="en-US" altLang="en-US" sz="2800" smtClean="0"/>
              <a:t>1. Acini</a:t>
            </a:r>
          </a:p>
          <a:p>
            <a:pPr eaLnBrk="1" hangingPunct="1">
              <a:lnSpc>
                <a:spcPct val="80000"/>
              </a:lnSpc>
              <a:buFontTx/>
              <a:buNone/>
            </a:pPr>
            <a:r>
              <a:rPr lang="en-US" altLang="en-US" sz="2800" smtClean="0"/>
              <a:t>2. Islets of langerhance</a:t>
            </a:r>
          </a:p>
        </p:txBody>
      </p:sp>
      <p:sp>
        <p:nvSpPr>
          <p:cNvPr id="4" name="Slide Number Placeholder 3"/>
          <p:cNvSpPr>
            <a:spLocks noGrp="1"/>
          </p:cNvSpPr>
          <p:nvPr>
            <p:ph type="sldNum" sz="quarter" idx="12"/>
          </p:nvPr>
        </p:nvSpPr>
        <p:spPr/>
        <p:txBody>
          <a:bodyPr/>
          <a:lstStyle/>
          <a:p>
            <a:pPr>
              <a:defRPr/>
            </a:pPr>
            <a:fld id="{0F18CA2C-404E-4832-9E5E-69212A4177AC}" type="slidenum">
              <a:rPr lang="en-US"/>
              <a:pPr>
                <a:defRPr/>
              </a:pPr>
              <a:t>242</a:t>
            </a:fld>
            <a:endParaRPr lang="en-US"/>
          </a:p>
        </p:txBody>
      </p:sp>
    </p:spTree>
    <p:extLst>
      <p:ext uri="{BB962C8B-B14F-4D97-AF65-F5344CB8AC3E}">
        <p14:creationId xmlns:p14="http://schemas.microsoft.com/office/powerpoint/2010/main" val="105181031"/>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9458" name="Picture 3"/>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219200" y="533400"/>
            <a:ext cx="6477000" cy="5973763"/>
          </a:xfrm>
        </p:spPr>
      </p:pic>
      <p:sp>
        <p:nvSpPr>
          <p:cNvPr id="3" name="Slide Number Placeholder 2"/>
          <p:cNvSpPr>
            <a:spLocks noGrp="1"/>
          </p:cNvSpPr>
          <p:nvPr>
            <p:ph type="sldNum" sz="quarter" idx="12"/>
          </p:nvPr>
        </p:nvSpPr>
        <p:spPr/>
        <p:txBody>
          <a:bodyPr/>
          <a:lstStyle/>
          <a:p>
            <a:pPr>
              <a:defRPr/>
            </a:pPr>
            <a:fld id="{DCD5A0FF-1E84-4D21-A73D-08527DED45AF}" type="slidenum">
              <a:rPr lang="en-US"/>
              <a:pPr>
                <a:defRPr/>
              </a:pPr>
              <a:t>243</a:t>
            </a:fld>
            <a:endParaRPr lang="en-US"/>
          </a:p>
        </p:txBody>
      </p:sp>
    </p:spTree>
    <p:extLst>
      <p:ext uri="{BB962C8B-B14F-4D97-AF65-F5344CB8AC3E}">
        <p14:creationId xmlns:p14="http://schemas.microsoft.com/office/powerpoint/2010/main" val="289430743"/>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0482" name="Picture 3"/>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457200" y="228600"/>
            <a:ext cx="8229600" cy="6324600"/>
          </a:xfrm>
        </p:spPr>
      </p:pic>
      <p:sp>
        <p:nvSpPr>
          <p:cNvPr id="3" name="Slide Number Placeholder 2"/>
          <p:cNvSpPr>
            <a:spLocks noGrp="1"/>
          </p:cNvSpPr>
          <p:nvPr>
            <p:ph type="sldNum" sz="quarter" idx="12"/>
          </p:nvPr>
        </p:nvSpPr>
        <p:spPr/>
        <p:txBody>
          <a:bodyPr/>
          <a:lstStyle/>
          <a:p>
            <a:pPr>
              <a:defRPr/>
            </a:pPr>
            <a:fld id="{54208E3A-2A84-4AC1-AA0B-FBEA272D3282}" type="slidenum">
              <a:rPr lang="en-US"/>
              <a:pPr>
                <a:defRPr/>
              </a:pPr>
              <a:t>244</a:t>
            </a:fld>
            <a:endParaRPr lang="en-US"/>
          </a:p>
        </p:txBody>
      </p:sp>
    </p:spTree>
    <p:extLst>
      <p:ext uri="{BB962C8B-B14F-4D97-AF65-F5344CB8AC3E}">
        <p14:creationId xmlns:p14="http://schemas.microsoft.com/office/powerpoint/2010/main" val="500509888"/>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506" name="Rectangle 3"/>
          <p:cNvSpPr>
            <a:spLocks noGrp="1" noChangeArrowheads="1"/>
          </p:cNvSpPr>
          <p:nvPr>
            <p:ph sz="quarter" idx="1"/>
          </p:nvPr>
        </p:nvSpPr>
        <p:spPr>
          <a:xfrm>
            <a:off x="228600" y="304800"/>
            <a:ext cx="8458200" cy="6324600"/>
          </a:xfrm>
        </p:spPr>
        <p:txBody>
          <a:bodyPr/>
          <a:lstStyle/>
          <a:p>
            <a:pPr marL="577850" indent="-577850" eaLnBrk="1" hangingPunct="1">
              <a:lnSpc>
                <a:spcPct val="80000"/>
              </a:lnSpc>
              <a:buFontTx/>
              <a:buNone/>
            </a:pPr>
            <a:r>
              <a:rPr lang="en-US" altLang="en-US" sz="2800" smtClean="0"/>
              <a:t>1. Acini</a:t>
            </a:r>
          </a:p>
          <a:p>
            <a:pPr marL="577850" indent="-577850" eaLnBrk="1" hangingPunct="1">
              <a:lnSpc>
                <a:spcPct val="80000"/>
              </a:lnSpc>
              <a:buFontTx/>
              <a:buNone/>
            </a:pPr>
            <a:r>
              <a:rPr lang="en-US" altLang="en-US" sz="2800" smtClean="0"/>
              <a:t>-These are exocrine cells which secrete pancreatic juice.</a:t>
            </a:r>
            <a:endParaRPr lang="fr-FR" altLang="en-US" sz="2800" smtClean="0"/>
          </a:p>
          <a:p>
            <a:pPr marL="1327150" lvl="2" indent="-412750" eaLnBrk="1" hangingPunct="1">
              <a:lnSpc>
                <a:spcPct val="80000"/>
              </a:lnSpc>
              <a:buClr>
                <a:schemeClr val="tx1"/>
              </a:buClr>
              <a:buFontTx/>
              <a:buAutoNum type="romanLcPeriod"/>
            </a:pPr>
            <a:r>
              <a:rPr lang="fr-FR" altLang="en-US" smtClean="0"/>
              <a:t>Trypsin-Digest proteins</a:t>
            </a:r>
          </a:p>
          <a:p>
            <a:pPr marL="1327150" lvl="2" indent="-412750" eaLnBrk="1" hangingPunct="1">
              <a:lnSpc>
                <a:spcPct val="80000"/>
              </a:lnSpc>
              <a:buClr>
                <a:schemeClr val="tx1"/>
              </a:buClr>
              <a:buFontTx/>
              <a:buAutoNum type="romanLcPeriod"/>
            </a:pPr>
            <a:r>
              <a:rPr lang="fr-FR" altLang="en-US" smtClean="0"/>
              <a:t>Lipase- Digest fats</a:t>
            </a:r>
            <a:endParaRPr lang="en-US" altLang="en-US" smtClean="0"/>
          </a:p>
          <a:p>
            <a:pPr marL="1327150" lvl="2" indent="-412750" eaLnBrk="1" hangingPunct="1">
              <a:lnSpc>
                <a:spcPct val="80000"/>
              </a:lnSpc>
              <a:buClr>
                <a:schemeClr val="tx1"/>
              </a:buClr>
              <a:buFontTx/>
              <a:buAutoNum type="romanLcPeriod"/>
            </a:pPr>
            <a:r>
              <a:rPr lang="en-US" altLang="en-US" smtClean="0"/>
              <a:t>Amylase- Digest CHO</a:t>
            </a:r>
          </a:p>
          <a:p>
            <a:pPr marL="577850" indent="-577850" eaLnBrk="1" hangingPunct="1">
              <a:lnSpc>
                <a:spcPct val="80000"/>
              </a:lnSpc>
              <a:buFontTx/>
              <a:buNone/>
            </a:pPr>
            <a:r>
              <a:rPr lang="en-US" altLang="en-US" sz="2800" smtClean="0"/>
              <a:t>-Small ducts emerge from each acini’s emptying the juices into the main ducts.</a:t>
            </a:r>
          </a:p>
          <a:p>
            <a:pPr marL="577850" indent="-577850" eaLnBrk="1" hangingPunct="1">
              <a:lnSpc>
                <a:spcPct val="80000"/>
              </a:lnSpc>
              <a:buFontTx/>
              <a:buNone/>
            </a:pPr>
            <a:r>
              <a:rPr lang="en-US" altLang="en-US" sz="2800" smtClean="0"/>
              <a:t>-The main duct extends through the entire length of the gland and joints the common bile duct at the ampular of vater, before entering the duodenum through the sphincter of odi</a:t>
            </a:r>
          </a:p>
          <a:p>
            <a:pPr marL="577850" indent="-577850" eaLnBrk="1" hangingPunct="1">
              <a:lnSpc>
                <a:spcPct val="80000"/>
              </a:lnSpc>
              <a:buFontTx/>
              <a:buNone/>
            </a:pPr>
            <a:r>
              <a:rPr lang="en-US" altLang="en-US" sz="2800" smtClean="0"/>
              <a:t>2. Islets of langerhance</a:t>
            </a:r>
          </a:p>
          <a:p>
            <a:pPr marL="577850" indent="-577850" eaLnBrk="1" hangingPunct="1">
              <a:lnSpc>
                <a:spcPct val="80000"/>
              </a:lnSpc>
              <a:buFontTx/>
              <a:buNone/>
            </a:pPr>
            <a:r>
              <a:rPr lang="en-US" altLang="en-US" sz="2800" smtClean="0"/>
              <a:t>-These are endocrine cells that secrete insulin and glucagons.</a:t>
            </a:r>
          </a:p>
          <a:p>
            <a:pPr marL="577850" indent="-577850" eaLnBrk="1" hangingPunct="1">
              <a:lnSpc>
                <a:spcPct val="80000"/>
              </a:lnSpc>
              <a:buFontTx/>
              <a:buNone/>
            </a:pPr>
            <a:r>
              <a:rPr lang="en-US" altLang="en-US" sz="2800" smtClean="0"/>
              <a:t>-Insulin and glucagons are important for CHO metabolism.</a:t>
            </a:r>
          </a:p>
        </p:txBody>
      </p:sp>
      <p:sp>
        <p:nvSpPr>
          <p:cNvPr id="3" name="Slide Number Placeholder 2"/>
          <p:cNvSpPr>
            <a:spLocks noGrp="1"/>
          </p:cNvSpPr>
          <p:nvPr>
            <p:ph type="sldNum" sz="quarter" idx="12"/>
          </p:nvPr>
        </p:nvSpPr>
        <p:spPr/>
        <p:txBody>
          <a:bodyPr/>
          <a:lstStyle/>
          <a:p>
            <a:pPr>
              <a:defRPr/>
            </a:pPr>
            <a:fld id="{B5875594-6347-44F1-AD51-276FC1FE4E9E}" type="slidenum">
              <a:rPr lang="en-US"/>
              <a:pPr>
                <a:defRPr/>
              </a:pPr>
              <a:t>245</a:t>
            </a:fld>
            <a:endParaRPr lang="en-US"/>
          </a:p>
        </p:txBody>
      </p:sp>
    </p:spTree>
    <p:extLst>
      <p:ext uri="{BB962C8B-B14F-4D97-AF65-F5344CB8AC3E}">
        <p14:creationId xmlns:p14="http://schemas.microsoft.com/office/powerpoint/2010/main" val="4269481537"/>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30" name="Rectangle 2"/>
          <p:cNvSpPr>
            <a:spLocks noGrp="1" noChangeArrowheads="1"/>
          </p:cNvSpPr>
          <p:nvPr>
            <p:ph type="title"/>
          </p:nvPr>
        </p:nvSpPr>
        <p:spPr>
          <a:xfrm>
            <a:off x="457200" y="0"/>
            <a:ext cx="8229600" cy="715963"/>
          </a:xfrm>
        </p:spPr>
        <p:txBody>
          <a:bodyPr/>
          <a:lstStyle/>
          <a:p>
            <a:pPr eaLnBrk="1" hangingPunct="1"/>
            <a:r>
              <a:rPr lang="en-US" altLang="en-US" b="1" smtClean="0"/>
              <a:t>ACUTE PANCREATITIS</a:t>
            </a:r>
          </a:p>
        </p:txBody>
      </p:sp>
      <p:sp>
        <p:nvSpPr>
          <p:cNvPr id="662531" name="Rectangle 3"/>
          <p:cNvSpPr>
            <a:spLocks noGrp="1" noChangeArrowheads="1"/>
          </p:cNvSpPr>
          <p:nvPr>
            <p:ph sz="quarter" idx="1"/>
          </p:nvPr>
        </p:nvSpPr>
        <p:spPr>
          <a:xfrm>
            <a:off x="457200" y="990600"/>
            <a:ext cx="8229600" cy="5638800"/>
          </a:xfrm>
        </p:spPr>
        <p:txBody>
          <a:bodyPr/>
          <a:lstStyle/>
          <a:p>
            <a:pPr marL="457200" indent="-457200" eaLnBrk="1" hangingPunct="1"/>
            <a:r>
              <a:rPr lang="en-US" altLang="en-US" sz="2800" smtClean="0"/>
              <a:t>This is acute inflammatory of the pancreas.</a:t>
            </a:r>
            <a:endParaRPr lang="en-US" altLang="en-US" sz="2800" b="1" smtClean="0"/>
          </a:p>
          <a:p>
            <a:pPr marL="457200" indent="-457200" eaLnBrk="1" hangingPunct="1">
              <a:buFontTx/>
              <a:buNone/>
            </a:pPr>
            <a:endParaRPr lang="en-US" altLang="en-US" sz="2800" b="1" smtClean="0"/>
          </a:p>
          <a:p>
            <a:pPr marL="457200" indent="-457200" eaLnBrk="1" hangingPunct="1">
              <a:buFontTx/>
              <a:buNone/>
            </a:pPr>
            <a:r>
              <a:rPr lang="en-US" altLang="en-US" sz="2800" b="1" u="sng" smtClean="0"/>
              <a:t>Aetiology</a:t>
            </a:r>
          </a:p>
          <a:p>
            <a:pPr marL="457200" indent="-457200" eaLnBrk="1" hangingPunct="1">
              <a:buFontTx/>
              <a:buAutoNum type="arabicPeriod"/>
            </a:pPr>
            <a:r>
              <a:rPr lang="en-US" altLang="en-US" sz="2800" smtClean="0"/>
              <a:t>Heavy alcohol consumption</a:t>
            </a:r>
          </a:p>
          <a:p>
            <a:pPr marL="457200" indent="-457200" eaLnBrk="1" hangingPunct="1">
              <a:buFontTx/>
              <a:buAutoNum type="arabicPeriod"/>
            </a:pPr>
            <a:r>
              <a:rPr lang="en-US" altLang="en-US" sz="2800" smtClean="0"/>
              <a:t>Biliary tract disease.</a:t>
            </a:r>
          </a:p>
          <a:p>
            <a:pPr marL="457200" indent="-457200" eaLnBrk="1" hangingPunct="1">
              <a:buFontTx/>
              <a:buNone/>
            </a:pPr>
            <a:r>
              <a:rPr lang="en-US" altLang="en-US" sz="2800" smtClean="0"/>
              <a:t>	-Gall stones</a:t>
            </a:r>
          </a:p>
          <a:p>
            <a:pPr marL="457200" indent="-457200" eaLnBrk="1" hangingPunct="1">
              <a:buFontTx/>
              <a:buNone/>
            </a:pPr>
            <a:r>
              <a:rPr lang="en-US" altLang="en-US" sz="2800" smtClean="0"/>
              <a:t>	-tumours ca head of pancreas</a:t>
            </a:r>
          </a:p>
          <a:p>
            <a:pPr marL="457200" indent="-457200" eaLnBrk="1" hangingPunct="1">
              <a:buFontTx/>
              <a:buNone/>
            </a:pPr>
            <a:r>
              <a:rPr lang="en-US" altLang="en-US" sz="2800" smtClean="0"/>
              <a:t>3. Postoperative-(abdominal non abdominal)</a:t>
            </a:r>
          </a:p>
          <a:p>
            <a:pPr marL="457200" indent="-457200" eaLnBrk="1" hangingPunct="1">
              <a:buFontTx/>
              <a:buNone/>
            </a:pPr>
            <a:r>
              <a:rPr lang="en-US" altLang="en-US" sz="2800" smtClean="0"/>
              <a:t>4. Postendoscopic retrograde cholangiopancreato-graphy (ERCP).</a:t>
            </a:r>
          </a:p>
          <a:p>
            <a:pPr marL="457200" indent="-457200" eaLnBrk="1" hangingPunct="1">
              <a:buFontTx/>
              <a:buNone/>
            </a:pPr>
            <a:r>
              <a:rPr lang="en-US" altLang="en-US" sz="2800" smtClean="0"/>
              <a:t>5. Trauma (Abdominal injury) </a:t>
            </a:r>
          </a:p>
        </p:txBody>
      </p:sp>
      <p:sp>
        <p:nvSpPr>
          <p:cNvPr id="4" name="Slide Number Placeholder 3"/>
          <p:cNvSpPr>
            <a:spLocks noGrp="1"/>
          </p:cNvSpPr>
          <p:nvPr>
            <p:ph type="sldNum" sz="quarter" idx="12"/>
          </p:nvPr>
        </p:nvSpPr>
        <p:spPr/>
        <p:txBody>
          <a:bodyPr/>
          <a:lstStyle/>
          <a:p>
            <a:pPr>
              <a:defRPr/>
            </a:pPr>
            <a:fld id="{C212A1F5-5B2D-4879-91CD-E6B4361796B0}" type="slidenum">
              <a:rPr lang="en-US"/>
              <a:pPr>
                <a:defRPr/>
              </a:pPr>
              <a:t>246</a:t>
            </a:fld>
            <a:endParaRPr lang="en-US"/>
          </a:p>
        </p:txBody>
      </p:sp>
    </p:spTree>
    <p:extLst>
      <p:ext uri="{BB962C8B-B14F-4D97-AF65-F5344CB8AC3E}">
        <p14:creationId xmlns:p14="http://schemas.microsoft.com/office/powerpoint/2010/main" val="2966186353"/>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4" name="Rectangle 3"/>
          <p:cNvSpPr>
            <a:spLocks noGrp="1" noChangeArrowheads="1"/>
          </p:cNvSpPr>
          <p:nvPr>
            <p:ph sz="quarter" idx="1"/>
          </p:nvPr>
        </p:nvSpPr>
        <p:spPr>
          <a:xfrm>
            <a:off x="457200" y="1066800"/>
            <a:ext cx="8229600" cy="4525963"/>
          </a:xfrm>
        </p:spPr>
        <p:txBody>
          <a:bodyPr/>
          <a:lstStyle/>
          <a:p>
            <a:pPr eaLnBrk="1" hangingPunct="1">
              <a:lnSpc>
                <a:spcPct val="90000"/>
              </a:lnSpc>
              <a:buFontTx/>
              <a:buNone/>
            </a:pPr>
            <a:r>
              <a:rPr lang="en-US" altLang="en-US" sz="2800" smtClean="0"/>
              <a:t>6. Metabolic</a:t>
            </a:r>
          </a:p>
          <a:p>
            <a:pPr eaLnBrk="1" hangingPunct="1">
              <a:lnSpc>
                <a:spcPct val="90000"/>
              </a:lnSpc>
              <a:buFontTx/>
              <a:buNone/>
            </a:pPr>
            <a:r>
              <a:rPr lang="en-US" altLang="en-US" sz="2800" smtClean="0"/>
              <a:t>	i. Hyperlipidaemia</a:t>
            </a:r>
          </a:p>
          <a:p>
            <a:pPr eaLnBrk="1" hangingPunct="1">
              <a:lnSpc>
                <a:spcPct val="90000"/>
              </a:lnSpc>
              <a:buFontTx/>
              <a:buNone/>
            </a:pPr>
            <a:r>
              <a:rPr lang="en-US" altLang="en-US" sz="2800" smtClean="0"/>
              <a:t>	ii. Uraemia</a:t>
            </a:r>
          </a:p>
          <a:p>
            <a:pPr eaLnBrk="1" hangingPunct="1">
              <a:lnSpc>
                <a:spcPct val="90000"/>
              </a:lnSpc>
              <a:buFontTx/>
              <a:buNone/>
            </a:pPr>
            <a:r>
              <a:rPr lang="en-US" altLang="en-US" sz="2800" smtClean="0"/>
              <a:t>	iii. Renal failure</a:t>
            </a:r>
          </a:p>
          <a:p>
            <a:pPr eaLnBrk="1" hangingPunct="1">
              <a:lnSpc>
                <a:spcPct val="90000"/>
              </a:lnSpc>
              <a:buFontTx/>
              <a:buNone/>
            </a:pPr>
            <a:r>
              <a:rPr lang="en-US" altLang="en-US" sz="2800" smtClean="0"/>
              <a:t>	iv. After renal transplantation</a:t>
            </a:r>
          </a:p>
          <a:p>
            <a:pPr eaLnBrk="1" hangingPunct="1">
              <a:lnSpc>
                <a:spcPct val="90000"/>
              </a:lnSpc>
              <a:buFontTx/>
              <a:buNone/>
            </a:pPr>
            <a:r>
              <a:rPr lang="en-US" altLang="en-US" sz="2800" smtClean="0"/>
              <a:t>	v. Hyper calcaemia</a:t>
            </a:r>
          </a:p>
          <a:p>
            <a:pPr eaLnBrk="1" hangingPunct="1">
              <a:lnSpc>
                <a:spcPct val="90000"/>
              </a:lnSpc>
              <a:buFontTx/>
              <a:buNone/>
            </a:pPr>
            <a:r>
              <a:rPr lang="en-US" altLang="en-US" sz="2800" smtClean="0"/>
              <a:t>	vi. Pregnancy</a:t>
            </a:r>
          </a:p>
          <a:p>
            <a:pPr eaLnBrk="1" hangingPunct="1">
              <a:lnSpc>
                <a:spcPct val="90000"/>
              </a:lnSpc>
              <a:buFontTx/>
              <a:buNone/>
            </a:pPr>
            <a:r>
              <a:rPr lang="en-US" altLang="en-US" sz="2800" smtClean="0"/>
              <a:t>	vii. Cystic fibrosis</a:t>
            </a:r>
          </a:p>
          <a:p>
            <a:pPr eaLnBrk="1" hangingPunct="1">
              <a:lnSpc>
                <a:spcPct val="90000"/>
              </a:lnSpc>
              <a:buFontTx/>
              <a:buNone/>
            </a:pPr>
            <a:r>
              <a:rPr lang="en-US" altLang="en-US" sz="2800" smtClean="0"/>
              <a:t>	viii. Kwashiorkor</a:t>
            </a:r>
          </a:p>
        </p:txBody>
      </p:sp>
      <p:sp>
        <p:nvSpPr>
          <p:cNvPr id="3" name="Slide Number Placeholder 2"/>
          <p:cNvSpPr>
            <a:spLocks noGrp="1"/>
          </p:cNvSpPr>
          <p:nvPr>
            <p:ph type="sldNum" sz="quarter" idx="12"/>
          </p:nvPr>
        </p:nvSpPr>
        <p:spPr/>
        <p:txBody>
          <a:bodyPr/>
          <a:lstStyle/>
          <a:p>
            <a:pPr>
              <a:defRPr/>
            </a:pPr>
            <a:fld id="{4E32BB96-0883-45CE-8923-47039C58C4A1}" type="slidenum">
              <a:rPr lang="en-US"/>
              <a:pPr>
                <a:defRPr/>
              </a:pPr>
              <a:t>247</a:t>
            </a:fld>
            <a:endParaRPr lang="en-US"/>
          </a:p>
        </p:txBody>
      </p:sp>
    </p:spTree>
    <p:extLst>
      <p:ext uri="{BB962C8B-B14F-4D97-AF65-F5344CB8AC3E}">
        <p14:creationId xmlns:p14="http://schemas.microsoft.com/office/powerpoint/2010/main" val="2375053014"/>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578" name="Rectangle 3"/>
          <p:cNvSpPr>
            <a:spLocks noGrp="1" noChangeArrowheads="1"/>
          </p:cNvSpPr>
          <p:nvPr>
            <p:ph sz="quarter" idx="1"/>
          </p:nvPr>
        </p:nvSpPr>
        <p:spPr>
          <a:xfrm>
            <a:off x="457200" y="609600"/>
            <a:ext cx="8229600" cy="5791200"/>
          </a:xfrm>
        </p:spPr>
        <p:txBody>
          <a:bodyPr/>
          <a:lstStyle/>
          <a:p>
            <a:pPr marL="660400" indent="-660400" eaLnBrk="1" hangingPunct="1">
              <a:buFontTx/>
              <a:buNone/>
            </a:pPr>
            <a:r>
              <a:rPr lang="en-US" altLang="en-US" sz="2800" smtClean="0"/>
              <a:t>7. Vascular</a:t>
            </a:r>
          </a:p>
          <a:p>
            <a:pPr marL="1035050" lvl="1" indent="-577850" eaLnBrk="1" hangingPunct="1"/>
            <a:r>
              <a:rPr lang="en-US" altLang="en-US" smtClean="0"/>
              <a:t>Shock</a:t>
            </a:r>
          </a:p>
          <a:p>
            <a:pPr marL="1035050" lvl="1" indent="-577850" eaLnBrk="1" hangingPunct="1"/>
            <a:r>
              <a:rPr lang="en-US" altLang="en-US" smtClean="0"/>
              <a:t>Lupus erythematosus</a:t>
            </a:r>
          </a:p>
          <a:p>
            <a:pPr marL="1035050" lvl="1" indent="-577850" eaLnBrk="1" hangingPunct="1"/>
            <a:r>
              <a:rPr lang="en-US" altLang="en-US" smtClean="0"/>
              <a:t>Thrombocytopenic purpura.</a:t>
            </a:r>
          </a:p>
          <a:p>
            <a:pPr marL="1035050" lvl="1" indent="-577850" eaLnBrk="1" hangingPunct="1"/>
            <a:r>
              <a:rPr lang="en-US" altLang="en-US" smtClean="0"/>
              <a:t>Polyarteritis</a:t>
            </a:r>
          </a:p>
          <a:p>
            <a:pPr marL="1035050" lvl="1" indent="-577850" eaLnBrk="1" hangingPunct="1"/>
            <a:r>
              <a:rPr lang="en-US" altLang="en-US" smtClean="0"/>
              <a:t>Atheromatous embolism.</a:t>
            </a:r>
          </a:p>
          <a:p>
            <a:pPr marL="660400" indent="-660400" eaLnBrk="1" hangingPunct="1">
              <a:buFontTx/>
              <a:buNone/>
            </a:pPr>
            <a:r>
              <a:rPr lang="en-US" altLang="en-US" sz="2800" smtClean="0"/>
              <a:t>8. Drugs</a:t>
            </a:r>
          </a:p>
          <a:p>
            <a:pPr marL="1035050" lvl="1" indent="-577850" eaLnBrk="1" hangingPunct="1"/>
            <a:r>
              <a:rPr lang="en-US" altLang="en-US" smtClean="0"/>
              <a:t>Immunosuppressive-corticosteroids.</a:t>
            </a:r>
          </a:p>
          <a:p>
            <a:pPr marL="1035050" lvl="1" indent="-577850" eaLnBrk="1" hangingPunct="1"/>
            <a:r>
              <a:rPr lang="en-US" altLang="en-US" smtClean="0"/>
              <a:t>Diuretics-thiazides,furosemide</a:t>
            </a:r>
          </a:p>
          <a:p>
            <a:pPr marL="1035050" lvl="1" indent="-577850" eaLnBrk="1" hangingPunct="1"/>
            <a:r>
              <a:rPr lang="en-US" altLang="en-US" smtClean="0"/>
              <a:t>Oestrogens - oral contraceptives</a:t>
            </a:r>
          </a:p>
          <a:p>
            <a:pPr marL="1035050" lvl="1" indent="-577850" eaLnBrk="1" hangingPunct="1"/>
            <a:r>
              <a:rPr lang="en-US" altLang="en-US" smtClean="0"/>
              <a:t>Antibiotics -tetracyclines</a:t>
            </a:r>
          </a:p>
          <a:p>
            <a:pPr marL="660400" indent="-660400" eaLnBrk="1" hangingPunct="1">
              <a:buFontTx/>
              <a:buNone/>
            </a:pPr>
            <a:r>
              <a:rPr lang="en-US" altLang="en-US" sz="2800" smtClean="0"/>
              <a:t>		               -</a:t>
            </a:r>
            <a:r>
              <a:rPr lang="en-US" altLang="en-US" sz="2000" smtClean="0"/>
              <a:t>Sulphanomides</a:t>
            </a:r>
          </a:p>
        </p:txBody>
      </p:sp>
      <p:sp>
        <p:nvSpPr>
          <p:cNvPr id="3" name="Slide Number Placeholder 2"/>
          <p:cNvSpPr>
            <a:spLocks noGrp="1"/>
          </p:cNvSpPr>
          <p:nvPr>
            <p:ph type="sldNum" sz="quarter" idx="12"/>
          </p:nvPr>
        </p:nvSpPr>
        <p:spPr/>
        <p:txBody>
          <a:bodyPr/>
          <a:lstStyle/>
          <a:p>
            <a:pPr>
              <a:defRPr/>
            </a:pPr>
            <a:fld id="{217AD29B-6676-4CF3-A957-056285377276}" type="slidenum">
              <a:rPr lang="en-US"/>
              <a:pPr>
                <a:defRPr/>
              </a:pPr>
              <a:t>248</a:t>
            </a:fld>
            <a:endParaRPr lang="en-US"/>
          </a:p>
        </p:txBody>
      </p:sp>
    </p:spTree>
    <p:extLst>
      <p:ext uri="{BB962C8B-B14F-4D97-AF65-F5344CB8AC3E}">
        <p14:creationId xmlns:p14="http://schemas.microsoft.com/office/powerpoint/2010/main" val="1956059998"/>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2" name="Rectangle 3"/>
          <p:cNvSpPr>
            <a:spLocks noGrp="1" noChangeArrowheads="1"/>
          </p:cNvSpPr>
          <p:nvPr>
            <p:ph sz="quarter" idx="1"/>
          </p:nvPr>
        </p:nvSpPr>
        <p:spPr>
          <a:xfrm>
            <a:off x="457200" y="228600"/>
            <a:ext cx="8229600" cy="6324600"/>
          </a:xfrm>
        </p:spPr>
        <p:txBody>
          <a:bodyPr/>
          <a:lstStyle/>
          <a:p>
            <a:pPr marL="660400" indent="-660400" eaLnBrk="1" hangingPunct="1">
              <a:lnSpc>
                <a:spcPct val="80000"/>
              </a:lnSpc>
              <a:buFontTx/>
              <a:buNone/>
            </a:pPr>
            <a:r>
              <a:rPr lang="en-US" altLang="en-US" sz="2800" smtClean="0"/>
              <a:t>9. Infections</a:t>
            </a:r>
          </a:p>
          <a:p>
            <a:pPr marL="1035050" lvl="1" indent="-577850" eaLnBrk="1" hangingPunct="1">
              <a:lnSpc>
                <a:spcPct val="80000"/>
              </a:lnSpc>
              <a:buFontTx/>
              <a:buNone/>
            </a:pPr>
            <a:r>
              <a:rPr lang="en-US" altLang="en-US" smtClean="0"/>
              <a:t>i. Mumps</a:t>
            </a:r>
          </a:p>
          <a:p>
            <a:pPr marL="1035050" lvl="1" indent="-577850" eaLnBrk="1" hangingPunct="1">
              <a:lnSpc>
                <a:spcPct val="80000"/>
              </a:lnSpc>
              <a:buFontTx/>
              <a:buNone/>
            </a:pPr>
            <a:r>
              <a:rPr lang="en-US" altLang="en-US" smtClean="0"/>
              <a:t>ii. Viral hepatitis</a:t>
            </a:r>
          </a:p>
          <a:p>
            <a:pPr marL="1035050" lvl="1" indent="-577850" eaLnBrk="1" hangingPunct="1">
              <a:lnSpc>
                <a:spcPct val="80000"/>
              </a:lnSpc>
              <a:buFontTx/>
              <a:buNone/>
            </a:pPr>
            <a:r>
              <a:rPr lang="en-US" altLang="en-US" smtClean="0"/>
              <a:t>iii. Coxsackie virus</a:t>
            </a:r>
          </a:p>
          <a:p>
            <a:pPr marL="1035050" lvl="1" indent="-577850" eaLnBrk="1" hangingPunct="1">
              <a:lnSpc>
                <a:spcPct val="80000"/>
              </a:lnSpc>
              <a:buFontTx/>
              <a:buNone/>
            </a:pPr>
            <a:r>
              <a:rPr lang="en-US" altLang="en-US" smtClean="0"/>
              <a:t>iv.Echo virus</a:t>
            </a:r>
          </a:p>
          <a:p>
            <a:pPr marL="1035050" lvl="1" indent="-577850" eaLnBrk="1" hangingPunct="1">
              <a:lnSpc>
                <a:spcPct val="80000"/>
              </a:lnSpc>
              <a:buFontTx/>
              <a:buNone/>
            </a:pPr>
            <a:r>
              <a:rPr lang="en-US" altLang="en-US" smtClean="0"/>
              <a:t>v. Ascaris</a:t>
            </a:r>
          </a:p>
          <a:p>
            <a:pPr marL="1035050" lvl="1" indent="-577850" eaLnBrk="1" hangingPunct="1">
              <a:lnSpc>
                <a:spcPct val="80000"/>
              </a:lnSpc>
              <a:buFontTx/>
              <a:buNone/>
            </a:pPr>
            <a:r>
              <a:rPr lang="en-US" altLang="en-US" smtClean="0"/>
              <a:t>vi. Mycoplasma</a:t>
            </a:r>
          </a:p>
          <a:p>
            <a:pPr marL="660400" indent="-660400" eaLnBrk="1" hangingPunct="1">
              <a:lnSpc>
                <a:spcPct val="80000"/>
              </a:lnSpc>
              <a:buFontTx/>
              <a:buNone/>
            </a:pPr>
            <a:r>
              <a:rPr lang="en-US" altLang="en-US" sz="2800" smtClean="0"/>
              <a:t> </a:t>
            </a:r>
          </a:p>
          <a:p>
            <a:pPr marL="660400" indent="-660400" eaLnBrk="1" hangingPunct="1">
              <a:lnSpc>
                <a:spcPct val="80000"/>
              </a:lnSpc>
              <a:buFontTx/>
              <a:buNone/>
            </a:pPr>
            <a:r>
              <a:rPr lang="en-US" altLang="en-US" sz="2800" smtClean="0"/>
              <a:t>10. mechanical</a:t>
            </a:r>
          </a:p>
          <a:p>
            <a:pPr marL="1409700" lvl="2" indent="-495300" eaLnBrk="1" hangingPunct="1">
              <a:lnSpc>
                <a:spcPct val="80000"/>
              </a:lnSpc>
              <a:buFontTx/>
              <a:buNone/>
            </a:pPr>
            <a:r>
              <a:rPr lang="en-US" altLang="en-US" smtClean="0"/>
              <a:t>i. Ampula of vater tumour.</a:t>
            </a:r>
          </a:p>
          <a:p>
            <a:pPr marL="1409700" lvl="2" indent="-495300" eaLnBrk="1" hangingPunct="1">
              <a:lnSpc>
                <a:spcPct val="80000"/>
              </a:lnSpc>
              <a:buFontTx/>
              <a:buNone/>
            </a:pPr>
            <a:r>
              <a:rPr lang="en-US" altLang="en-US" smtClean="0"/>
              <a:t>ii. Crohn’s disease</a:t>
            </a:r>
          </a:p>
          <a:p>
            <a:pPr marL="1409700" lvl="2" indent="-495300" eaLnBrk="1" hangingPunct="1">
              <a:lnSpc>
                <a:spcPct val="80000"/>
              </a:lnSpc>
              <a:buFontTx/>
              <a:buNone/>
            </a:pPr>
            <a:r>
              <a:rPr lang="en-US" altLang="en-US" smtClean="0"/>
              <a:t>iii.Diverticula</a:t>
            </a:r>
          </a:p>
          <a:p>
            <a:pPr marL="660400" indent="-660400" eaLnBrk="1" hangingPunct="1">
              <a:lnSpc>
                <a:spcPct val="80000"/>
              </a:lnSpc>
              <a:buFontTx/>
              <a:buNone/>
            </a:pPr>
            <a:r>
              <a:rPr lang="en-US" altLang="en-US" sz="2800" smtClean="0"/>
              <a:t>11. Penetrating duodenal ulcer</a:t>
            </a:r>
          </a:p>
          <a:p>
            <a:pPr marL="660400" indent="-660400" eaLnBrk="1" hangingPunct="1">
              <a:lnSpc>
                <a:spcPct val="80000"/>
              </a:lnSpc>
              <a:buFontTx/>
              <a:buNone/>
            </a:pPr>
            <a:r>
              <a:rPr lang="en-US" altLang="en-US" sz="2800" smtClean="0"/>
              <a:t>12. Hereditary pancreatitis</a:t>
            </a:r>
          </a:p>
          <a:p>
            <a:pPr marL="660400" indent="-660400" eaLnBrk="1" hangingPunct="1">
              <a:lnSpc>
                <a:spcPct val="80000"/>
              </a:lnSpc>
              <a:buFontTx/>
              <a:buNone/>
            </a:pPr>
            <a:r>
              <a:rPr lang="en-US" altLang="en-US" sz="2800" smtClean="0"/>
              <a:t>13. idiopathic</a:t>
            </a:r>
          </a:p>
          <a:p>
            <a:pPr marL="660400" indent="-660400" eaLnBrk="1" hangingPunct="1">
              <a:lnSpc>
                <a:spcPct val="80000"/>
              </a:lnSpc>
            </a:pPr>
            <a:endParaRPr lang="en-US" altLang="en-US" sz="2800" smtClean="0"/>
          </a:p>
        </p:txBody>
      </p:sp>
      <p:sp>
        <p:nvSpPr>
          <p:cNvPr id="3" name="Slide Number Placeholder 2"/>
          <p:cNvSpPr>
            <a:spLocks noGrp="1"/>
          </p:cNvSpPr>
          <p:nvPr>
            <p:ph type="sldNum" sz="quarter" idx="12"/>
          </p:nvPr>
        </p:nvSpPr>
        <p:spPr/>
        <p:txBody>
          <a:bodyPr/>
          <a:lstStyle/>
          <a:p>
            <a:pPr>
              <a:defRPr/>
            </a:pPr>
            <a:fld id="{274DD2BE-D050-4592-92C1-6A308F6A8FDA}" type="slidenum">
              <a:rPr lang="en-US"/>
              <a:pPr>
                <a:defRPr/>
              </a:pPr>
              <a:t>249</a:t>
            </a:fld>
            <a:endParaRPr lang="en-US"/>
          </a:p>
        </p:txBody>
      </p:sp>
    </p:spTree>
    <p:extLst>
      <p:ext uri="{BB962C8B-B14F-4D97-AF65-F5344CB8AC3E}">
        <p14:creationId xmlns:p14="http://schemas.microsoft.com/office/powerpoint/2010/main" val="1289417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Rectangle 2"/>
          <p:cNvSpPr>
            <a:spLocks noGrp="1" noChangeArrowheads="1"/>
          </p:cNvSpPr>
          <p:nvPr>
            <p:ph type="title"/>
          </p:nvPr>
        </p:nvSpPr>
        <p:spPr>
          <a:xfrm>
            <a:off x="914400" y="274638"/>
            <a:ext cx="7772400" cy="868362"/>
          </a:xfrm>
        </p:spPr>
        <p:txBody>
          <a:bodyPr/>
          <a:lstStyle/>
          <a:p>
            <a:pPr eaLnBrk="1" hangingPunct="1"/>
            <a:r>
              <a:rPr lang="en-US" altLang="en-US" b="1" smtClean="0">
                <a:solidFill>
                  <a:schemeClr val="tx1"/>
                </a:solidFill>
              </a:rPr>
              <a:t>Causes</a:t>
            </a:r>
          </a:p>
        </p:txBody>
      </p:sp>
      <p:sp>
        <p:nvSpPr>
          <p:cNvPr id="436227" name="Rectangle 3"/>
          <p:cNvSpPr>
            <a:spLocks noGrp="1" noChangeArrowheads="1"/>
          </p:cNvSpPr>
          <p:nvPr>
            <p:ph sz="quarter" idx="1"/>
          </p:nvPr>
        </p:nvSpPr>
        <p:spPr>
          <a:xfrm>
            <a:off x="762000" y="1143000"/>
            <a:ext cx="7772400" cy="4953000"/>
          </a:xfrm>
        </p:spPr>
        <p:txBody>
          <a:bodyPr/>
          <a:lstStyle/>
          <a:p>
            <a:pPr eaLnBrk="1" hangingPunct="1"/>
            <a:endParaRPr lang="en-US" altLang="en-US" sz="4400" smtClean="0"/>
          </a:p>
          <a:p>
            <a:pPr lvl="3" eaLnBrk="1" hangingPunct="1">
              <a:buFontTx/>
              <a:buAutoNum type="arabicPeriod"/>
            </a:pPr>
            <a:r>
              <a:rPr lang="en-US" altLang="en-US" sz="4800" smtClean="0"/>
              <a:t>Haemolytic</a:t>
            </a:r>
          </a:p>
          <a:p>
            <a:pPr lvl="3" eaLnBrk="1" hangingPunct="1">
              <a:buFontTx/>
              <a:buAutoNum type="arabicPeriod"/>
            </a:pPr>
            <a:endParaRPr lang="en-US" altLang="en-US" sz="4800" smtClean="0"/>
          </a:p>
          <a:p>
            <a:pPr lvl="3" eaLnBrk="1" hangingPunct="1">
              <a:buFontTx/>
              <a:buAutoNum type="arabicPeriod"/>
            </a:pPr>
            <a:r>
              <a:rPr lang="en-US" altLang="en-US" sz="4800" smtClean="0"/>
              <a:t>Hepatocellular</a:t>
            </a:r>
          </a:p>
          <a:p>
            <a:pPr lvl="3" eaLnBrk="1" hangingPunct="1">
              <a:buFontTx/>
              <a:buAutoNum type="arabicPeriod"/>
            </a:pPr>
            <a:endParaRPr lang="en-US" altLang="en-US" sz="4800" smtClean="0"/>
          </a:p>
          <a:p>
            <a:pPr lvl="3" eaLnBrk="1" hangingPunct="1">
              <a:buFontTx/>
              <a:buAutoNum type="arabicPeriod"/>
            </a:pPr>
            <a:r>
              <a:rPr lang="en-US" altLang="en-US" sz="4800" smtClean="0"/>
              <a:t>Obstruction/Cholestatic</a:t>
            </a:r>
          </a:p>
        </p:txBody>
      </p:sp>
      <p:sp>
        <p:nvSpPr>
          <p:cNvPr id="4" name="Slide Number Placeholder 3"/>
          <p:cNvSpPr>
            <a:spLocks noGrp="1"/>
          </p:cNvSpPr>
          <p:nvPr>
            <p:ph type="sldNum" sz="quarter" idx="12"/>
          </p:nvPr>
        </p:nvSpPr>
        <p:spPr/>
        <p:txBody>
          <a:bodyPr/>
          <a:lstStyle/>
          <a:p>
            <a:pPr>
              <a:defRPr/>
            </a:pPr>
            <a:fld id="{9E92578F-3126-45A3-A024-36C1C1B6630B}" type="slidenum">
              <a:rPr lang="en-US"/>
              <a:pPr>
                <a:defRPr/>
              </a:pPr>
              <a:t>25</a:t>
            </a:fld>
            <a:endParaRPr lang="en-US"/>
          </a:p>
        </p:txBody>
      </p:sp>
    </p:spTree>
    <p:extLst>
      <p:ext uri="{BB962C8B-B14F-4D97-AF65-F5344CB8AC3E}">
        <p14:creationId xmlns:p14="http://schemas.microsoft.com/office/powerpoint/2010/main" val="4218729260"/>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Title 1"/>
          <p:cNvSpPr>
            <a:spLocks noGrp="1"/>
          </p:cNvSpPr>
          <p:nvPr>
            <p:ph type="title"/>
          </p:nvPr>
        </p:nvSpPr>
        <p:spPr>
          <a:xfrm>
            <a:off x="381000" y="274638"/>
            <a:ext cx="8305800" cy="1143000"/>
          </a:xfrm>
        </p:spPr>
        <p:txBody>
          <a:bodyPr/>
          <a:lstStyle/>
          <a:p>
            <a:r>
              <a:rPr lang="en-US" altLang="en-US" smtClean="0"/>
              <a:t>In other words, you can say the causes of pancreatitis are;</a:t>
            </a:r>
          </a:p>
        </p:txBody>
      </p:sp>
      <p:sp>
        <p:nvSpPr>
          <p:cNvPr id="666627" name="Content Placeholder 2"/>
          <p:cNvSpPr>
            <a:spLocks noGrp="1"/>
          </p:cNvSpPr>
          <p:nvPr>
            <p:ph sz="quarter" idx="1"/>
          </p:nvPr>
        </p:nvSpPr>
        <p:spPr/>
        <p:txBody>
          <a:bodyPr/>
          <a:lstStyle/>
          <a:p>
            <a:pPr>
              <a:buFont typeface="Wingdings 2" pitchFamily="18" charset="2"/>
              <a:buNone/>
            </a:pPr>
            <a:r>
              <a:rPr lang="en-US" altLang="en-US" sz="2400" b="1" smtClean="0"/>
              <a:t>G – </a:t>
            </a:r>
            <a:r>
              <a:rPr lang="en-US" altLang="en-US" sz="2400" smtClean="0"/>
              <a:t>Gallstones</a:t>
            </a:r>
            <a:endParaRPr lang="en-US" altLang="en-US" sz="2400" b="1" smtClean="0"/>
          </a:p>
          <a:p>
            <a:pPr>
              <a:buFont typeface="Wingdings 2" pitchFamily="18" charset="2"/>
              <a:buNone/>
            </a:pPr>
            <a:r>
              <a:rPr lang="en-US" altLang="en-US" sz="2400" b="1" smtClean="0"/>
              <a:t>E – </a:t>
            </a:r>
            <a:r>
              <a:rPr lang="en-US" altLang="en-US" sz="2400" smtClean="0"/>
              <a:t>Ethanol (Alcohol)</a:t>
            </a:r>
            <a:endParaRPr lang="en-US" altLang="en-US" sz="2400" b="1" smtClean="0"/>
          </a:p>
          <a:p>
            <a:pPr>
              <a:buFont typeface="Wingdings 2" pitchFamily="18" charset="2"/>
              <a:buNone/>
            </a:pPr>
            <a:r>
              <a:rPr lang="en-US" altLang="en-US" sz="2400" b="1" smtClean="0"/>
              <a:t>T - </a:t>
            </a:r>
            <a:r>
              <a:rPr lang="en-US" altLang="en-US" sz="2400" smtClean="0"/>
              <a:t>Trauma</a:t>
            </a:r>
            <a:endParaRPr lang="en-US" altLang="en-US" sz="2400" b="1" smtClean="0"/>
          </a:p>
          <a:p>
            <a:pPr>
              <a:buFont typeface="Wingdings 2" pitchFamily="18" charset="2"/>
              <a:buNone/>
            </a:pPr>
            <a:r>
              <a:rPr lang="en-US" altLang="en-US" sz="2400" b="1" smtClean="0"/>
              <a:t>S - </a:t>
            </a:r>
            <a:r>
              <a:rPr lang="en-US" altLang="en-US" sz="2400" smtClean="0"/>
              <a:t>Steroids</a:t>
            </a:r>
            <a:endParaRPr lang="en-US" altLang="en-US" sz="2400" b="1" smtClean="0"/>
          </a:p>
          <a:p>
            <a:pPr>
              <a:buFont typeface="Wingdings 2" pitchFamily="18" charset="2"/>
              <a:buNone/>
            </a:pPr>
            <a:r>
              <a:rPr lang="en-US" altLang="en-US" sz="2400" b="1" smtClean="0"/>
              <a:t>M - </a:t>
            </a:r>
            <a:r>
              <a:rPr lang="en-US" altLang="en-US" sz="2400" smtClean="0"/>
              <a:t>Mumps</a:t>
            </a:r>
            <a:endParaRPr lang="en-US" altLang="en-US" sz="2400" b="1" smtClean="0"/>
          </a:p>
          <a:p>
            <a:pPr>
              <a:buFont typeface="Wingdings 2" pitchFamily="18" charset="2"/>
              <a:buNone/>
            </a:pPr>
            <a:r>
              <a:rPr lang="en-US" altLang="en-US" sz="2400" b="1" smtClean="0"/>
              <a:t>A - </a:t>
            </a:r>
            <a:r>
              <a:rPr lang="en-US" altLang="en-US" sz="2400" smtClean="0"/>
              <a:t>Autoimmune</a:t>
            </a:r>
            <a:endParaRPr lang="en-US" altLang="en-US" sz="2400" b="1" smtClean="0"/>
          </a:p>
          <a:p>
            <a:pPr>
              <a:buFont typeface="Wingdings 2" pitchFamily="18" charset="2"/>
              <a:buNone/>
            </a:pPr>
            <a:r>
              <a:rPr lang="en-US" altLang="en-US" sz="2400" b="1" smtClean="0"/>
              <a:t>S – </a:t>
            </a:r>
            <a:r>
              <a:rPr lang="en-US" altLang="en-US" sz="2400" smtClean="0"/>
              <a:t>Scorpion venom</a:t>
            </a:r>
            <a:endParaRPr lang="en-US" altLang="en-US" sz="2400" b="1" smtClean="0"/>
          </a:p>
          <a:p>
            <a:pPr>
              <a:buFont typeface="Wingdings 2" pitchFamily="18" charset="2"/>
              <a:buNone/>
            </a:pPr>
            <a:r>
              <a:rPr lang="en-US" altLang="en-US" sz="2400" b="1" smtClean="0"/>
              <a:t>H – </a:t>
            </a:r>
            <a:r>
              <a:rPr lang="en-US" altLang="en-US" sz="2400" smtClean="0"/>
              <a:t>Hyperlipidaemia, Hypothermia, Hypercalcaemia</a:t>
            </a:r>
            <a:endParaRPr lang="en-US" altLang="en-US" sz="2400" b="1" smtClean="0"/>
          </a:p>
          <a:p>
            <a:pPr>
              <a:buFont typeface="Wingdings 2" pitchFamily="18" charset="2"/>
              <a:buNone/>
            </a:pPr>
            <a:r>
              <a:rPr lang="en-US" altLang="en-US" sz="2400" b="1" smtClean="0"/>
              <a:t>E – </a:t>
            </a:r>
            <a:r>
              <a:rPr lang="en-US" altLang="en-US" sz="2400" smtClean="0"/>
              <a:t>ERCP and Emboli </a:t>
            </a:r>
            <a:endParaRPr lang="en-US" altLang="en-US" sz="2400" b="1" smtClean="0"/>
          </a:p>
          <a:p>
            <a:pPr>
              <a:buFont typeface="Wingdings 2" pitchFamily="18" charset="2"/>
              <a:buNone/>
            </a:pPr>
            <a:r>
              <a:rPr lang="en-US" altLang="en-US" sz="2400" b="1" smtClean="0"/>
              <a:t>D – </a:t>
            </a:r>
            <a:r>
              <a:rPr lang="en-US" altLang="en-US" sz="2400" smtClean="0"/>
              <a:t>Drugs</a:t>
            </a:r>
          </a:p>
          <a:p>
            <a:pPr>
              <a:buFont typeface="Wingdings 2" pitchFamily="18" charset="2"/>
              <a:buNone/>
            </a:pPr>
            <a:r>
              <a:rPr lang="en-US" altLang="en-US" sz="2400" b="1" smtClean="0"/>
              <a:t>Also</a:t>
            </a:r>
            <a:r>
              <a:rPr lang="en-US" altLang="en-US" sz="2400" smtClean="0"/>
              <a:t> pregnancy and neoplasia or no cause found</a:t>
            </a:r>
            <a:r>
              <a:rPr lang="en-US" altLang="en-US" sz="2400" b="1" smtClean="0"/>
              <a:t> </a:t>
            </a:r>
          </a:p>
          <a:p>
            <a:pPr>
              <a:buFont typeface="Wingdings 2" pitchFamily="18" charset="2"/>
              <a:buNone/>
            </a:pPr>
            <a:endParaRPr lang="en-US" altLang="en-US" sz="2400" b="1" smtClean="0"/>
          </a:p>
        </p:txBody>
      </p:sp>
      <p:sp>
        <p:nvSpPr>
          <p:cNvPr id="4" name="Slide Number Placeholder 3"/>
          <p:cNvSpPr>
            <a:spLocks noGrp="1"/>
          </p:cNvSpPr>
          <p:nvPr>
            <p:ph type="sldNum" sz="quarter" idx="12"/>
          </p:nvPr>
        </p:nvSpPr>
        <p:spPr/>
        <p:txBody>
          <a:bodyPr/>
          <a:lstStyle/>
          <a:p>
            <a:pPr>
              <a:defRPr/>
            </a:pPr>
            <a:fld id="{8E8ADC43-6D0E-4AF9-8A49-CCA918D99965}" type="slidenum">
              <a:rPr lang="en-US"/>
              <a:pPr>
                <a:defRPr/>
              </a:pPr>
              <a:t>250</a:t>
            </a:fld>
            <a:endParaRPr lang="en-US"/>
          </a:p>
        </p:txBody>
      </p:sp>
    </p:spTree>
    <p:extLst>
      <p:ext uri="{BB962C8B-B14F-4D97-AF65-F5344CB8AC3E}">
        <p14:creationId xmlns:p14="http://schemas.microsoft.com/office/powerpoint/2010/main" val="2951991666"/>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50" name="Rectangle 3"/>
          <p:cNvSpPr>
            <a:spLocks noGrp="1" noChangeArrowheads="1"/>
          </p:cNvSpPr>
          <p:nvPr>
            <p:ph sz="quarter" idx="1"/>
          </p:nvPr>
        </p:nvSpPr>
        <p:spPr>
          <a:xfrm>
            <a:off x="457200" y="381000"/>
            <a:ext cx="8229600" cy="5745163"/>
          </a:xfrm>
        </p:spPr>
        <p:txBody>
          <a:bodyPr/>
          <a:lstStyle/>
          <a:p>
            <a:pPr marL="660400" indent="-660400" eaLnBrk="1" hangingPunct="1">
              <a:buFontTx/>
              <a:buNone/>
            </a:pPr>
            <a:r>
              <a:rPr lang="en-US" altLang="en-US" sz="2800" b="1" smtClean="0"/>
              <a:t>Pathology</a:t>
            </a:r>
            <a:endParaRPr lang="en-US" altLang="en-US" sz="2800" smtClean="0"/>
          </a:p>
          <a:p>
            <a:pPr marL="660400" indent="-660400" eaLnBrk="1" hangingPunct="1"/>
            <a:r>
              <a:rPr lang="en-US" altLang="en-US" sz="2800" smtClean="0"/>
              <a:t>	Acute pancreatitis is thought to result from escape of activated pancreatic enzymes from acinar cells into surrounding tissues, where they cause auto digestion within the pancreas.</a:t>
            </a:r>
          </a:p>
          <a:p>
            <a:pPr marL="660400" indent="-660400" eaLnBrk="1" hangingPunct="1">
              <a:buFontTx/>
              <a:buNone/>
            </a:pPr>
            <a:endParaRPr lang="en-US" altLang="en-US" sz="2800" smtClean="0"/>
          </a:p>
          <a:p>
            <a:pPr marL="660400" indent="-660400" eaLnBrk="1" hangingPunct="1">
              <a:buFontTx/>
              <a:buNone/>
            </a:pPr>
            <a:r>
              <a:rPr lang="en-US" altLang="en-US" sz="2800" smtClean="0"/>
              <a:t>These results to:-</a:t>
            </a:r>
          </a:p>
          <a:p>
            <a:pPr marL="1035050" lvl="1" indent="-577850" eaLnBrk="1" hangingPunct="1"/>
            <a:r>
              <a:rPr lang="en-US" altLang="en-US" smtClean="0"/>
              <a:t>Necrosis of fat (Lipolysis)</a:t>
            </a:r>
          </a:p>
          <a:p>
            <a:pPr marL="1035050" lvl="1" indent="-577850" eaLnBrk="1" hangingPunct="1"/>
            <a:r>
              <a:rPr lang="en-US" altLang="en-US" smtClean="0"/>
              <a:t>Proteolytic destruction of pancreatic parenchyma(proteolysis)</a:t>
            </a:r>
          </a:p>
          <a:p>
            <a:pPr marL="1035050" lvl="1" indent="-577850" eaLnBrk="1" hangingPunct="1"/>
            <a:r>
              <a:rPr lang="en-US" altLang="en-US" smtClean="0"/>
              <a:t>Necrosis of blood vessels-→Haemorrhage</a:t>
            </a:r>
          </a:p>
          <a:p>
            <a:pPr marL="1035050" lvl="1" indent="-577850" eaLnBrk="1" hangingPunct="1"/>
            <a:r>
              <a:rPr lang="en-US" altLang="en-US" smtClean="0"/>
              <a:t>Inflammation</a:t>
            </a:r>
          </a:p>
        </p:txBody>
      </p:sp>
      <p:sp>
        <p:nvSpPr>
          <p:cNvPr id="3" name="Slide Number Placeholder 2"/>
          <p:cNvSpPr>
            <a:spLocks noGrp="1"/>
          </p:cNvSpPr>
          <p:nvPr>
            <p:ph type="sldNum" sz="quarter" idx="12"/>
          </p:nvPr>
        </p:nvSpPr>
        <p:spPr/>
        <p:txBody>
          <a:bodyPr/>
          <a:lstStyle/>
          <a:p>
            <a:pPr>
              <a:defRPr/>
            </a:pPr>
            <a:fld id="{1764B95F-541A-4C07-8B70-92EDC58ED66B}" type="slidenum">
              <a:rPr lang="en-US"/>
              <a:pPr>
                <a:defRPr/>
              </a:pPr>
              <a:t>251</a:t>
            </a:fld>
            <a:endParaRPr lang="en-US"/>
          </a:p>
        </p:txBody>
      </p:sp>
    </p:spTree>
    <p:extLst>
      <p:ext uri="{BB962C8B-B14F-4D97-AF65-F5344CB8AC3E}">
        <p14:creationId xmlns:p14="http://schemas.microsoft.com/office/powerpoint/2010/main" val="2564786260"/>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4" name="Rectangle 3"/>
          <p:cNvSpPr>
            <a:spLocks noGrp="1" noChangeArrowheads="1"/>
          </p:cNvSpPr>
          <p:nvPr>
            <p:ph sz="quarter" idx="1"/>
          </p:nvPr>
        </p:nvSpPr>
        <p:spPr>
          <a:xfrm>
            <a:off x="228600" y="152400"/>
            <a:ext cx="8915400" cy="6705600"/>
          </a:xfrm>
        </p:spPr>
        <p:txBody>
          <a:bodyPr/>
          <a:lstStyle/>
          <a:p>
            <a:pPr eaLnBrk="1" hangingPunct="1">
              <a:buFontTx/>
              <a:buNone/>
            </a:pPr>
            <a:r>
              <a:rPr lang="en-US" altLang="en-US" sz="2800" b="1" smtClean="0"/>
              <a:t>Clinical features</a:t>
            </a:r>
            <a:endParaRPr lang="en-US" altLang="en-US" sz="2800" smtClean="0"/>
          </a:p>
          <a:p>
            <a:pPr eaLnBrk="1" hangingPunct="1">
              <a:buFontTx/>
              <a:buNone/>
            </a:pPr>
            <a:r>
              <a:rPr lang="en-US" altLang="en-US" sz="2800" smtClean="0"/>
              <a:t>1. Abdominal pain</a:t>
            </a:r>
          </a:p>
          <a:p>
            <a:pPr lvl="1" eaLnBrk="1" hangingPunct="1">
              <a:buFontTx/>
              <a:buNone/>
            </a:pPr>
            <a:r>
              <a:rPr lang="en-US" altLang="en-US" sz="2800" smtClean="0"/>
              <a:t>-Localized at epigastric or right hypochondria region and may extend to the middle of the abdomen. (</a:t>
            </a:r>
            <a:r>
              <a:rPr lang="en-US" altLang="en-US" sz="2800" b="1" smtClean="0"/>
              <a:t>Epigastric</a:t>
            </a:r>
            <a:r>
              <a:rPr lang="en-US" altLang="en-US" sz="2800" smtClean="0"/>
              <a:t> or </a:t>
            </a:r>
            <a:r>
              <a:rPr lang="en-US" altLang="en-US" sz="2800" b="1" smtClean="0"/>
              <a:t>Central</a:t>
            </a:r>
            <a:r>
              <a:rPr lang="en-US" altLang="en-US" sz="2800" smtClean="0"/>
              <a:t>)</a:t>
            </a:r>
          </a:p>
          <a:p>
            <a:pPr lvl="1" eaLnBrk="1" hangingPunct="1">
              <a:buFontTx/>
              <a:buNone/>
            </a:pPr>
            <a:r>
              <a:rPr lang="en-US" altLang="en-US" sz="2800" smtClean="0"/>
              <a:t>-onset is sudden</a:t>
            </a:r>
          </a:p>
          <a:p>
            <a:pPr lvl="1" eaLnBrk="1" hangingPunct="1">
              <a:buFontTx/>
              <a:buNone/>
            </a:pPr>
            <a:r>
              <a:rPr lang="en-US" altLang="en-US" sz="2800" smtClean="0"/>
              <a:t>-nature of pain-severe or agonizing.</a:t>
            </a:r>
          </a:p>
          <a:p>
            <a:pPr lvl="1" eaLnBrk="1" hangingPunct="1">
              <a:buFontTx/>
              <a:buNone/>
            </a:pPr>
            <a:r>
              <a:rPr lang="en-US" altLang="en-US" sz="2800" smtClean="0"/>
              <a:t>-the pain is made worse by lying down on the back and is relieved by sitting down bending forward.</a:t>
            </a:r>
          </a:p>
          <a:p>
            <a:pPr lvl="1" eaLnBrk="1" hangingPunct="1">
              <a:buFontTx/>
              <a:buNone/>
            </a:pPr>
            <a:r>
              <a:rPr lang="en-US" altLang="en-US" sz="2800" smtClean="0"/>
              <a:t>-It radiates through the back to the shoulder or to the iliac fossa then spreads to involve the all abdomen.</a:t>
            </a:r>
          </a:p>
          <a:p>
            <a:pPr lvl="1" eaLnBrk="1" hangingPunct="1">
              <a:buFontTx/>
              <a:buNone/>
            </a:pPr>
            <a:r>
              <a:rPr lang="en-US" altLang="en-US" sz="2800" smtClean="0"/>
              <a:t>-Often occurs following a bout of alcohol intake.</a:t>
            </a:r>
          </a:p>
          <a:p>
            <a:pPr lvl="1" eaLnBrk="1" hangingPunct="1">
              <a:buFontTx/>
              <a:buNone/>
            </a:pPr>
            <a:r>
              <a:rPr lang="en-US" altLang="en-US" sz="2800" smtClean="0"/>
              <a:t>-Other features include -Nausea and vomiting.</a:t>
            </a:r>
          </a:p>
        </p:txBody>
      </p:sp>
      <p:sp>
        <p:nvSpPr>
          <p:cNvPr id="3" name="Slide Number Placeholder 2"/>
          <p:cNvSpPr>
            <a:spLocks noGrp="1"/>
          </p:cNvSpPr>
          <p:nvPr>
            <p:ph type="sldNum" sz="quarter" idx="12"/>
          </p:nvPr>
        </p:nvSpPr>
        <p:spPr/>
        <p:txBody>
          <a:bodyPr/>
          <a:lstStyle/>
          <a:p>
            <a:pPr>
              <a:defRPr/>
            </a:pPr>
            <a:fld id="{75C0E1FD-8141-45F4-9CCE-58A3BA1F93A7}" type="slidenum">
              <a:rPr lang="en-US"/>
              <a:pPr>
                <a:defRPr/>
              </a:pPr>
              <a:t>252</a:t>
            </a:fld>
            <a:endParaRPr lang="en-US"/>
          </a:p>
        </p:txBody>
      </p:sp>
    </p:spTree>
    <p:extLst>
      <p:ext uri="{BB962C8B-B14F-4D97-AF65-F5344CB8AC3E}">
        <p14:creationId xmlns:p14="http://schemas.microsoft.com/office/powerpoint/2010/main" val="685171654"/>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8" name="Rectangle 3"/>
          <p:cNvSpPr>
            <a:spLocks noGrp="1" noChangeArrowheads="1"/>
          </p:cNvSpPr>
          <p:nvPr>
            <p:ph sz="quarter" idx="1"/>
          </p:nvPr>
        </p:nvSpPr>
        <p:spPr>
          <a:xfrm>
            <a:off x="457200" y="304800"/>
            <a:ext cx="8229600" cy="6248400"/>
          </a:xfrm>
        </p:spPr>
        <p:txBody>
          <a:bodyPr/>
          <a:lstStyle/>
          <a:p>
            <a:pPr marL="660400" indent="-660400" eaLnBrk="1" hangingPunct="1">
              <a:buFontTx/>
              <a:buNone/>
            </a:pPr>
            <a:r>
              <a:rPr lang="en-US" altLang="en-US" b="1" smtClean="0"/>
              <a:t>O/E</a:t>
            </a:r>
            <a:endParaRPr lang="en-US" altLang="en-US" smtClean="0"/>
          </a:p>
          <a:p>
            <a:pPr marL="660400" indent="-660400" eaLnBrk="1" hangingPunct="1"/>
            <a:r>
              <a:rPr lang="en-US" altLang="en-US" smtClean="0"/>
              <a:t>Sick looking</a:t>
            </a:r>
          </a:p>
          <a:p>
            <a:pPr marL="660400" indent="-660400" eaLnBrk="1" hangingPunct="1"/>
            <a:r>
              <a:rPr lang="en-US" altLang="en-US" smtClean="0"/>
              <a:t>Febrile</a:t>
            </a:r>
          </a:p>
          <a:p>
            <a:pPr marL="660400" indent="-660400" eaLnBrk="1" hangingPunct="1"/>
            <a:r>
              <a:rPr lang="en-US" altLang="en-US" smtClean="0"/>
              <a:t>Jaundice +/-</a:t>
            </a:r>
          </a:p>
          <a:p>
            <a:pPr marL="660400" indent="-660400" eaLnBrk="1" hangingPunct="1"/>
            <a:r>
              <a:rPr lang="en-US" altLang="en-US" smtClean="0"/>
              <a:t>Tachycardia</a:t>
            </a:r>
          </a:p>
          <a:p>
            <a:pPr marL="660400" indent="-660400" eaLnBrk="1" hangingPunct="1"/>
            <a:r>
              <a:rPr lang="en-US" altLang="en-US" smtClean="0"/>
              <a:t>Features of shock</a:t>
            </a:r>
            <a:endParaRPr lang="en-US" altLang="en-US" b="1" smtClean="0"/>
          </a:p>
          <a:p>
            <a:pPr marL="660400" indent="-660400" eaLnBrk="1" hangingPunct="1">
              <a:buFontTx/>
              <a:buNone/>
            </a:pPr>
            <a:r>
              <a:rPr lang="en-US" altLang="en-US" b="1" smtClean="0"/>
              <a:t>P/A</a:t>
            </a:r>
            <a:endParaRPr lang="en-US" altLang="en-US" smtClean="0"/>
          </a:p>
          <a:p>
            <a:pPr marL="660400" indent="-660400" eaLnBrk="1" hangingPunct="1"/>
            <a:r>
              <a:rPr lang="en-US" altLang="en-US" smtClean="0"/>
              <a:t>Periumbilical bruising (Cullen’s sign) or flanks (Grey turner’s sign) from blood vessel autodigestion and retroperitonial haemorrhage.</a:t>
            </a:r>
          </a:p>
          <a:p>
            <a:pPr marL="660400" indent="-660400" eaLnBrk="1" hangingPunct="1"/>
            <a:r>
              <a:rPr lang="en-US" altLang="en-US" smtClean="0"/>
              <a:t>Local or General tenderness </a:t>
            </a:r>
          </a:p>
          <a:p>
            <a:pPr marL="660400" indent="-660400" eaLnBrk="1" hangingPunct="1"/>
            <a:r>
              <a:rPr lang="en-US" altLang="en-US" smtClean="0"/>
              <a:t>Muscle guarding, rigidity</a:t>
            </a:r>
          </a:p>
          <a:p>
            <a:pPr marL="660400" indent="-660400" eaLnBrk="1" hangingPunct="1"/>
            <a:r>
              <a:rPr lang="en-US" altLang="en-US" smtClean="0"/>
              <a:t>Bowel sounds low or absent.</a:t>
            </a:r>
          </a:p>
        </p:txBody>
      </p:sp>
      <p:sp>
        <p:nvSpPr>
          <p:cNvPr id="3" name="Slide Number Placeholder 2"/>
          <p:cNvSpPr>
            <a:spLocks noGrp="1"/>
          </p:cNvSpPr>
          <p:nvPr>
            <p:ph type="sldNum" sz="quarter" idx="12"/>
          </p:nvPr>
        </p:nvSpPr>
        <p:spPr/>
        <p:txBody>
          <a:bodyPr/>
          <a:lstStyle/>
          <a:p>
            <a:pPr>
              <a:defRPr/>
            </a:pPr>
            <a:fld id="{CE041624-750F-4896-89C5-1379E6812C4B}" type="slidenum">
              <a:rPr lang="en-US"/>
              <a:pPr>
                <a:defRPr/>
              </a:pPr>
              <a:t>253</a:t>
            </a:fld>
            <a:endParaRPr lang="en-US"/>
          </a:p>
        </p:txBody>
      </p:sp>
    </p:spTree>
    <p:extLst>
      <p:ext uri="{BB962C8B-B14F-4D97-AF65-F5344CB8AC3E}">
        <p14:creationId xmlns:p14="http://schemas.microsoft.com/office/powerpoint/2010/main" val="1734540306"/>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2" name="Rectangle 2"/>
          <p:cNvSpPr>
            <a:spLocks noGrp="1" noChangeArrowheads="1"/>
          </p:cNvSpPr>
          <p:nvPr>
            <p:ph type="title"/>
          </p:nvPr>
        </p:nvSpPr>
        <p:spPr/>
        <p:txBody>
          <a:bodyPr/>
          <a:lstStyle/>
          <a:p>
            <a:pPr eaLnBrk="1" hangingPunct="1"/>
            <a:r>
              <a:rPr lang="en-US" altLang="en-US" sz="2500" smtClean="0"/>
              <a:t>A bluish discoloration may be seen around the umbilicus (Cullen sign) or in the flanks (Grey Turner sign).</a:t>
            </a:r>
            <a:endParaRPr lang="hi-IN" altLang="en-US" sz="2500" smtClean="0">
              <a:ea typeface="Mangal" pitchFamily="18" charset="0"/>
            </a:endParaRPr>
          </a:p>
        </p:txBody>
      </p:sp>
      <p:sp>
        <p:nvSpPr>
          <p:cNvPr id="670723" name="Rectangle 3"/>
          <p:cNvSpPr>
            <a:spLocks noGrp="1" noChangeArrowheads="1"/>
          </p:cNvSpPr>
          <p:nvPr>
            <p:ph type="body" sz="half" idx="1"/>
          </p:nvPr>
        </p:nvSpPr>
        <p:spPr>
          <a:xfrm>
            <a:off x="914400" y="1447800"/>
            <a:ext cx="3749675" cy="4572000"/>
          </a:xfrm>
        </p:spPr>
        <p:txBody>
          <a:bodyPr/>
          <a:lstStyle/>
          <a:p>
            <a:pPr eaLnBrk="1" hangingPunct="1"/>
            <a:r>
              <a:rPr lang="en-US" altLang="en-US" smtClean="0"/>
              <a:t>Grey Turner’s sign</a:t>
            </a:r>
          </a:p>
        </p:txBody>
      </p:sp>
      <p:sp>
        <p:nvSpPr>
          <p:cNvPr id="670724" name="Rectangle 4"/>
          <p:cNvSpPr>
            <a:spLocks noGrp="1" noChangeArrowheads="1"/>
          </p:cNvSpPr>
          <p:nvPr>
            <p:ph type="body" sz="half" idx="2"/>
          </p:nvPr>
        </p:nvSpPr>
        <p:spPr>
          <a:xfrm>
            <a:off x="4933950" y="1447800"/>
            <a:ext cx="3749675" cy="4572000"/>
          </a:xfrm>
        </p:spPr>
        <p:txBody>
          <a:bodyPr/>
          <a:lstStyle/>
          <a:p>
            <a:pPr eaLnBrk="1" hangingPunct="1"/>
            <a:r>
              <a:rPr lang="en-US" altLang="en-US" smtClean="0"/>
              <a:t>Cullen’s sign</a:t>
            </a:r>
          </a:p>
        </p:txBody>
      </p:sp>
      <p:pic>
        <p:nvPicPr>
          <p:cNvPr id="670725" name="Picture 5" descr="loadBina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312988"/>
            <a:ext cx="3152775" cy="454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0726" name="Picture 6" descr="loadBinary-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538" y="2514600"/>
            <a:ext cx="4551362" cy="372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6"/>
          <p:cNvSpPr>
            <a:spLocks noGrp="1"/>
          </p:cNvSpPr>
          <p:nvPr>
            <p:ph type="sldNum" sz="quarter" idx="12"/>
          </p:nvPr>
        </p:nvSpPr>
        <p:spPr/>
        <p:txBody>
          <a:bodyPr/>
          <a:lstStyle/>
          <a:p>
            <a:pPr>
              <a:defRPr/>
            </a:pPr>
            <a:fld id="{9720761D-A30C-4BB3-A076-09BC273B6D95}" type="slidenum">
              <a:rPr lang="hi-IN" altLang="en-US"/>
              <a:pPr>
                <a:defRPr/>
              </a:pPr>
              <a:t>254</a:t>
            </a:fld>
            <a:endParaRPr lang="hi-IN" altLang="en-US"/>
          </a:p>
        </p:txBody>
      </p:sp>
    </p:spTree>
    <p:extLst>
      <p:ext uri="{BB962C8B-B14F-4D97-AF65-F5344CB8AC3E}">
        <p14:creationId xmlns:p14="http://schemas.microsoft.com/office/powerpoint/2010/main" val="4277657691"/>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17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300038"/>
            <a:ext cx="8229600" cy="6235700"/>
          </a:xfrm>
          <a:noFill/>
        </p:spPr>
      </p:pic>
      <p:sp>
        <p:nvSpPr>
          <p:cNvPr id="22532" name="Slide Number Placeholder 3"/>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pPr>
              <a:defRPr/>
            </a:pPr>
            <a:fld id="{6E8062C7-D721-4E5E-B856-870B47A0039C}" type="slidenum">
              <a:rPr lang="en-US"/>
              <a:pPr>
                <a:defRPr/>
              </a:pPr>
              <a:t>255</a:t>
            </a:fld>
            <a:endParaRPr lang="en-US"/>
          </a:p>
        </p:txBody>
      </p:sp>
    </p:spTree>
    <p:extLst>
      <p:ext uri="{BB962C8B-B14F-4D97-AF65-F5344CB8AC3E}">
        <p14:creationId xmlns:p14="http://schemas.microsoft.com/office/powerpoint/2010/main" val="3822929649"/>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27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04800" y="228600"/>
            <a:ext cx="8534400" cy="6400800"/>
          </a:xfrm>
          <a:noFill/>
        </p:spPr>
      </p:pic>
      <p:sp>
        <p:nvSpPr>
          <p:cNvPr id="23556" name="Slide Number Placeholder 3"/>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pPr>
              <a:defRPr/>
            </a:pPr>
            <a:fld id="{A503A6AC-AEA2-4677-AFEA-F0343BC09E4C}" type="slidenum">
              <a:rPr lang="en-US"/>
              <a:pPr>
                <a:defRPr/>
              </a:pPr>
              <a:t>256</a:t>
            </a:fld>
            <a:endParaRPr lang="en-US"/>
          </a:p>
        </p:txBody>
      </p:sp>
    </p:spTree>
    <p:extLst>
      <p:ext uri="{BB962C8B-B14F-4D97-AF65-F5344CB8AC3E}">
        <p14:creationId xmlns:p14="http://schemas.microsoft.com/office/powerpoint/2010/main" val="3473185661"/>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794" name="Rectangle 3"/>
          <p:cNvSpPr>
            <a:spLocks noGrp="1" noChangeArrowheads="1"/>
          </p:cNvSpPr>
          <p:nvPr>
            <p:ph sz="quarter" idx="1"/>
          </p:nvPr>
        </p:nvSpPr>
        <p:spPr>
          <a:xfrm>
            <a:off x="457200" y="457200"/>
            <a:ext cx="8229600" cy="5668963"/>
          </a:xfrm>
        </p:spPr>
        <p:txBody>
          <a:bodyPr/>
          <a:lstStyle/>
          <a:p>
            <a:pPr eaLnBrk="1" hangingPunct="1">
              <a:buFontTx/>
              <a:buNone/>
            </a:pPr>
            <a:r>
              <a:rPr lang="en-US" altLang="en-US" b="1" smtClean="0"/>
              <a:t>DDX</a:t>
            </a:r>
            <a:endParaRPr lang="en-US" altLang="en-US" smtClean="0"/>
          </a:p>
          <a:p>
            <a:pPr eaLnBrk="1" hangingPunct="1"/>
            <a:r>
              <a:rPr lang="en-US" altLang="en-US" smtClean="0"/>
              <a:t>Acute appendicitis</a:t>
            </a:r>
          </a:p>
          <a:p>
            <a:pPr eaLnBrk="1" hangingPunct="1"/>
            <a:r>
              <a:rPr lang="en-US" altLang="en-US" smtClean="0"/>
              <a:t>Perforated peptic ulcer disease</a:t>
            </a:r>
          </a:p>
          <a:p>
            <a:pPr eaLnBrk="1" hangingPunct="1"/>
            <a:r>
              <a:rPr lang="en-US" altLang="en-US" smtClean="0"/>
              <a:t>Acute cholecystitis</a:t>
            </a:r>
          </a:p>
          <a:p>
            <a:pPr eaLnBrk="1" hangingPunct="1"/>
            <a:r>
              <a:rPr lang="en-US" altLang="en-US" smtClean="0"/>
              <a:t>Acute intestinal obstruction</a:t>
            </a:r>
          </a:p>
          <a:p>
            <a:pPr eaLnBrk="1" hangingPunct="1"/>
            <a:r>
              <a:rPr lang="en-US" altLang="en-US" smtClean="0"/>
              <a:t>Thrombosis of mesenteric arteries</a:t>
            </a:r>
          </a:p>
          <a:p>
            <a:pPr eaLnBrk="1" hangingPunct="1"/>
            <a:r>
              <a:rPr lang="en-US" altLang="en-US" smtClean="0"/>
              <a:t>Acute gastritis</a:t>
            </a:r>
          </a:p>
          <a:p>
            <a:pPr eaLnBrk="1" hangingPunct="1"/>
            <a:r>
              <a:rPr lang="en-US" altLang="en-US" smtClean="0"/>
              <a:t>Acute salphingitis</a:t>
            </a:r>
          </a:p>
          <a:p>
            <a:pPr eaLnBrk="1" hangingPunct="1"/>
            <a:endParaRPr lang="en-US" altLang="en-US" smtClean="0"/>
          </a:p>
        </p:txBody>
      </p:sp>
      <p:sp>
        <p:nvSpPr>
          <p:cNvPr id="3" name="Slide Number Placeholder 2"/>
          <p:cNvSpPr>
            <a:spLocks noGrp="1"/>
          </p:cNvSpPr>
          <p:nvPr>
            <p:ph type="sldNum" sz="quarter" idx="12"/>
          </p:nvPr>
        </p:nvSpPr>
        <p:spPr/>
        <p:txBody>
          <a:bodyPr/>
          <a:lstStyle/>
          <a:p>
            <a:pPr>
              <a:defRPr/>
            </a:pPr>
            <a:fld id="{E8739CE7-AFD5-4001-8747-5CBCC6C27759}" type="slidenum">
              <a:rPr lang="en-US"/>
              <a:pPr>
                <a:defRPr/>
              </a:pPr>
              <a:t>257</a:t>
            </a:fld>
            <a:endParaRPr lang="en-US"/>
          </a:p>
        </p:txBody>
      </p:sp>
    </p:spTree>
    <p:extLst>
      <p:ext uri="{BB962C8B-B14F-4D97-AF65-F5344CB8AC3E}">
        <p14:creationId xmlns:p14="http://schemas.microsoft.com/office/powerpoint/2010/main" val="4094080226"/>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3"/>
          <p:cNvSpPr>
            <a:spLocks noGrp="1" noChangeArrowheads="1"/>
          </p:cNvSpPr>
          <p:nvPr>
            <p:ph sz="quarter" idx="1"/>
          </p:nvPr>
        </p:nvSpPr>
        <p:spPr>
          <a:xfrm>
            <a:off x="457200" y="381000"/>
            <a:ext cx="8229600" cy="5745163"/>
          </a:xfrm>
        </p:spPr>
        <p:txBody>
          <a:bodyPr/>
          <a:lstStyle/>
          <a:p>
            <a:pPr marL="609600" indent="-609600" eaLnBrk="1" hangingPunct="1">
              <a:lnSpc>
                <a:spcPct val="80000"/>
              </a:lnSpc>
              <a:buFontTx/>
              <a:buNone/>
            </a:pPr>
            <a:r>
              <a:rPr lang="en-US" altLang="en-US" sz="2800" b="1" smtClean="0"/>
              <a:t>Investigation</a:t>
            </a:r>
            <a:endParaRPr lang="en-US" altLang="en-US" sz="2800" smtClean="0"/>
          </a:p>
          <a:p>
            <a:pPr marL="609600" indent="-609600" eaLnBrk="1" hangingPunct="1">
              <a:lnSpc>
                <a:spcPct val="80000"/>
              </a:lnSpc>
            </a:pPr>
            <a:r>
              <a:rPr lang="en-US" altLang="en-US" smtClean="0"/>
              <a:t>Blood for FH- Raised WBC count</a:t>
            </a:r>
          </a:p>
          <a:p>
            <a:pPr marL="609600" indent="-609600" eaLnBrk="1" hangingPunct="1">
              <a:lnSpc>
                <a:spcPct val="80000"/>
              </a:lnSpc>
            </a:pPr>
            <a:r>
              <a:rPr lang="en-US" altLang="en-US" smtClean="0"/>
              <a:t>Blood for Electrolyte level- calcium- Raised</a:t>
            </a:r>
          </a:p>
          <a:p>
            <a:pPr marL="609600" indent="-609600" eaLnBrk="1" hangingPunct="1">
              <a:lnSpc>
                <a:spcPct val="80000"/>
              </a:lnSpc>
            </a:pPr>
            <a:r>
              <a:rPr lang="en-US" altLang="en-US" smtClean="0"/>
              <a:t>Blood serum amylase (&gt;1000u/mL or around 3 fold raise) and lipase  (more sensitive and specific for pancreatitis) level- Raised</a:t>
            </a:r>
          </a:p>
          <a:p>
            <a:pPr marL="609600" indent="-609600" eaLnBrk="1" hangingPunct="1">
              <a:lnSpc>
                <a:spcPct val="80000"/>
              </a:lnSpc>
            </a:pPr>
            <a:r>
              <a:rPr lang="en-US" altLang="en-US" smtClean="0"/>
              <a:t>Urine for amylase levels- Raised</a:t>
            </a:r>
          </a:p>
          <a:p>
            <a:pPr marL="609600" indent="-609600" eaLnBrk="1" hangingPunct="1">
              <a:lnSpc>
                <a:spcPct val="80000"/>
              </a:lnSpc>
            </a:pPr>
            <a:r>
              <a:rPr lang="en-US" altLang="en-US" smtClean="0"/>
              <a:t>Plain abdominal x-ray-No psoas shadow (retroperitoneal fluid is raised);  ‘sentinel loop’ of proximal jejunum from ileus (solitary air-filled dilatation); Gall stones may be seen. Erect AXR help to exclude other causes e.g. perforation</a:t>
            </a:r>
          </a:p>
          <a:p>
            <a:pPr marL="609600" indent="-609600" eaLnBrk="1" hangingPunct="1">
              <a:lnSpc>
                <a:spcPct val="80000"/>
              </a:lnSpc>
            </a:pPr>
            <a:r>
              <a:rPr lang="en-US" altLang="en-US" smtClean="0"/>
              <a:t>Blood for sugar levels – raised</a:t>
            </a:r>
          </a:p>
          <a:p>
            <a:pPr marL="609600" indent="-609600" eaLnBrk="1" hangingPunct="1">
              <a:lnSpc>
                <a:spcPct val="80000"/>
              </a:lnSpc>
            </a:pPr>
            <a:r>
              <a:rPr lang="en-US" altLang="en-US" smtClean="0"/>
              <a:t>Barium meal-displaced stomach with duodenum.</a:t>
            </a:r>
          </a:p>
          <a:p>
            <a:pPr marL="609600" indent="-609600" eaLnBrk="1" hangingPunct="1">
              <a:lnSpc>
                <a:spcPct val="80000"/>
              </a:lnSpc>
            </a:pPr>
            <a:r>
              <a:rPr lang="en-US" altLang="en-US" smtClean="0"/>
              <a:t>Abdominal US – if gallstones + AST </a:t>
            </a:r>
            <a:r>
              <a:rPr lang="en-US" altLang="en-US" smtClean="0">
                <a:latin typeface="Arial" charset="0"/>
                <a:cs typeface="Arial" charset="0"/>
              </a:rPr>
              <a:t>↑</a:t>
            </a:r>
          </a:p>
          <a:p>
            <a:pPr marL="609600" indent="-609600" eaLnBrk="1" hangingPunct="1">
              <a:lnSpc>
                <a:spcPct val="80000"/>
              </a:lnSpc>
            </a:pPr>
            <a:r>
              <a:rPr lang="en-US" altLang="en-US" smtClean="0">
                <a:latin typeface="Arial" charset="0"/>
                <a:cs typeface="Arial" charset="0"/>
              </a:rPr>
              <a:t>ERCP if LFT worsen</a:t>
            </a:r>
            <a:endParaRPr lang="en-US" altLang="en-US" smtClean="0"/>
          </a:p>
          <a:p>
            <a:pPr marL="609600" indent="-609600" eaLnBrk="1" hangingPunct="1">
              <a:lnSpc>
                <a:spcPct val="80000"/>
              </a:lnSpc>
            </a:pPr>
            <a:endParaRPr lang="en-US" altLang="en-US" sz="2800" smtClean="0"/>
          </a:p>
        </p:txBody>
      </p:sp>
      <p:sp>
        <p:nvSpPr>
          <p:cNvPr id="3" name="Slide Number Placeholder 2"/>
          <p:cNvSpPr>
            <a:spLocks noGrp="1"/>
          </p:cNvSpPr>
          <p:nvPr>
            <p:ph type="sldNum" sz="quarter" idx="12"/>
          </p:nvPr>
        </p:nvSpPr>
        <p:spPr/>
        <p:txBody>
          <a:bodyPr/>
          <a:lstStyle/>
          <a:p>
            <a:pPr>
              <a:defRPr/>
            </a:pPr>
            <a:fld id="{B653C594-3736-42EA-BFB3-04CF15AF90A1}" type="slidenum">
              <a:rPr lang="en-US"/>
              <a:pPr>
                <a:defRPr/>
              </a:pPr>
              <a:t>258</a:t>
            </a:fld>
            <a:endParaRPr lang="en-US"/>
          </a:p>
        </p:txBody>
      </p:sp>
    </p:spTree>
    <p:extLst>
      <p:ext uri="{BB962C8B-B14F-4D97-AF65-F5344CB8AC3E}">
        <p14:creationId xmlns:p14="http://schemas.microsoft.com/office/powerpoint/2010/main" val="3199378545"/>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42" name="Rectangle 3"/>
          <p:cNvSpPr>
            <a:spLocks noGrp="1" noChangeArrowheads="1"/>
          </p:cNvSpPr>
          <p:nvPr>
            <p:ph sz="quarter" idx="1"/>
          </p:nvPr>
        </p:nvSpPr>
        <p:spPr>
          <a:xfrm>
            <a:off x="228600" y="457200"/>
            <a:ext cx="8686800" cy="5791200"/>
          </a:xfrm>
        </p:spPr>
        <p:txBody>
          <a:bodyPr/>
          <a:lstStyle/>
          <a:p>
            <a:pPr eaLnBrk="1" hangingPunct="1">
              <a:lnSpc>
                <a:spcPct val="90000"/>
              </a:lnSpc>
              <a:buFontTx/>
              <a:buNone/>
            </a:pPr>
            <a:r>
              <a:rPr lang="en-US" altLang="en-US" sz="2800" u="sng" smtClean="0"/>
              <a:t>Treatment</a:t>
            </a:r>
          </a:p>
          <a:p>
            <a:pPr lvl="1" eaLnBrk="1" hangingPunct="1">
              <a:lnSpc>
                <a:spcPct val="90000"/>
              </a:lnSpc>
              <a:buFontTx/>
              <a:buNone/>
            </a:pPr>
            <a:r>
              <a:rPr lang="en-US" altLang="en-US" smtClean="0"/>
              <a:t>1. Admit, Nil by mouth, Likely to need NG tube (To decrease pancreatic stimulation, To reduce digestive juice being produced, To decrease intestinal distension)</a:t>
            </a:r>
          </a:p>
          <a:p>
            <a:pPr lvl="1" eaLnBrk="1" hangingPunct="1">
              <a:lnSpc>
                <a:spcPct val="90000"/>
              </a:lnSpc>
              <a:buFontTx/>
              <a:buNone/>
            </a:pPr>
            <a:r>
              <a:rPr lang="en-US" altLang="en-US" smtClean="0"/>
              <a:t>2. Analgesics e.g. pethidine 75-100mg/4h  IM or morphine (may cause Oddi’s sphincter to contract more, but a better analgesic , NOT contraindicated)</a:t>
            </a:r>
          </a:p>
          <a:p>
            <a:pPr lvl="1" eaLnBrk="1" hangingPunct="1">
              <a:lnSpc>
                <a:spcPct val="90000"/>
              </a:lnSpc>
              <a:buFontTx/>
              <a:buNone/>
            </a:pPr>
            <a:r>
              <a:rPr lang="en-US" altLang="en-US" smtClean="0"/>
              <a:t>3. IVF   - To counter third space sequestration</a:t>
            </a:r>
          </a:p>
          <a:p>
            <a:pPr eaLnBrk="1" hangingPunct="1">
              <a:lnSpc>
                <a:spcPct val="90000"/>
              </a:lnSpc>
              <a:buFontTx/>
              <a:buNone/>
            </a:pPr>
            <a:r>
              <a:rPr lang="en-US" altLang="en-US" sz="2800" smtClean="0"/>
              <a:t>                -correct shock, Replace electrolytes</a:t>
            </a:r>
          </a:p>
          <a:p>
            <a:pPr eaLnBrk="1" hangingPunct="1">
              <a:lnSpc>
                <a:spcPct val="90000"/>
              </a:lnSpc>
              <a:buFontTx/>
              <a:buNone/>
            </a:pPr>
            <a:r>
              <a:rPr lang="en-US" altLang="en-US" sz="2800" smtClean="0"/>
              <a:t>	            </a:t>
            </a:r>
            <a:r>
              <a:rPr lang="en-US" altLang="en-US" sz="2400" smtClean="0"/>
              <a:t>- Till vital signs are satisfactory and urine flow stays at &gt; 30mls/h</a:t>
            </a:r>
            <a:endParaRPr lang="en-US" altLang="en-US" sz="2800" smtClean="0"/>
          </a:p>
          <a:p>
            <a:pPr lvl="1" eaLnBrk="1" hangingPunct="1">
              <a:lnSpc>
                <a:spcPct val="90000"/>
              </a:lnSpc>
              <a:buFontTx/>
              <a:buNone/>
            </a:pPr>
            <a:r>
              <a:rPr lang="en-US" altLang="en-US" smtClean="0"/>
              <a:t>5. Hourly pulse, BP, and urine output</a:t>
            </a:r>
          </a:p>
          <a:p>
            <a:pPr lvl="1" eaLnBrk="1" hangingPunct="1">
              <a:lnSpc>
                <a:spcPct val="90000"/>
              </a:lnSpc>
              <a:buFontTx/>
              <a:buNone/>
            </a:pPr>
            <a:r>
              <a:rPr lang="en-US" altLang="en-US" smtClean="0"/>
              <a:t>6. Treat any secondary bacterial infection.</a:t>
            </a:r>
          </a:p>
          <a:p>
            <a:pPr lvl="1" eaLnBrk="1" hangingPunct="1">
              <a:lnSpc>
                <a:spcPct val="90000"/>
              </a:lnSpc>
              <a:buFontTx/>
              <a:buNone/>
            </a:pPr>
            <a:r>
              <a:rPr lang="en-US" altLang="en-US" smtClean="0"/>
              <a:t>7. Restrict any fatty diet.</a:t>
            </a:r>
          </a:p>
          <a:p>
            <a:pPr lvl="3" eaLnBrk="1" hangingPunct="1">
              <a:lnSpc>
                <a:spcPct val="90000"/>
              </a:lnSpc>
              <a:buFontTx/>
              <a:buNone/>
            </a:pPr>
            <a:r>
              <a:rPr lang="en-US" altLang="en-US" smtClean="0"/>
              <a:t>-It stimulates pancreatic juice secretion.</a:t>
            </a:r>
          </a:p>
          <a:p>
            <a:pPr lvl="3" eaLnBrk="1" hangingPunct="1">
              <a:lnSpc>
                <a:spcPct val="90000"/>
              </a:lnSpc>
              <a:buFontTx/>
              <a:buNone/>
            </a:pPr>
            <a:r>
              <a:rPr lang="en-US" altLang="en-US" smtClean="0"/>
              <a:t>-To treat hypocalcaemia.</a:t>
            </a:r>
          </a:p>
          <a:p>
            <a:pPr lvl="1" eaLnBrk="1" hangingPunct="1">
              <a:lnSpc>
                <a:spcPct val="90000"/>
              </a:lnSpc>
              <a:buFontTx/>
              <a:buNone/>
            </a:pPr>
            <a:endParaRPr lang="en-US" altLang="en-US" smtClean="0"/>
          </a:p>
          <a:p>
            <a:pPr lvl="1" eaLnBrk="1" hangingPunct="1">
              <a:lnSpc>
                <a:spcPct val="90000"/>
              </a:lnSpc>
              <a:buFontTx/>
              <a:buNone/>
            </a:pPr>
            <a:endParaRPr lang="en-US" altLang="en-US" smtClean="0"/>
          </a:p>
        </p:txBody>
      </p:sp>
      <p:sp>
        <p:nvSpPr>
          <p:cNvPr id="3" name="Slide Number Placeholder 2"/>
          <p:cNvSpPr>
            <a:spLocks noGrp="1"/>
          </p:cNvSpPr>
          <p:nvPr>
            <p:ph type="sldNum" sz="quarter" idx="12"/>
          </p:nvPr>
        </p:nvSpPr>
        <p:spPr/>
        <p:txBody>
          <a:bodyPr/>
          <a:lstStyle/>
          <a:p>
            <a:pPr>
              <a:defRPr/>
            </a:pPr>
            <a:fld id="{1A931967-5B33-4798-A6F0-C2E886BEE762}" type="slidenum">
              <a:rPr lang="en-US"/>
              <a:pPr>
                <a:defRPr/>
              </a:pPr>
              <a:t>259</a:t>
            </a:fld>
            <a:endParaRPr lang="en-US"/>
          </a:p>
        </p:txBody>
      </p:sp>
    </p:spTree>
    <p:extLst>
      <p:ext uri="{BB962C8B-B14F-4D97-AF65-F5344CB8AC3E}">
        <p14:creationId xmlns:p14="http://schemas.microsoft.com/office/powerpoint/2010/main" val="39053127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Content Placeholder 6"/>
          <p:cNvSpPr>
            <a:spLocks noGrp="1"/>
          </p:cNvSpPr>
          <p:nvPr>
            <p:ph sz="quarter" idx="2"/>
          </p:nvPr>
        </p:nvSpPr>
        <p:spPr>
          <a:xfrm>
            <a:off x="6099175" y="1905000"/>
            <a:ext cx="2816225" cy="2362200"/>
          </a:xfrm>
          <a:solidFill>
            <a:schemeClr val="bg1"/>
          </a:solidFill>
        </p:spPr>
        <p:txBody>
          <a:bodyPr/>
          <a:lstStyle/>
          <a:p>
            <a:pPr algn="ctr">
              <a:buFont typeface="Wingdings 2" pitchFamily="18" charset="2"/>
              <a:buNone/>
            </a:pPr>
            <a:r>
              <a:rPr lang="en-US" altLang="en-US" sz="4400" b="1" smtClean="0"/>
              <a:t>Pathway of bilirubin excretion</a:t>
            </a:r>
            <a:endParaRPr lang="en-US" altLang="en-US" sz="4400" smtClean="0"/>
          </a:p>
        </p:txBody>
      </p:sp>
      <p:sp>
        <p:nvSpPr>
          <p:cNvPr id="4" name="Slide Number Placeholder 3"/>
          <p:cNvSpPr>
            <a:spLocks noGrp="1"/>
          </p:cNvSpPr>
          <p:nvPr>
            <p:ph type="sldNum" sz="quarter" idx="12"/>
          </p:nvPr>
        </p:nvSpPr>
        <p:spPr/>
        <p:txBody>
          <a:bodyPr/>
          <a:lstStyle/>
          <a:p>
            <a:pPr>
              <a:defRPr/>
            </a:pPr>
            <a:fld id="{DE5F16AD-6F35-4E60-B9B2-FC28527C34E7}" type="slidenum">
              <a:rPr lang="en-US"/>
              <a:pPr>
                <a:defRPr/>
              </a:pPr>
              <a:t>26</a:t>
            </a:fld>
            <a:endParaRPr lang="en-US"/>
          </a:p>
        </p:txBody>
      </p:sp>
      <p:pic>
        <p:nvPicPr>
          <p:cNvPr id="437252"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76200" y="76200"/>
            <a:ext cx="5867400" cy="6705600"/>
          </a:xfrm>
          <a:noFill/>
        </p:spPr>
      </p:pic>
    </p:spTree>
    <p:extLst>
      <p:ext uri="{BB962C8B-B14F-4D97-AF65-F5344CB8AC3E}">
        <p14:creationId xmlns:p14="http://schemas.microsoft.com/office/powerpoint/2010/main" val="2194362796"/>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6" name="Content Placeholder 2"/>
          <p:cNvSpPr>
            <a:spLocks noGrp="1"/>
          </p:cNvSpPr>
          <p:nvPr>
            <p:ph sz="quarter" idx="1"/>
          </p:nvPr>
        </p:nvSpPr>
        <p:spPr>
          <a:xfrm>
            <a:off x="381000" y="381000"/>
            <a:ext cx="8305800" cy="5638800"/>
          </a:xfrm>
        </p:spPr>
        <p:txBody>
          <a:bodyPr/>
          <a:lstStyle/>
          <a:p>
            <a:pPr lvl="1" eaLnBrk="1" hangingPunct="1">
              <a:lnSpc>
                <a:spcPct val="90000"/>
              </a:lnSpc>
              <a:buFontTx/>
              <a:buNone/>
            </a:pPr>
            <a:r>
              <a:rPr lang="en-US" altLang="en-US" smtClean="0"/>
              <a:t>8. Calcium Gluconate.</a:t>
            </a:r>
          </a:p>
          <a:p>
            <a:pPr lvl="2" eaLnBrk="1" hangingPunct="1">
              <a:lnSpc>
                <a:spcPct val="90000"/>
              </a:lnSpc>
              <a:buFontTx/>
              <a:buNone/>
            </a:pPr>
            <a:r>
              <a:rPr lang="en-US" altLang="en-US" smtClean="0"/>
              <a:t>-To treat hypocalcaemia.</a:t>
            </a:r>
          </a:p>
          <a:p>
            <a:pPr lvl="1" eaLnBrk="1" hangingPunct="1">
              <a:lnSpc>
                <a:spcPct val="90000"/>
              </a:lnSpc>
              <a:buFontTx/>
              <a:buNone/>
            </a:pPr>
            <a:r>
              <a:rPr lang="en-US" altLang="en-US" smtClean="0"/>
              <a:t>9. Advice to stop alcohol.</a:t>
            </a:r>
          </a:p>
          <a:p>
            <a:pPr lvl="1" eaLnBrk="1" hangingPunct="1">
              <a:lnSpc>
                <a:spcPct val="90000"/>
              </a:lnSpc>
              <a:buFontTx/>
              <a:buNone/>
            </a:pPr>
            <a:r>
              <a:rPr lang="en-US" altLang="en-US" smtClean="0"/>
              <a:t>10. Daily FBC, U/E/C, Glucose, Amylase, ABG. </a:t>
            </a:r>
          </a:p>
          <a:p>
            <a:pPr lvl="1" eaLnBrk="1" hangingPunct="1">
              <a:lnSpc>
                <a:spcPct val="90000"/>
              </a:lnSpc>
              <a:buFontTx/>
              <a:buNone/>
            </a:pPr>
            <a:r>
              <a:rPr lang="en-US" altLang="en-US" smtClean="0"/>
              <a:t>11. Surgery may be done in:</a:t>
            </a:r>
          </a:p>
          <a:p>
            <a:pPr lvl="2" eaLnBrk="1" hangingPunct="1">
              <a:lnSpc>
                <a:spcPct val="90000"/>
              </a:lnSpc>
              <a:buFontTx/>
              <a:buNone/>
            </a:pPr>
            <a:r>
              <a:rPr lang="en-US" altLang="en-US" sz="2400" smtClean="0"/>
              <a:t>-if there is worsening: ITU, PaO</a:t>
            </a:r>
            <a:r>
              <a:rPr lang="en-US" altLang="en-US" sz="2400" baseline="-25000" smtClean="0"/>
              <a:t>2</a:t>
            </a:r>
            <a:r>
              <a:rPr lang="en-US" altLang="en-US" sz="2400" baseline="-25000" smtClean="0">
                <a:latin typeface="Arial" charset="0"/>
                <a:cs typeface="Arial" charset="0"/>
              </a:rPr>
              <a:t> </a:t>
            </a:r>
            <a:r>
              <a:rPr lang="en-US" altLang="en-US" sz="2400" smtClean="0">
                <a:latin typeface="Arial" charset="0"/>
                <a:cs typeface="Arial" charset="0"/>
              </a:rPr>
              <a:t>↓ </a:t>
            </a:r>
          </a:p>
          <a:p>
            <a:pPr lvl="2" eaLnBrk="1" hangingPunct="1">
              <a:lnSpc>
                <a:spcPct val="90000"/>
              </a:lnSpc>
              <a:buFontTx/>
              <a:buNone/>
            </a:pPr>
            <a:r>
              <a:rPr lang="en-US" altLang="en-US" sz="2400" smtClean="0">
                <a:latin typeface="Arial" charset="0"/>
                <a:cs typeface="Arial" charset="0"/>
              </a:rPr>
              <a:t>- </a:t>
            </a:r>
            <a:r>
              <a:rPr lang="en-US" altLang="en-US" sz="2400" smtClean="0"/>
              <a:t>Obstruction of biliary ducts.</a:t>
            </a:r>
          </a:p>
          <a:p>
            <a:pPr lvl="2" eaLnBrk="1" hangingPunct="1">
              <a:lnSpc>
                <a:spcPct val="90000"/>
              </a:lnSpc>
              <a:buFontTx/>
              <a:buNone/>
            </a:pPr>
            <a:r>
              <a:rPr lang="en-US" altLang="en-US" sz="2400" smtClean="0"/>
              <a:t>-Pancreatic abscess, pancreatic necrosis (on  contrast enhanced CT)</a:t>
            </a:r>
          </a:p>
          <a:p>
            <a:pPr lvl="1" eaLnBrk="1" hangingPunct="1">
              <a:lnSpc>
                <a:spcPct val="90000"/>
              </a:lnSpc>
              <a:buFontTx/>
              <a:buNone/>
            </a:pPr>
            <a:r>
              <a:rPr lang="en-US" altLang="en-US" sz="2800" smtClean="0"/>
              <a:t>12. ERCP + gallstone removal may be needed if there is progressive jaundice</a:t>
            </a:r>
          </a:p>
          <a:p>
            <a:pPr lvl="1" eaLnBrk="1" hangingPunct="1">
              <a:lnSpc>
                <a:spcPct val="90000"/>
              </a:lnSpc>
              <a:buFontTx/>
              <a:buNone/>
            </a:pPr>
            <a:r>
              <a:rPr lang="en-US" altLang="en-US" sz="2800" smtClean="0"/>
              <a:t>13. Repeat imaging (usually CT) is performed in order to monitor progress</a:t>
            </a:r>
          </a:p>
          <a:p>
            <a:endParaRPr lang="en-US" altLang="en-US" sz="3200" smtClean="0"/>
          </a:p>
        </p:txBody>
      </p:sp>
      <p:sp>
        <p:nvSpPr>
          <p:cNvPr id="4" name="Slide Number Placeholder 3"/>
          <p:cNvSpPr>
            <a:spLocks noGrp="1"/>
          </p:cNvSpPr>
          <p:nvPr>
            <p:ph type="sldNum" sz="quarter" idx="12"/>
          </p:nvPr>
        </p:nvSpPr>
        <p:spPr/>
        <p:txBody>
          <a:bodyPr/>
          <a:lstStyle/>
          <a:p>
            <a:pPr>
              <a:defRPr/>
            </a:pPr>
            <a:fld id="{4D48A844-7F3A-4E54-8B2E-447BEA036F2D}" type="slidenum">
              <a:rPr lang="en-US"/>
              <a:pPr>
                <a:defRPr/>
              </a:pPr>
              <a:t>260</a:t>
            </a:fld>
            <a:endParaRPr lang="en-US"/>
          </a:p>
        </p:txBody>
      </p:sp>
    </p:spTree>
    <p:extLst>
      <p:ext uri="{BB962C8B-B14F-4D97-AF65-F5344CB8AC3E}">
        <p14:creationId xmlns:p14="http://schemas.microsoft.com/office/powerpoint/2010/main" val="714809412"/>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90" name="Title 1"/>
          <p:cNvSpPr>
            <a:spLocks noGrp="1"/>
          </p:cNvSpPr>
          <p:nvPr>
            <p:ph type="title"/>
          </p:nvPr>
        </p:nvSpPr>
        <p:spPr/>
        <p:txBody>
          <a:bodyPr/>
          <a:lstStyle/>
          <a:p>
            <a:r>
              <a:rPr lang="en-US" altLang="en-US" smtClean="0">
                <a:solidFill>
                  <a:schemeClr val="tx1"/>
                </a:solidFill>
              </a:rPr>
              <a:t>DDx</a:t>
            </a:r>
          </a:p>
        </p:txBody>
      </p:sp>
      <p:sp>
        <p:nvSpPr>
          <p:cNvPr id="677891" name="Content Placeholder 2"/>
          <p:cNvSpPr>
            <a:spLocks noGrp="1"/>
          </p:cNvSpPr>
          <p:nvPr>
            <p:ph sz="quarter" idx="1"/>
          </p:nvPr>
        </p:nvSpPr>
        <p:spPr/>
        <p:txBody>
          <a:bodyPr/>
          <a:lstStyle/>
          <a:p>
            <a:r>
              <a:rPr lang="en-US" altLang="en-US" smtClean="0"/>
              <a:t>Any cause of acute abdomen</a:t>
            </a:r>
          </a:p>
          <a:p>
            <a:r>
              <a:rPr lang="en-US" altLang="en-US" smtClean="0"/>
              <a:t>Myocardial infarct</a:t>
            </a:r>
          </a:p>
        </p:txBody>
      </p:sp>
      <p:sp>
        <p:nvSpPr>
          <p:cNvPr id="4" name="Slide Number Placeholder 3"/>
          <p:cNvSpPr>
            <a:spLocks noGrp="1"/>
          </p:cNvSpPr>
          <p:nvPr>
            <p:ph type="sldNum" sz="quarter" idx="12"/>
          </p:nvPr>
        </p:nvSpPr>
        <p:spPr/>
        <p:txBody>
          <a:bodyPr/>
          <a:lstStyle/>
          <a:p>
            <a:pPr>
              <a:defRPr/>
            </a:pPr>
            <a:fld id="{5D2072C7-C63A-46BD-9005-C990E9412185}" type="slidenum">
              <a:rPr lang="en-US"/>
              <a:pPr>
                <a:defRPr/>
              </a:pPr>
              <a:t>261</a:t>
            </a:fld>
            <a:endParaRPr lang="en-US"/>
          </a:p>
        </p:txBody>
      </p:sp>
    </p:spTree>
    <p:extLst>
      <p:ext uri="{BB962C8B-B14F-4D97-AF65-F5344CB8AC3E}">
        <p14:creationId xmlns:p14="http://schemas.microsoft.com/office/powerpoint/2010/main" val="4175989975"/>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914" name="Rectangle 3"/>
          <p:cNvSpPr>
            <a:spLocks noGrp="1" noChangeArrowheads="1"/>
          </p:cNvSpPr>
          <p:nvPr>
            <p:ph sz="quarter" idx="1"/>
          </p:nvPr>
        </p:nvSpPr>
        <p:spPr>
          <a:xfrm>
            <a:off x="457200" y="304800"/>
            <a:ext cx="8229600" cy="4953000"/>
          </a:xfrm>
        </p:spPr>
        <p:txBody>
          <a:bodyPr/>
          <a:lstStyle/>
          <a:p>
            <a:pPr eaLnBrk="1" hangingPunct="1">
              <a:buFontTx/>
              <a:buNone/>
            </a:pPr>
            <a:r>
              <a:rPr lang="en-US" altLang="en-US" sz="4400" smtClean="0"/>
              <a:t>Complications</a:t>
            </a:r>
          </a:p>
          <a:p>
            <a:pPr lvl="1" eaLnBrk="1" hangingPunct="1">
              <a:buFont typeface="Wingdings 2" pitchFamily="18" charset="2"/>
              <a:buNone/>
            </a:pPr>
            <a:r>
              <a:rPr lang="en-US" altLang="en-US" sz="4400" smtClean="0"/>
              <a:t>1. Early complications</a:t>
            </a:r>
          </a:p>
          <a:p>
            <a:pPr lvl="2" eaLnBrk="1" hangingPunct="1"/>
            <a:r>
              <a:rPr lang="en-US" altLang="en-US" sz="4000" smtClean="0"/>
              <a:t>Shock</a:t>
            </a:r>
          </a:p>
          <a:p>
            <a:pPr lvl="2" eaLnBrk="1" hangingPunct="1"/>
            <a:r>
              <a:rPr lang="en-US" altLang="en-US" sz="4000" smtClean="0"/>
              <a:t>ARDS</a:t>
            </a:r>
          </a:p>
          <a:p>
            <a:pPr lvl="2" eaLnBrk="1" hangingPunct="1"/>
            <a:r>
              <a:rPr lang="en-US" altLang="en-US" sz="4000" smtClean="0"/>
              <a:t>Renal Failure (give lots of fluid !)</a:t>
            </a:r>
          </a:p>
          <a:p>
            <a:pPr lvl="1" eaLnBrk="1" hangingPunct="1"/>
            <a:endParaRPr lang="en-US" altLang="en-US" sz="4400" smtClean="0"/>
          </a:p>
          <a:p>
            <a:pPr lvl="2" eaLnBrk="1" hangingPunct="1"/>
            <a:endParaRPr lang="en-US" altLang="en-US" sz="4000" smtClean="0"/>
          </a:p>
        </p:txBody>
      </p:sp>
      <p:sp>
        <p:nvSpPr>
          <p:cNvPr id="3" name="Slide Number Placeholder 2"/>
          <p:cNvSpPr>
            <a:spLocks noGrp="1"/>
          </p:cNvSpPr>
          <p:nvPr>
            <p:ph type="sldNum" sz="quarter" idx="12"/>
          </p:nvPr>
        </p:nvSpPr>
        <p:spPr/>
        <p:txBody>
          <a:bodyPr/>
          <a:lstStyle/>
          <a:p>
            <a:pPr>
              <a:defRPr/>
            </a:pPr>
            <a:fld id="{47B1B84B-7F06-442F-951B-8F35730243FF}" type="slidenum">
              <a:rPr lang="en-US"/>
              <a:pPr>
                <a:defRPr/>
              </a:pPr>
              <a:t>262</a:t>
            </a:fld>
            <a:endParaRPr lang="en-US"/>
          </a:p>
        </p:txBody>
      </p:sp>
    </p:spTree>
    <p:extLst>
      <p:ext uri="{BB962C8B-B14F-4D97-AF65-F5344CB8AC3E}">
        <p14:creationId xmlns:p14="http://schemas.microsoft.com/office/powerpoint/2010/main" val="103450434"/>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8" name="Content Placeholder 2"/>
          <p:cNvSpPr>
            <a:spLocks noGrp="1"/>
          </p:cNvSpPr>
          <p:nvPr>
            <p:ph sz="quarter" idx="1"/>
          </p:nvPr>
        </p:nvSpPr>
        <p:spPr>
          <a:xfrm>
            <a:off x="228600" y="457200"/>
            <a:ext cx="8686800" cy="5867400"/>
          </a:xfrm>
        </p:spPr>
        <p:txBody>
          <a:bodyPr/>
          <a:lstStyle/>
          <a:p>
            <a:pPr lvl="1" eaLnBrk="1" hangingPunct="1">
              <a:buFont typeface="Wingdings 2" pitchFamily="18" charset="2"/>
              <a:buNone/>
            </a:pPr>
            <a:r>
              <a:rPr lang="en-US" altLang="en-US" sz="2800" smtClean="0"/>
              <a:t>2. Late complications (&gt; 1 wk)</a:t>
            </a:r>
          </a:p>
          <a:p>
            <a:pPr lvl="2" eaLnBrk="1" hangingPunct="1"/>
            <a:r>
              <a:rPr lang="en-US" altLang="en-US" sz="2800" b="1" smtClean="0"/>
              <a:t>Pancreatic necrosis &amp; psuodocyst </a:t>
            </a:r>
            <a:r>
              <a:rPr lang="en-US" altLang="en-US" sz="2400" b="1" smtClean="0"/>
              <a:t>- </a:t>
            </a:r>
            <a:r>
              <a:rPr lang="en-US" altLang="en-US" sz="2400" smtClean="0"/>
              <a:t>(fluid in lesser sac), with raised T, a mass ± persistent raised amylase/LFT,  may resolve or need drainage externally or into stomach (e.g. laparoscopically)</a:t>
            </a:r>
          </a:p>
          <a:p>
            <a:pPr lvl="2" eaLnBrk="1" hangingPunct="1"/>
            <a:r>
              <a:rPr lang="en-US" altLang="en-US" sz="2800" b="1" smtClean="0"/>
              <a:t>Abscess</a:t>
            </a:r>
            <a:r>
              <a:rPr lang="en-US" altLang="en-US" sz="2800" smtClean="0"/>
              <a:t> </a:t>
            </a:r>
            <a:r>
              <a:rPr lang="en-US" altLang="en-US" sz="2400" smtClean="0"/>
              <a:t>– need drainage</a:t>
            </a:r>
          </a:p>
          <a:p>
            <a:pPr lvl="2" eaLnBrk="1" hangingPunct="1"/>
            <a:r>
              <a:rPr lang="en-US" altLang="en-US" sz="2800" b="1" smtClean="0"/>
              <a:t>Bleeding</a:t>
            </a:r>
            <a:r>
              <a:rPr lang="en-US" altLang="en-US" sz="2400" smtClean="0"/>
              <a:t> – From elastase eroding a major a major vessel (e.g. pancreatic artery); embolization may be life saving</a:t>
            </a:r>
          </a:p>
          <a:p>
            <a:pPr lvl="2" eaLnBrk="1" hangingPunct="1"/>
            <a:r>
              <a:rPr lang="en-US" altLang="en-US" sz="2800" b="1" smtClean="0"/>
              <a:t>Thrombosis</a:t>
            </a:r>
            <a:r>
              <a:rPr lang="en-US" altLang="en-US" sz="2400" b="1" smtClean="0"/>
              <a:t> </a:t>
            </a:r>
            <a:r>
              <a:rPr lang="en-US" altLang="en-US" sz="2400" smtClean="0"/>
              <a:t>– May occur in splenic/gastroduodenal arteries, or colic branches  of the superior mesenteric artery, causing bowel necrosis.</a:t>
            </a:r>
          </a:p>
          <a:p>
            <a:pPr lvl="2" eaLnBrk="1" hangingPunct="1"/>
            <a:r>
              <a:rPr lang="en-US" altLang="en-US" sz="2800" b="1" smtClean="0"/>
              <a:t>Fistulae</a:t>
            </a:r>
            <a:r>
              <a:rPr lang="en-US" altLang="en-US" sz="2400" smtClean="0"/>
              <a:t> – Normally close sponteneously. If pure pancreatic they do not irritate the skin.</a:t>
            </a:r>
          </a:p>
          <a:p>
            <a:pPr lvl="2" eaLnBrk="1" hangingPunct="1"/>
            <a:r>
              <a:rPr lang="en-US" altLang="en-US" sz="2800" b="1" smtClean="0"/>
              <a:t>Recurrent oedematous pancreatitis </a:t>
            </a:r>
            <a:r>
              <a:rPr lang="en-US" altLang="en-US" sz="2400" smtClean="0"/>
              <a:t>– near total pancreatectomy is contemplated. It can be a misarable course.</a:t>
            </a:r>
          </a:p>
        </p:txBody>
      </p:sp>
      <p:sp>
        <p:nvSpPr>
          <p:cNvPr id="4" name="Slide Number Placeholder 3"/>
          <p:cNvSpPr>
            <a:spLocks noGrp="1"/>
          </p:cNvSpPr>
          <p:nvPr>
            <p:ph type="sldNum" sz="quarter" idx="12"/>
          </p:nvPr>
        </p:nvSpPr>
        <p:spPr/>
        <p:txBody>
          <a:bodyPr/>
          <a:lstStyle/>
          <a:p>
            <a:pPr>
              <a:defRPr/>
            </a:pPr>
            <a:fld id="{43707248-EA2E-4708-9329-6F00D1C9D000}" type="slidenum">
              <a:rPr lang="en-US"/>
              <a:pPr>
                <a:defRPr/>
              </a:pPr>
              <a:t>263</a:t>
            </a:fld>
            <a:endParaRPr lang="en-US"/>
          </a:p>
        </p:txBody>
      </p:sp>
    </p:spTree>
    <p:extLst>
      <p:ext uri="{BB962C8B-B14F-4D97-AF65-F5344CB8AC3E}">
        <p14:creationId xmlns:p14="http://schemas.microsoft.com/office/powerpoint/2010/main" val="1523984186"/>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2" name="Title 1"/>
          <p:cNvSpPr>
            <a:spLocks noGrp="1"/>
          </p:cNvSpPr>
          <p:nvPr>
            <p:ph type="title"/>
          </p:nvPr>
        </p:nvSpPr>
        <p:spPr/>
        <p:txBody>
          <a:bodyPr/>
          <a:lstStyle/>
          <a:p>
            <a:r>
              <a:rPr lang="en-US" altLang="en-US" sz="6000" b="1" u="sng" smtClean="0"/>
              <a:t>Others</a:t>
            </a:r>
            <a:r>
              <a:rPr lang="en-US" altLang="en-US" smtClean="0"/>
              <a:t> </a:t>
            </a:r>
          </a:p>
        </p:txBody>
      </p:sp>
      <p:sp>
        <p:nvSpPr>
          <p:cNvPr id="680963" name="Content Placeholder 2"/>
          <p:cNvSpPr>
            <a:spLocks noGrp="1"/>
          </p:cNvSpPr>
          <p:nvPr>
            <p:ph sz="quarter" idx="1"/>
          </p:nvPr>
        </p:nvSpPr>
        <p:spPr>
          <a:xfrm>
            <a:off x="914400" y="1447800"/>
            <a:ext cx="7391400" cy="4572000"/>
          </a:xfrm>
        </p:spPr>
        <p:txBody>
          <a:bodyPr/>
          <a:lstStyle/>
          <a:p>
            <a:pPr lvl="1" eaLnBrk="1" hangingPunct="1"/>
            <a:r>
              <a:rPr lang="en-US" altLang="en-US" sz="5400" smtClean="0"/>
              <a:t>Pleural effusion</a:t>
            </a:r>
          </a:p>
          <a:p>
            <a:pPr lvl="1" eaLnBrk="1" hangingPunct="1"/>
            <a:r>
              <a:rPr lang="en-US" altLang="en-US" sz="5400" smtClean="0"/>
              <a:t>Chronic pancreatitis</a:t>
            </a:r>
          </a:p>
          <a:p>
            <a:pPr lvl="1" eaLnBrk="1" hangingPunct="1"/>
            <a:r>
              <a:rPr lang="en-US" altLang="en-US" sz="5400" smtClean="0"/>
              <a:t>Diabetes mellitus</a:t>
            </a:r>
          </a:p>
          <a:p>
            <a:pPr lvl="1" eaLnBrk="1" hangingPunct="1"/>
            <a:r>
              <a:rPr lang="en-US" altLang="en-US" sz="5400" smtClean="0"/>
              <a:t>Tetany</a:t>
            </a:r>
          </a:p>
          <a:p>
            <a:pPr lvl="1" eaLnBrk="1" hangingPunct="1"/>
            <a:r>
              <a:rPr lang="en-US" altLang="en-US" sz="5400" smtClean="0"/>
              <a:t>Peritonitis</a:t>
            </a:r>
          </a:p>
          <a:p>
            <a:endParaRPr lang="en-US" altLang="en-US" sz="5400" smtClean="0"/>
          </a:p>
        </p:txBody>
      </p:sp>
      <p:sp>
        <p:nvSpPr>
          <p:cNvPr id="4" name="Slide Number Placeholder 3"/>
          <p:cNvSpPr>
            <a:spLocks noGrp="1"/>
          </p:cNvSpPr>
          <p:nvPr>
            <p:ph type="sldNum" sz="quarter" idx="12"/>
          </p:nvPr>
        </p:nvSpPr>
        <p:spPr/>
        <p:txBody>
          <a:bodyPr/>
          <a:lstStyle/>
          <a:p>
            <a:pPr>
              <a:defRPr/>
            </a:pPr>
            <a:fld id="{B8AE32C9-707E-40BA-8A26-62F38BEA7BFB}" type="slidenum">
              <a:rPr lang="en-US"/>
              <a:pPr>
                <a:defRPr/>
              </a:pPr>
              <a:t>264</a:t>
            </a:fld>
            <a:endParaRPr lang="en-US"/>
          </a:p>
        </p:txBody>
      </p:sp>
    </p:spTree>
    <p:extLst>
      <p:ext uri="{BB962C8B-B14F-4D97-AF65-F5344CB8AC3E}">
        <p14:creationId xmlns:p14="http://schemas.microsoft.com/office/powerpoint/2010/main" val="3737207962"/>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6" name="Rectangle 2"/>
          <p:cNvSpPr>
            <a:spLocks noGrp="1" noChangeArrowheads="1"/>
          </p:cNvSpPr>
          <p:nvPr>
            <p:ph type="title"/>
          </p:nvPr>
        </p:nvSpPr>
        <p:spPr>
          <a:xfrm>
            <a:off x="304800" y="1828800"/>
            <a:ext cx="8610600" cy="2209800"/>
          </a:xfrm>
        </p:spPr>
        <p:txBody>
          <a:bodyPr/>
          <a:lstStyle/>
          <a:p>
            <a:pPr eaLnBrk="1" hangingPunct="1"/>
            <a:r>
              <a:rPr lang="en-US" altLang="en-US" sz="6000" b="1" smtClean="0"/>
              <a:t>CHRONIC PANCREATITIS</a:t>
            </a:r>
            <a:br>
              <a:rPr lang="en-US" altLang="en-US" sz="6000" b="1" smtClean="0"/>
            </a:br>
            <a:endParaRPr lang="en-US" altLang="en-US" sz="6000" b="1" smtClean="0"/>
          </a:p>
        </p:txBody>
      </p:sp>
      <p:sp>
        <p:nvSpPr>
          <p:cNvPr id="3" name="Slide Number Placeholder 2"/>
          <p:cNvSpPr>
            <a:spLocks noGrp="1"/>
          </p:cNvSpPr>
          <p:nvPr>
            <p:ph type="sldNum" sz="quarter" idx="12"/>
          </p:nvPr>
        </p:nvSpPr>
        <p:spPr/>
        <p:txBody>
          <a:bodyPr/>
          <a:lstStyle/>
          <a:p>
            <a:pPr>
              <a:defRPr/>
            </a:pPr>
            <a:fld id="{5EB0A82F-7C5E-4088-B282-B25AA96214B0}" type="slidenum">
              <a:rPr lang="en-US"/>
              <a:pPr>
                <a:defRPr/>
              </a:pPr>
              <a:t>265</a:t>
            </a:fld>
            <a:endParaRPr lang="en-US"/>
          </a:p>
        </p:txBody>
      </p:sp>
    </p:spTree>
    <p:extLst>
      <p:ext uri="{BB962C8B-B14F-4D97-AF65-F5344CB8AC3E}">
        <p14:creationId xmlns:p14="http://schemas.microsoft.com/office/powerpoint/2010/main" val="3682727788"/>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10" name="Rectangle 3"/>
          <p:cNvSpPr>
            <a:spLocks noGrp="1" noChangeArrowheads="1"/>
          </p:cNvSpPr>
          <p:nvPr>
            <p:ph sz="quarter" idx="1"/>
          </p:nvPr>
        </p:nvSpPr>
        <p:spPr>
          <a:xfrm>
            <a:off x="457200" y="228600"/>
            <a:ext cx="8229600" cy="6629400"/>
          </a:xfrm>
        </p:spPr>
        <p:txBody>
          <a:bodyPr/>
          <a:lstStyle/>
          <a:p>
            <a:pPr eaLnBrk="1" hangingPunct="1">
              <a:buFontTx/>
              <a:buNone/>
            </a:pPr>
            <a:r>
              <a:rPr lang="en-US" altLang="en-US" b="1" smtClean="0"/>
              <a:t>CHRONIC PANCREATITIS</a:t>
            </a:r>
          </a:p>
          <a:p>
            <a:pPr eaLnBrk="1" hangingPunct="1">
              <a:buFontTx/>
              <a:buNone/>
            </a:pPr>
            <a:endParaRPr lang="en-US" altLang="en-US" smtClean="0"/>
          </a:p>
          <a:p>
            <a:pPr eaLnBrk="1" hangingPunct="1"/>
            <a:r>
              <a:rPr lang="en-US" altLang="en-US" smtClean="0"/>
              <a:t>Chronic inflammation of the pancreas.</a:t>
            </a:r>
          </a:p>
          <a:p>
            <a:pPr eaLnBrk="1" hangingPunct="1">
              <a:buFontTx/>
              <a:buNone/>
            </a:pPr>
            <a:endParaRPr lang="en-US" altLang="en-US" b="1" u="sng" smtClean="0"/>
          </a:p>
          <a:p>
            <a:pPr eaLnBrk="1" hangingPunct="1">
              <a:buFontTx/>
              <a:buNone/>
            </a:pPr>
            <a:r>
              <a:rPr lang="en-US" altLang="en-US" b="1" u="sng" smtClean="0"/>
              <a:t>Aetiology</a:t>
            </a:r>
          </a:p>
          <a:p>
            <a:pPr eaLnBrk="1" hangingPunct="1"/>
            <a:r>
              <a:rPr lang="en-US" altLang="en-US" smtClean="0"/>
              <a:t>A few case of acute pancreatitis may fail to resolve.</a:t>
            </a:r>
          </a:p>
          <a:p>
            <a:pPr eaLnBrk="1" hangingPunct="1">
              <a:buFontTx/>
              <a:buNone/>
            </a:pPr>
            <a:endParaRPr lang="en-US" altLang="en-US" smtClean="0"/>
          </a:p>
        </p:txBody>
      </p:sp>
      <p:sp>
        <p:nvSpPr>
          <p:cNvPr id="3" name="Slide Number Placeholder 2"/>
          <p:cNvSpPr>
            <a:spLocks noGrp="1"/>
          </p:cNvSpPr>
          <p:nvPr>
            <p:ph type="sldNum" sz="quarter" idx="12"/>
          </p:nvPr>
        </p:nvSpPr>
        <p:spPr/>
        <p:txBody>
          <a:bodyPr/>
          <a:lstStyle/>
          <a:p>
            <a:pPr>
              <a:defRPr/>
            </a:pPr>
            <a:fld id="{1C0D7BC7-9A89-47BA-A8B4-233536F6ED6F}" type="slidenum">
              <a:rPr lang="en-US"/>
              <a:pPr>
                <a:defRPr/>
              </a:pPr>
              <a:t>266</a:t>
            </a:fld>
            <a:endParaRPr lang="en-US"/>
          </a:p>
        </p:txBody>
      </p:sp>
    </p:spTree>
    <p:extLst>
      <p:ext uri="{BB962C8B-B14F-4D97-AF65-F5344CB8AC3E}">
        <p14:creationId xmlns:p14="http://schemas.microsoft.com/office/powerpoint/2010/main" val="1388258283"/>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4" name="Rectangle 3"/>
          <p:cNvSpPr>
            <a:spLocks noGrp="1" noChangeArrowheads="1"/>
          </p:cNvSpPr>
          <p:nvPr>
            <p:ph sz="quarter" idx="1"/>
          </p:nvPr>
        </p:nvSpPr>
        <p:spPr>
          <a:xfrm>
            <a:off x="381000" y="914400"/>
            <a:ext cx="8229600" cy="4876800"/>
          </a:xfrm>
        </p:spPr>
        <p:txBody>
          <a:bodyPr/>
          <a:lstStyle/>
          <a:p>
            <a:pPr eaLnBrk="1" hangingPunct="1">
              <a:buFontTx/>
              <a:buNone/>
            </a:pPr>
            <a:r>
              <a:rPr lang="en-US" altLang="en-US" sz="2800" u="sng" smtClean="0"/>
              <a:t>Pathology</a:t>
            </a:r>
          </a:p>
          <a:p>
            <a:pPr eaLnBrk="1" hangingPunct="1">
              <a:buFontTx/>
              <a:buNone/>
            </a:pPr>
            <a:r>
              <a:rPr lang="en-US" altLang="en-US" sz="2800" smtClean="0"/>
              <a:t>-There are a number of things that do happen.</a:t>
            </a:r>
          </a:p>
          <a:p>
            <a:pPr eaLnBrk="1" hangingPunct="1">
              <a:buFontTx/>
              <a:buNone/>
            </a:pPr>
            <a:r>
              <a:rPr lang="en-US" altLang="en-US" sz="2800" smtClean="0"/>
              <a:t>-There is extensive destruction of gland-→</a:t>
            </a:r>
          </a:p>
          <a:p>
            <a:pPr eaLnBrk="1" hangingPunct="1">
              <a:buFontTx/>
              <a:buNone/>
            </a:pPr>
            <a:r>
              <a:rPr lang="en-US" altLang="en-US" sz="2800" smtClean="0"/>
              <a:t>		-Fibrosis</a:t>
            </a:r>
          </a:p>
          <a:p>
            <a:pPr eaLnBrk="1" hangingPunct="1">
              <a:buFontTx/>
              <a:buNone/>
            </a:pPr>
            <a:r>
              <a:rPr lang="en-US" altLang="en-US" sz="2800" smtClean="0"/>
              <a:t>		-Atrophy</a:t>
            </a:r>
          </a:p>
          <a:p>
            <a:pPr eaLnBrk="1" hangingPunct="1">
              <a:buFontTx/>
              <a:buNone/>
            </a:pPr>
            <a:r>
              <a:rPr lang="en-US" altLang="en-US" sz="2800" smtClean="0"/>
              <a:t>		-Calcification</a:t>
            </a:r>
          </a:p>
          <a:p>
            <a:pPr eaLnBrk="1" hangingPunct="1">
              <a:buFontTx/>
              <a:buNone/>
            </a:pPr>
            <a:r>
              <a:rPr lang="en-US" altLang="en-US" sz="2800" smtClean="0"/>
              <a:t>-At this state it eventually leads to a non-functional pancreas hence leading to pancreatic insufficiency with full blown Diabetes mellitus.</a:t>
            </a:r>
          </a:p>
          <a:p>
            <a:pPr eaLnBrk="1" hangingPunct="1"/>
            <a:endParaRPr lang="en-US" altLang="en-US" sz="2800" smtClean="0"/>
          </a:p>
        </p:txBody>
      </p:sp>
      <p:sp>
        <p:nvSpPr>
          <p:cNvPr id="3" name="Slide Number Placeholder 2"/>
          <p:cNvSpPr>
            <a:spLocks noGrp="1"/>
          </p:cNvSpPr>
          <p:nvPr>
            <p:ph type="sldNum" sz="quarter" idx="12"/>
          </p:nvPr>
        </p:nvSpPr>
        <p:spPr/>
        <p:txBody>
          <a:bodyPr/>
          <a:lstStyle/>
          <a:p>
            <a:pPr>
              <a:defRPr/>
            </a:pPr>
            <a:fld id="{E4A3F748-6257-4ED1-9D1F-8BCE03198151}" type="slidenum">
              <a:rPr lang="en-US"/>
              <a:pPr>
                <a:defRPr/>
              </a:pPr>
              <a:t>267</a:t>
            </a:fld>
            <a:endParaRPr lang="en-US"/>
          </a:p>
        </p:txBody>
      </p:sp>
    </p:spTree>
    <p:extLst>
      <p:ext uri="{BB962C8B-B14F-4D97-AF65-F5344CB8AC3E}">
        <p14:creationId xmlns:p14="http://schemas.microsoft.com/office/powerpoint/2010/main" val="1036236479"/>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3"/>
          <p:cNvSpPr>
            <a:spLocks noGrp="1" noChangeArrowheads="1"/>
          </p:cNvSpPr>
          <p:nvPr>
            <p:ph sz="quarter" idx="1"/>
          </p:nvPr>
        </p:nvSpPr>
        <p:spPr>
          <a:xfrm>
            <a:off x="457200" y="152400"/>
            <a:ext cx="8229600" cy="6096000"/>
          </a:xfrm>
        </p:spPr>
        <p:txBody>
          <a:bodyPr/>
          <a:lstStyle/>
          <a:p>
            <a:pPr eaLnBrk="1" hangingPunct="1">
              <a:buFontTx/>
              <a:buNone/>
            </a:pPr>
            <a:r>
              <a:rPr lang="en-US" altLang="en-US" sz="3600" smtClean="0"/>
              <a:t>CF</a:t>
            </a:r>
          </a:p>
          <a:p>
            <a:pPr eaLnBrk="1" hangingPunct="1">
              <a:buFontTx/>
              <a:buNone/>
            </a:pPr>
            <a:r>
              <a:rPr lang="en-US" altLang="en-US" sz="3600" smtClean="0"/>
              <a:t>1. Episodes of recurrent upper abdominal pain.</a:t>
            </a:r>
          </a:p>
          <a:p>
            <a:pPr eaLnBrk="1" hangingPunct="1">
              <a:buFontTx/>
              <a:buNone/>
            </a:pPr>
            <a:r>
              <a:rPr lang="en-US" altLang="en-US" sz="3600" smtClean="0"/>
              <a:t>2. Steotorrhoea</a:t>
            </a:r>
          </a:p>
          <a:p>
            <a:pPr eaLnBrk="1" hangingPunct="1">
              <a:buFontTx/>
              <a:buNone/>
            </a:pPr>
            <a:r>
              <a:rPr lang="en-US" altLang="en-US" sz="3600" smtClean="0"/>
              <a:t>  -Stools that are bulky, foul smelling with undigested material and floats on a toilet sink.</a:t>
            </a:r>
          </a:p>
          <a:p>
            <a:pPr eaLnBrk="1" hangingPunct="1">
              <a:buFontTx/>
              <a:buNone/>
            </a:pPr>
            <a:r>
              <a:rPr lang="en-US" altLang="en-US" sz="3600" smtClean="0"/>
              <a:t>3. Features of malabsorption</a:t>
            </a:r>
          </a:p>
          <a:p>
            <a:pPr eaLnBrk="1" hangingPunct="1">
              <a:buFontTx/>
              <a:buNone/>
            </a:pPr>
            <a:r>
              <a:rPr lang="en-US" altLang="en-US" sz="3600" smtClean="0"/>
              <a:t>4. Weight loss</a:t>
            </a:r>
          </a:p>
          <a:p>
            <a:pPr eaLnBrk="1" hangingPunct="1">
              <a:buFontTx/>
              <a:buNone/>
            </a:pPr>
            <a:r>
              <a:rPr lang="en-US" altLang="en-US" sz="3600" smtClean="0"/>
              <a:t>5. Jaundice +/-</a:t>
            </a:r>
          </a:p>
          <a:p>
            <a:pPr eaLnBrk="1" hangingPunct="1">
              <a:buFontTx/>
              <a:buNone/>
            </a:pPr>
            <a:r>
              <a:rPr lang="en-US" altLang="en-US" sz="3600" smtClean="0"/>
              <a:t>6. Diffuse abdominal Tenderness</a:t>
            </a:r>
          </a:p>
          <a:p>
            <a:pPr eaLnBrk="1" hangingPunct="1">
              <a:buFontTx/>
              <a:buNone/>
            </a:pPr>
            <a:r>
              <a:rPr lang="en-US" altLang="en-US" sz="3600" smtClean="0"/>
              <a:t>7. Features of DM</a:t>
            </a:r>
          </a:p>
        </p:txBody>
      </p:sp>
      <p:sp>
        <p:nvSpPr>
          <p:cNvPr id="3" name="Slide Number Placeholder 2"/>
          <p:cNvSpPr>
            <a:spLocks noGrp="1"/>
          </p:cNvSpPr>
          <p:nvPr>
            <p:ph type="sldNum" sz="quarter" idx="12"/>
          </p:nvPr>
        </p:nvSpPr>
        <p:spPr/>
        <p:txBody>
          <a:bodyPr/>
          <a:lstStyle/>
          <a:p>
            <a:pPr>
              <a:defRPr/>
            </a:pPr>
            <a:fld id="{0FD2D4B7-C212-4E1D-9A86-2F5FB158B680}" type="slidenum">
              <a:rPr lang="en-US"/>
              <a:pPr>
                <a:defRPr/>
              </a:pPr>
              <a:t>268</a:t>
            </a:fld>
            <a:endParaRPr lang="en-US"/>
          </a:p>
        </p:txBody>
      </p:sp>
    </p:spTree>
    <p:extLst>
      <p:ext uri="{BB962C8B-B14F-4D97-AF65-F5344CB8AC3E}">
        <p14:creationId xmlns:p14="http://schemas.microsoft.com/office/powerpoint/2010/main" val="3779748226"/>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2" name="Rectangle 3"/>
          <p:cNvSpPr>
            <a:spLocks noGrp="1" noChangeArrowheads="1"/>
          </p:cNvSpPr>
          <p:nvPr>
            <p:ph sz="quarter" idx="1"/>
          </p:nvPr>
        </p:nvSpPr>
        <p:spPr>
          <a:xfrm>
            <a:off x="457200" y="228600"/>
            <a:ext cx="8229600" cy="5897563"/>
          </a:xfrm>
        </p:spPr>
        <p:txBody>
          <a:bodyPr/>
          <a:lstStyle/>
          <a:p>
            <a:pPr marL="533400" indent="-533400" eaLnBrk="1" hangingPunct="1">
              <a:buFontTx/>
              <a:buNone/>
            </a:pPr>
            <a:r>
              <a:rPr lang="en-US" altLang="en-US" sz="3200" b="1" u="sng" smtClean="0"/>
              <a:t>Investigation</a:t>
            </a:r>
            <a:endParaRPr lang="en-US" altLang="en-US" sz="3200" u="sng" smtClean="0"/>
          </a:p>
          <a:p>
            <a:pPr marL="533400" indent="-533400" eaLnBrk="1" hangingPunct="1">
              <a:buFontTx/>
              <a:buAutoNum type="arabicPeriod"/>
            </a:pPr>
            <a:r>
              <a:rPr lang="en-US" altLang="en-US" sz="3200" smtClean="0"/>
              <a:t>Blood for fasting blood sugar</a:t>
            </a:r>
          </a:p>
          <a:p>
            <a:pPr marL="533400" indent="-533400" eaLnBrk="1" hangingPunct="1">
              <a:buFontTx/>
              <a:buAutoNum type="arabicPeriod"/>
            </a:pPr>
            <a:r>
              <a:rPr lang="en-US" altLang="en-US" sz="3200" smtClean="0"/>
              <a:t>Blood for LFT-serum bilirubin.</a:t>
            </a:r>
          </a:p>
          <a:p>
            <a:pPr marL="533400" indent="-533400" eaLnBrk="1" hangingPunct="1">
              <a:buFontTx/>
              <a:buAutoNum type="arabicPeriod"/>
            </a:pPr>
            <a:r>
              <a:rPr lang="en-US" altLang="en-US" sz="3200" smtClean="0"/>
              <a:t>Stool for faecal fat content – with undigested proteins.</a:t>
            </a:r>
          </a:p>
          <a:p>
            <a:pPr marL="533400" indent="-533400" eaLnBrk="1" hangingPunct="1">
              <a:buFontTx/>
              <a:buAutoNum type="arabicPeriod"/>
            </a:pPr>
            <a:r>
              <a:rPr lang="en-US" altLang="en-US" sz="3200" smtClean="0"/>
              <a:t>Plain abdominal X-Ray - +/- show calcification.</a:t>
            </a:r>
          </a:p>
          <a:p>
            <a:pPr marL="533400" indent="-533400" eaLnBrk="1" hangingPunct="1">
              <a:buFontTx/>
              <a:buAutoNum type="arabicPeriod"/>
            </a:pPr>
            <a:r>
              <a:rPr lang="en-US" altLang="en-US" sz="3200" smtClean="0"/>
              <a:t>Barium meal – show deformity of duodenum</a:t>
            </a:r>
          </a:p>
          <a:p>
            <a:pPr marL="533400" indent="-533400" eaLnBrk="1" hangingPunct="1">
              <a:buFontTx/>
              <a:buAutoNum type="arabicPeriod"/>
            </a:pPr>
            <a:r>
              <a:rPr lang="en-US" altLang="en-US" sz="3200" smtClean="0"/>
              <a:t>ERCP-show site of obstruction by tumour or gall stones.</a:t>
            </a:r>
          </a:p>
          <a:p>
            <a:pPr marL="533400" indent="-533400" eaLnBrk="1" hangingPunct="1">
              <a:buFontTx/>
              <a:buNone/>
            </a:pPr>
            <a:r>
              <a:rPr lang="en-US" altLang="en-US" sz="3200" smtClean="0"/>
              <a:t>(ERCP-A contrast media is infected through a catheter in the duodenum into the biliary and pancreatic ducts and an X-ray is taken)</a:t>
            </a:r>
          </a:p>
        </p:txBody>
      </p:sp>
      <p:sp>
        <p:nvSpPr>
          <p:cNvPr id="3" name="Slide Number Placeholder 2"/>
          <p:cNvSpPr>
            <a:spLocks noGrp="1"/>
          </p:cNvSpPr>
          <p:nvPr>
            <p:ph type="sldNum" sz="quarter" idx="12"/>
          </p:nvPr>
        </p:nvSpPr>
        <p:spPr/>
        <p:txBody>
          <a:bodyPr/>
          <a:lstStyle/>
          <a:p>
            <a:pPr>
              <a:defRPr/>
            </a:pPr>
            <a:fld id="{CB89E331-6373-46E9-9010-06154C735BBA}" type="slidenum">
              <a:rPr lang="en-US"/>
              <a:pPr>
                <a:defRPr/>
              </a:pPr>
              <a:t>269</a:t>
            </a:fld>
            <a:endParaRPr lang="en-US"/>
          </a:p>
        </p:txBody>
      </p:sp>
    </p:spTree>
    <p:extLst>
      <p:ext uri="{BB962C8B-B14F-4D97-AF65-F5344CB8AC3E}">
        <p14:creationId xmlns:p14="http://schemas.microsoft.com/office/powerpoint/2010/main" val="8260653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Content Placeholder 2"/>
          <p:cNvSpPr>
            <a:spLocks noGrp="1"/>
          </p:cNvSpPr>
          <p:nvPr>
            <p:ph sz="quarter" idx="1"/>
          </p:nvPr>
        </p:nvSpPr>
        <p:spPr>
          <a:xfrm>
            <a:off x="457200" y="228600"/>
            <a:ext cx="8458200" cy="6324600"/>
          </a:xfrm>
        </p:spPr>
        <p:txBody>
          <a:bodyPr/>
          <a:lstStyle/>
          <a:p>
            <a:pPr marL="457200" indent="-457200" algn="just" eaLnBrk="1" hangingPunct="1">
              <a:lnSpc>
                <a:spcPct val="90000"/>
              </a:lnSpc>
              <a:buFont typeface="Wingdings 2" pitchFamily="18" charset="2"/>
              <a:buNone/>
              <a:defRPr/>
            </a:pPr>
            <a:r>
              <a:rPr lang="en-US" sz="2400" b="1" dirty="0"/>
              <a:t>1. HAEMOLYTIC JAUNDICE </a:t>
            </a:r>
          </a:p>
          <a:p>
            <a:pPr marL="457200" indent="-457200" algn="just" eaLnBrk="1" hangingPunct="1">
              <a:lnSpc>
                <a:spcPct val="90000"/>
              </a:lnSpc>
              <a:defRPr/>
            </a:pPr>
            <a:r>
              <a:rPr lang="en-US" sz="2400" dirty="0"/>
              <a:t>This results from increased destruction of red blood cells or their precursors in the marrow, causing increased </a:t>
            </a:r>
            <a:r>
              <a:rPr lang="en-US" sz="2400" dirty="0" err="1"/>
              <a:t>bilirubin</a:t>
            </a:r>
            <a:r>
              <a:rPr lang="en-US" sz="2400" dirty="0"/>
              <a:t> production. </a:t>
            </a:r>
          </a:p>
          <a:p>
            <a:pPr algn="just" eaLnBrk="1" hangingPunct="1">
              <a:lnSpc>
                <a:spcPct val="90000"/>
              </a:lnSpc>
              <a:defRPr/>
            </a:pPr>
            <a:r>
              <a:rPr lang="en-US" sz="2400" dirty="0"/>
              <a:t>Jaundice due to </a:t>
            </a:r>
            <a:r>
              <a:rPr lang="en-US" sz="2400" dirty="0" err="1"/>
              <a:t>haemolysis</a:t>
            </a:r>
            <a:r>
              <a:rPr lang="en-US" sz="2400" dirty="0"/>
              <a:t> is usually mild because a healthy liver can excrete a </a:t>
            </a:r>
            <a:r>
              <a:rPr lang="en-US" sz="2400" dirty="0" err="1"/>
              <a:t>bilirubin</a:t>
            </a:r>
            <a:r>
              <a:rPr lang="en-US" sz="2400" dirty="0"/>
              <a:t> load six times greater than normal before </a:t>
            </a:r>
            <a:r>
              <a:rPr lang="en-US" sz="2400" dirty="0" err="1"/>
              <a:t>unconjugated</a:t>
            </a:r>
            <a:r>
              <a:rPr lang="en-US" sz="2400" dirty="0"/>
              <a:t> </a:t>
            </a:r>
            <a:r>
              <a:rPr lang="en-US" sz="2400" dirty="0" err="1"/>
              <a:t>bilirubin</a:t>
            </a:r>
            <a:r>
              <a:rPr lang="en-US" sz="2400" dirty="0"/>
              <a:t> accumulates in the plasma. However, this does not apply to the newborn. </a:t>
            </a:r>
          </a:p>
          <a:p>
            <a:pPr algn="just" eaLnBrk="1" hangingPunct="1">
              <a:lnSpc>
                <a:spcPct val="90000"/>
              </a:lnSpc>
              <a:defRPr/>
            </a:pPr>
            <a:endParaRPr lang="en-US" sz="2400" dirty="0"/>
          </a:p>
          <a:p>
            <a:pPr algn="just" eaLnBrk="1" hangingPunct="1">
              <a:lnSpc>
                <a:spcPct val="90000"/>
              </a:lnSpc>
              <a:defRPr/>
            </a:pPr>
            <a:r>
              <a:rPr lang="en-US" sz="2400" dirty="0"/>
              <a:t>There are no stigmata of chronic liver disease other than jaundice. Increased excretion of </a:t>
            </a:r>
            <a:r>
              <a:rPr lang="en-US" sz="2400" dirty="0" err="1"/>
              <a:t>bilirubin</a:t>
            </a:r>
            <a:r>
              <a:rPr lang="en-US" sz="2400" dirty="0"/>
              <a:t> and hence </a:t>
            </a:r>
            <a:r>
              <a:rPr lang="en-US" sz="2400" dirty="0" err="1"/>
              <a:t>stercobilinogen</a:t>
            </a:r>
            <a:r>
              <a:rPr lang="en-US" sz="2400" dirty="0"/>
              <a:t> leads to normal-</a:t>
            </a:r>
            <a:r>
              <a:rPr lang="en-US" sz="2400" dirty="0" err="1"/>
              <a:t>coloured</a:t>
            </a:r>
            <a:r>
              <a:rPr lang="en-US" sz="2400" dirty="0"/>
              <a:t> or dark stools, and increased </a:t>
            </a:r>
            <a:r>
              <a:rPr lang="en-US" sz="2400" dirty="0" err="1"/>
              <a:t>urobilinogen</a:t>
            </a:r>
            <a:r>
              <a:rPr lang="en-US" sz="2400" dirty="0"/>
              <a:t> excretion causes the urine to turn dark on standing as </a:t>
            </a:r>
            <a:r>
              <a:rPr lang="en-US" sz="2400" dirty="0" err="1"/>
              <a:t>urobilin</a:t>
            </a:r>
            <a:r>
              <a:rPr lang="en-US" sz="2400" dirty="0"/>
              <a:t> is formed. Pallor due to </a:t>
            </a:r>
            <a:r>
              <a:rPr lang="en-US" sz="2400" dirty="0" err="1"/>
              <a:t>anaemia</a:t>
            </a:r>
            <a:r>
              <a:rPr lang="en-US" sz="2400" dirty="0"/>
              <a:t> and </a:t>
            </a:r>
            <a:r>
              <a:rPr lang="en-US" sz="2400" dirty="0" err="1"/>
              <a:t>splenomegaly</a:t>
            </a:r>
            <a:r>
              <a:rPr lang="en-US" sz="2400" dirty="0"/>
              <a:t> due to excessive </a:t>
            </a:r>
            <a:r>
              <a:rPr lang="en-US" sz="2400" dirty="0" err="1"/>
              <a:t>reticulo</a:t>
            </a:r>
            <a:r>
              <a:rPr lang="en-US" sz="2400" dirty="0"/>
              <a:t>-endothelial activity are usually present. </a:t>
            </a:r>
          </a:p>
          <a:p>
            <a:pPr algn="just" eaLnBrk="1" hangingPunct="1">
              <a:lnSpc>
                <a:spcPct val="90000"/>
              </a:lnSpc>
              <a:defRPr/>
            </a:pPr>
            <a:r>
              <a:rPr lang="en-US" sz="2400" dirty="0"/>
              <a:t>The plasma </a:t>
            </a:r>
            <a:r>
              <a:rPr lang="en-US" sz="2400" dirty="0" err="1"/>
              <a:t>bilirubin</a:t>
            </a:r>
            <a:r>
              <a:rPr lang="en-US" sz="2400" dirty="0"/>
              <a:t> is usually less than 100 </a:t>
            </a:r>
            <a:r>
              <a:rPr lang="en-US" sz="2400" dirty="0" err="1"/>
              <a:t>μmol</a:t>
            </a:r>
            <a:r>
              <a:rPr lang="en-US" sz="2400" dirty="0"/>
              <a:t>/l (∼6 mg/dl) and the LFTs are otherwise normal. There is no </a:t>
            </a:r>
            <a:r>
              <a:rPr lang="en-US" sz="2400" dirty="0" err="1"/>
              <a:t>bilirubinuria</a:t>
            </a:r>
            <a:r>
              <a:rPr lang="en-US" sz="2400" dirty="0"/>
              <a:t> because the </a:t>
            </a:r>
            <a:r>
              <a:rPr lang="en-US" sz="2400" dirty="0" err="1"/>
              <a:t>hyperbilirubinaemia</a:t>
            </a:r>
            <a:r>
              <a:rPr lang="en-US" sz="2400" dirty="0"/>
              <a:t> is predominantly </a:t>
            </a:r>
            <a:r>
              <a:rPr lang="en-US" sz="2400" dirty="0" err="1"/>
              <a:t>unconjugated</a:t>
            </a:r>
            <a:r>
              <a:rPr lang="en-US" sz="2400" dirty="0"/>
              <a:t>. The blood count and film may show evidence of </a:t>
            </a:r>
            <a:r>
              <a:rPr lang="en-US" sz="2400" dirty="0" err="1"/>
              <a:t>haemolytic</a:t>
            </a:r>
            <a:r>
              <a:rPr lang="en-US" sz="2400" dirty="0"/>
              <a:t> </a:t>
            </a:r>
            <a:r>
              <a:rPr lang="en-US" sz="2400" dirty="0" err="1"/>
              <a:t>anaemia</a:t>
            </a:r>
            <a:r>
              <a:rPr lang="en-US" sz="2400" dirty="0"/>
              <a:t>. </a:t>
            </a:r>
          </a:p>
        </p:txBody>
      </p:sp>
      <p:sp>
        <p:nvSpPr>
          <p:cNvPr id="4" name="Slide Number Placeholder 3"/>
          <p:cNvSpPr>
            <a:spLocks noGrp="1"/>
          </p:cNvSpPr>
          <p:nvPr>
            <p:ph type="sldNum" sz="quarter" idx="12"/>
          </p:nvPr>
        </p:nvSpPr>
        <p:spPr/>
        <p:txBody>
          <a:bodyPr/>
          <a:lstStyle/>
          <a:p>
            <a:pPr>
              <a:defRPr/>
            </a:pPr>
            <a:fld id="{B0591905-C412-44A8-B6A9-BC87042820D0}" type="slidenum">
              <a:rPr lang="en-US"/>
              <a:pPr>
                <a:defRPr/>
              </a:pPr>
              <a:t>27</a:t>
            </a:fld>
            <a:endParaRPr lang="en-US"/>
          </a:p>
        </p:txBody>
      </p:sp>
    </p:spTree>
    <p:extLst>
      <p:ext uri="{BB962C8B-B14F-4D97-AF65-F5344CB8AC3E}">
        <p14:creationId xmlns:p14="http://schemas.microsoft.com/office/powerpoint/2010/main" val="3018512590"/>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3"/>
          <p:cNvSpPr>
            <a:spLocks noGrp="1" noChangeArrowheads="1"/>
          </p:cNvSpPr>
          <p:nvPr>
            <p:ph sz="quarter" idx="1"/>
          </p:nvPr>
        </p:nvSpPr>
        <p:spPr>
          <a:xfrm>
            <a:off x="533400" y="762000"/>
            <a:ext cx="8229600" cy="4525963"/>
          </a:xfrm>
        </p:spPr>
        <p:txBody>
          <a:bodyPr/>
          <a:lstStyle/>
          <a:p>
            <a:pPr eaLnBrk="1" hangingPunct="1">
              <a:buFontTx/>
              <a:buNone/>
            </a:pPr>
            <a:r>
              <a:rPr lang="en-US" altLang="en-US" sz="4000" b="1" u="sng" smtClean="0"/>
              <a:t>Treatment</a:t>
            </a:r>
            <a:endParaRPr lang="en-US" altLang="en-US" sz="4000" u="sng" smtClean="0"/>
          </a:p>
          <a:p>
            <a:pPr eaLnBrk="1" hangingPunct="1"/>
            <a:r>
              <a:rPr lang="en-US" altLang="en-US" sz="4000" smtClean="0"/>
              <a:t>Advice the patient to stop alcohol </a:t>
            </a:r>
          </a:p>
          <a:p>
            <a:pPr eaLnBrk="1" hangingPunct="1"/>
            <a:r>
              <a:rPr lang="en-US" altLang="en-US" sz="4000" smtClean="0"/>
              <a:t>Analgesics</a:t>
            </a:r>
          </a:p>
          <a:p>
            <a:pPr eaLnBrk="1" hangingPunct="1"/>
            <a:r>
              <a:rPr lang="en-US" altLang="en-US" sz="4000" smtClean="0"/>
              <a:t>reduce fat content in diet</a:t>
            </a:r>
          </a:p>
          <a:p>
            <a:pPr eaLnBrk="1" hangingPunct="1"/>
            <a:r>
              <a:rPr lang="en-US" altLang="en-US" sz="4000" smtClean="0"/>
              <a:t>Treat DM</a:t>
            </a:r>
          </a:p>
          <a:p>
            <a:pPr eaLnBrk="1" hangingPunct="1"/>
            <a:r>
              <a:rPr lang="en-US" altLang="en-US" sz="4000" smtClean="0"/>
              <a:t>Surgery is indicated in cases of Gall stones, pancreatic abscess.</a:t>
            </a:r>
          </a:p>
          <a:p>
            <a:pPr eaLnBrk="1" hangingPunct="1"/>
            <a:endParaRPr lang="en-US" altLang="en-US" sz="4000" smtClean="0"/>
          </a:p>
        </p:txBody>
      </p:sp>
      <p:sp>
        <p:nvSpPr>
          <p:cNvPr id="3" name="Slide Number Placeholder 2"/>
          <p:cNvSpPr>
            <a:spLocks noGrp="1"/>
          </p:cNvSpPr>
          <p:nvPr>
            <p:ph type="sldNum" sz="quarter" idx="12"/>
          </p:nvPr>
        </p:nvSpPr>
        <p:spPr/>
        <p:txBody>
          <a:bodyPr/>
          <a:lstStyle/>
          <a:p>
            <a:pPr>
              <a:defRPr/>
            </a:pPr>
            <a:fld id="{40D75EE8-4468-48A9-BC75-078018033374}" type="slidenum">
              <a:rPr lang="en-US"/>
              <a:pPr>
                <a:defRPr/>
              </a:pPr>
              <a:t>270</a:t>
            </a:fld>
            <a:endParaRPr lang="en-US"/>
          </a:p>
        </p:txBody>
      </p:sp>
    </p:spTree>
    <p:extLst>
      <p:ext uri="{BB962C8B-B14F-4D97-AF65-F5344CB8AC3E}">
        <p14:creationId xmlns:p14="http://schemas.microsoft.com/office/powerpoint/2010/main" val="1777767236"/>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130" name="Title 1"/>
          <p:cNvSpPr>
            <a:spLocks noGrp="1"/>
          </p:cNvSpPr>
          <p:nvPr>
            <p:ph type="title"/>
          </p:nvPr>
        </p:nvSpPr>
        <p:spPr>
          <a:xfrm>
            <a:off x="304800" y="274638"/>
            <a:ext cx="8153400" cy="1143000"/>
          </a:xfrm>
        </p:spPr>
        <p:txBody>
          <a:bodyPr/>
          <a:lstStyle/>
          <a:p>
            <a:r>
              <a:rPr lang="en-US" altLang="en-US" b="1" smtClean="0">
                <a:solidFill>
                  <a:srgbClr val="0070C0"/>
                </a:solidFill>
              </a:rPr>
              <a:t>Modified Glasgow criteria for predicting severity of pancreatitis.</a:t>
            </a:r>
          </a:p>
        </p:txBody>
      </p:sp>
      <p:sp>
        <p:nvSpPr>
          <p:cNvPr id="688131" name="Content Placeholder 2"/>
          <p:cNvSpPr>
            <a:spLocks noGrp="1"/>
          </p:cNvSpPr>
          <p:nvPr>
            <p:ph sz="quarter" idx="1"/>
          </p:nvPr>
        </p:nvSpPr>
        <p:spPr>
          <a:xfrm>
            <a:off x="304800" y="1447800"/>
            <a:ext cx="8382000" cy="4572000"/>
          </a:xfrm>
        </p:spPr>
        <p:txBody>
          <a:bodyPr/>
          <a:lstStyle/>
          <a:p>
            <a:pPr>
              <a:buFont typeface="Wingdings 2" pitchFamily="18" charset="2"/>
              <a:buNone/>
            </a:pPr>
            <a:r>
              <a:rPr lang="en-US" altLang="en-US" sz="2800" b="1" smtClean="0"/>
              <a:t>P – P</a:t>
            </a:r>
            <a:r>
              <a:rPr lang="en-US" altLang="en-US" sz="2800" b="1" baseline="-25000" smtClean="0"/>
              <a:t>a</a:t>
            </a:r>
            <a:r>
              <a:rPr lang="en-US" altLang="en-US" sz="2800" b="1" smtClean="0"/>
              <a:t>O</a:t>
            </a:r>
            <a:r>
              <a:rPr lang="en-US" altLang="en-US" sz="2800" b="1" baseline="-25000" smtClean="0"/>
              <a:t>2</a:t>
            </a:r>
            <a:r>
              <a:rPr lang="en-US" altLang="en-US" sz="2800" b="1" smtClean="0"/>
              <a:t>  …………….. &lt; 8kPa</a:t>
            </a:r>
            <a:endParaRPr lang="en-US" altLang="en-US" sz="2800" b="1" baseline="-25000" smtClean="0"/>
          </a:p>
          <a:p>
            <a:pPr>
              <a:buFont typeface="Wingdings 2" pitchFamily="18" charset="2"/>
              <a:buNone/>
            </a:pPr>
            <a:r>
              <a:rPr lang="en-US" altLang="en-US" sz="2800" b="1" smtClean="0"/>
              <a:t>A – Age ……………...&gt;55 years</a:t>
            </a:r>
          </a:p>
          <a:p>
            <a:pPr>
              <a:buFont typeface="Wingdings 2" pitchFamily="18" charset="2"/>
              <a:buNone/>
            </a:pPr>
            <a:r>
              <a:rPr lang="en-US" altLang="en-US" sz="2800" b="1" smtClean="0"/>
              <a:t>N – Neutropenia …….WBC &gt;15 x 10</a:t>
            </a:r>
            <a:r>
              <a:rPr lang="en-US" altLang="en-US" sz="2800" b="1" baseline="30000" smtClean="0"/>
              <a:t>9</a:t>
            </a:r>
            <a:r>
              <a:rPr lang="en-US" altLang="en-US" sz="2800" b="1" smtClean="0"/>
              <a:t>/L</a:t>
            </a:r>
          </a:p>
          <a:p>
            <a:pPr>
              <a:buFont typeface="Wingdings 2" pitchFamily="18" charset="2"/>
              <a:buNone/>
            </a:pPr>
            <a:r>
              <a:rPr lang="en-US" altLang="en-US" sz="2800" b="1" smtClean="0"/>
              <a:t>C – Calcium …………&lt; 2 mmol/L</a:t>
            </a:r>
          </a:p>
          <a:p>
            <a:pPr>
              <a:buFont typeface="Wingdings 2" pitchFamily="18" charset="2"/>
              <a:buNone/>
            </a:pPr>
            <a:r>
              <a:rPr lang="en-US" altLang="en-US" sz="2800" b="1" smtClean="0"/>
              <a:t>R – Renal Function …Urea &gt;16 mmol/L</a:t>
            </a:r>
          </a:p>
          <a:p>
            <a:pPr>
              <a:buFont typeface="Wingdings 2" pitchFamily="18" charset="2"/>
              <a:buNone/>
            </a:pPr>
            <a:r>
              <a:rPr lang="en-US" altLang="en-US" sz="2800" b="1" smtClean="0"/>
              <a:t>E – Enzymes …………LDH &gt;600iu/L; AST &gt; 200iu/L</a:t>
            </a:r>
          </a:p>
          <a:p>
            <a:pPr>
              <a:buFont typeface="Wingdings 2" pitchFamily="18" charset="2"/>
              <a:buNone/>
            </a:pPr>
            <a:r>
              <a:rPr lang="en-US" altLang="en-US" sz="2800" b="1" smtClean="0"/>
              <a:t>A – Albumin ………..&lt;32g/L (serum)</a:t>
            </a:r>
          </a:p>
          <a:p>
            <a:pPr>
              <a:buFont typeface="Wingdings 2" pitchFamily="18" charset="2"/>
              <a:buNone/>
            </a:pPr>
            <a:r>
              <a:rPr lang="en-US" altLang="en-US" sz="2800" b="1" smtClean="0"/>
              <a:t>S – Sugar …………....Blood glucose &gt;10mmol/L</a:t>
            </a:r>
          </a:p>
        </p:txBody>
      </p:sp>
      <p:sp>
        <p:nvSpPr>
          <p:cNvPr id="4" name="Slide Number Placeholder 3"/>
          <p:cNvSpPr>
            <a:spLocks noGrp="1"/>
          </p:cNvSpPr>
          <p:nvPr>
            <p:ph type="sldNum" sz="quarter" idx="12"/>
          </p:nvPr>
        </p:nvSpPr>
        <p:spPr/>
        <p:txBody>
          <a:bodyPr/>
          <a:lstStyle/>
          <a:p>
            <a:pPr>
              <a:defRPr/>
            </a:pPr>
            <a:fld id="{4B0D04B4-64F4-4323-B3C4-632D6FFA84A3}" type="slidenum">
              <a:rPr lang="en-US"/>
              <a:pPr>
                <a:defRPr/>
              </a:pPr>
              <a:t>271</a:t>
            </a:fld>
            <a:endParaRPr lang="en-US"/>
          </a:p>
        </p:txBody>
      </p:sp>
    </p:spTree>
    <p:extLst>
      <p:ext uri="{BB962C8B-B14F-4D97-AF65-F5344CB8AC3E}">
        <p14:creationId xmlns:p14="http://schemas.microsoft.com/office/powerpoint/2010/main" val="694625308"/>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2"/>
          <p:cNvSpPr>
            <a:spLocks noGrp="1" noChangeArrowheads="1"/>
          </p:cNvSpPr>
          <p:nvPr>
            <p:ph type="title"/>
          </p:nvPr>
        </p:nvSpPr>
        <p:spPr>
          <a:xfrm>
            <a:off x="1447800" y="1828800"/>
            <a:ext cx="5486400" cy="2362200"/>
          </a:xfrm>
          <a:ln>
            <a:solidFill>
              <a:srgbClr val="0070C0">
                <a:alpha val="90195"/>
              </a:srgbClr>
            </a:solidFill>
            <a:miter lim="800000"/>
            <a:headEnd/>
            <a:tailEnd/>
          </a:ln>
        </p:spPr>
        <p:txBody>
          <a:bodyPr/>
          <a:lstStyle/>
          <a:p>
            <a:pPr eaLnBrk="1" hangingPunct="1"/>
            <a:r>
              <a:rPr lang="en-US" altLang="en-US" sz="6000" b="1" smtClean="0">
                <a:solidFill>
                  <a:schemeClr val="tx1"/>
                </a:solidFill>
              </a:rPr>
              <a:t>GALL BLADDER</a:t>
            </a:r>
            <a:r>
              <a:rPr lang="en-US" altLang="en-US" sz="6000" smtClean="0">
                <a:solidFill>
                  <a:schemeClr val="tx1"/>
                </a:solidFill>
              </a:rPr>
              <a:t/>
            </a:r>
            <a:br>
              <a:rPr lang="en-US" altLang="en-US" sz="6000" smtClean="0">
                <a:solidFill>
                  <a:schemeClr val="tx1"/>
                </a:solidFill>
              </a:rPr>
            </a:br>
            <a:endParaRPr lang="en-US" altLang="en-US" sz="6000" smtClean="0">
              <a:solidFill>
                <a:schemeClr val="tx1"/>
              </a:solidFill>
            </a:endParaRPr>
          </a:p>
        </p:txBody>
      </p:sp>
      <p:sp>
        <p:nvSpPr>
          <p:cNvPr id="3" name="Slide Number Placeholder 2"/>
          <p:cNvSpPr>
            <a:spLocks noGrp="1"/>
          </p:cNvSpPr>
          <p:nvPr>
            <p:ph type="sldNum" sz="quarter" idx="12"/>
          </p:nvPr>
        </p:nvSpPr>
        <p:spPr/>
        <p:txBody>
          <a:bodyPr/>
          <a:lstStyle/>
          <a:p>
            <a:pPr>
              <a:defRPr/>
            </a:pPr>
            <a:fld id="{C566E341-8985-4AB2-AD58-4F8ADB5A53E5}" type="slidenum">
              <a:rPr lang="en-US"/>
              <a:pPr>
                <a:defRPr/>
              </a:pPr>
              <a:t>272</a:t>
            </a:fld>
            <a:endParaRPr lang="en-US"/>
          </a:p>
        </p:txBody>
      </p:sp>
    </p:spTree>
    <p:extLst>
      <p:ext uri="{BB962C8B-B14F-4D97-AF65-F5344CB8AC3E}">
        <p14:creationId xmlns:p14="http://schemas.microsoft.com/office/powerpoint/2010/main" val="1835399208"/>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017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0"/>
            <a:ext cx="8229600" cy="687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pPr>
              <a:defRPr/>
            </a:pPr>
            <a:fld id="{62537EF2-302E-41AD-B15F-F51BB26E1675}" type="slidenum">
              <a:rPr lang="en-US"/>
              <a:pPr>
                <a:defRPr/>
              </a:pPr>
              <a:t>273</a:t>
            </a:fld>
            <a:endParaRPr lang="en-US"/>
          </a:p>
        </p:txBody>
      </p:sp>
    </p:spTree>
    <p:extLst>
      <p:ext uri="{BB962C8B-B14F-4D97-AF65-F5344CB8AC3E}">
        <p14:creationId xmlns:p14="http://schemas.microsoft.com/office/powerpoint/2010/main" val="3260426393"/>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1202"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52400" y="161925"/>
            <a:ext cx="8610600" cy="6457950"/>
          </a:xfrm>
          <a:noFill/>
        </p:spPr>
      </p:pic>
      <p:sp>
        <p:nvSpPr>
          <p:cNvPr id="3" name="Slide Number Placeholder 2"/>
          <p:cNvSpPr>
            <a:spLocks noGrp="1"/>
          </p:cNvSpPr>
          <p:nvPr>
            <p:ph type="sldNum" sz="quarter" idx="12"/>
          </p:nvPr>
        </p:nvSpPr>
        <p:spPr/>
        <p:txBody>
          <a:bodyPr/>
          <a:lstStyle/>
          <a:p>
            <a:pPr>
              <a:defRPr/>
            </a:pPr>
            <a:fld id="{20E93B13-2DB5-45C9-8B61-7440EC92380A}" type="slidenum">
              <a:rPr lang="en-US"/>
              <a:pPr>
                <a:defRPr/>
              </a:pPr>
              <a:t>274</a:t>
            </a:fld>
            <a:endParaRPr lang="en-US"/>
          </a:p>
        </p:txBody>
      </p:sp>
    </p:spTree>
    <p:extLst>
      <p:ext uri="{BB962C8B-B14F-4D97-AF65-F5344CB8AC3E}">
        <p14:creationId xmlns:p14="http://schemas.microsoft.com/office/powerpoint/2010/main" val="92223209"/>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2226"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228600" y="228600"/>
            <a:ext cx="8686800" cy="6653213"/>
          </a:xfrm>
          <a:noFill/>
        </p:spPr>
      </p:pic>
      <p:sp>
        <p:nvSpPr>
          <p:cNvPr id="3" name="Slide Number Placeholder 2"/>
          <p:cNvSpPr>
            <a:spLocks noGrp="1"/>
          </p:cNvSpPr>
          <p:nvPr>
            <p:ph type="sldNum" sz="quarter" idx="12"/>
          </p:nvPr>
        </p:nvSpPr>
        <p:spPr/>
        <p:txBody>
          <a:bodyPr/>
          <a:lstStyle/>
          <a:p>
            <a:pPr>
              <a:defRPr/>
            </a:pPr>
            <a:fld id="{7BF39A12-BA63-4C7D-B8CC-BA6454DE3F96}" type="slidenum">
              <a:rPr lang="en-US"/>
              <a:pPr>
                <a:defRPr/>
              </a:pPr>
              <a:t>275</a:t>
            </a:fld>
            <a:endParaRPr lang="en-US"/>
          </a:p>
        </p:txBody>
      </p:sp>
    </p:spTree>
    <p:extLst>
      <p:ext uri="{BB962C8B-B14F-4D97-AF65-F5344CB8AC3E}">
        <p14:creationId xmlns:p14="http://schemas.microsoft.com/office/powerpoint/2010/main" val="1818663402"/>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A306BF12-1507-48CB-95E6-1E21A8A1E705}" type="slidenum">
              <a:rPr lang="en-US"/>
              <a:pPr>
                <a:defRPr/>
              </a:pPr>
              <a:t>276</a:t>
            </a:fld>
            <a:endParaRPr lang="en-US"/>
          </a:p>
        </p:txBody>
      </p:sp>
      <p:pic>
        <p:nvPicPr>
          <p:cNvPr id="693251" name="Content Placeholder 3" descr="f4-u1_0-B978-1-4160-3675-3__50058-7__gr1.jpg"/>
          <p:cNvPicPr>
            <a:picLocks noGrp="1" noChangeAspect="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228600" y="228600"/>
            <a:ext cx="8720138" cy="6424613"/>
          </a:xfrm>
        </p:spPr>
      </p:pic>
    </p:spTree>
    <p:extLst>
      <p:ext uri="{BB962C8B-B14F-4D97-AF65-F5344CB8AC3E}">
        <p14:creationId xmlns:p14="http://schemas.microsoft.com/office/powerpoint/2010/main" val="1457496489"/>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274" name="Rectangle 3"/>
          <p:cNvSpPr>
            <a:spLocks noGrp="1" noChangeArrowheads="1"/>
          </p:cNvSpPr>
          <p:nvPr>
            <p:ph sz="quarter" idx="1"/>
          </p:nvPr>
        </p:nvSpPr>
        <p:spPr>
          <a:xfrm>
            <a:off x="304800" y="609600"/>
            <a:ext cx="8229600" cy="4800600"/>
          </a:xfrm>
        </p:spPr>
        <p:txBody>
          <a:bodyPr/>
          <a:lstStyle/>
          <a:p>
            <a:pPr eaLnBrk="1" hangingPunct="1">
              <a:buFontTx/>
              <a:buNone/>
            </a:pPr>
            <a:r>
              <a:rPr lang="en-US" altLang="en-US" sz="3600" b="1" smtClean="0"/>
              <a:t>GALL BLADDER</a:t>
            </a:r>
            <a:endParaRPr lang="en-US" altLang="en-US" sz="3600" smtClean="0"/>
          </a:p>
          <a:p>
            <a:pPr eaLnBrk="1" hangingPunct="1"/>
            <a:r>
              <a:rPr lang="en-US" altLang="en-US" sz="3600" smtClean="0"/>
              <a:t>This is a small pear shaped hollow sac found beneath the right lobe of the liver.</a:t>
            </a:r>
          </a:p>
          <a:p>
            <a:pPr eaLnBrk="1" hangingPunct="1"/>
            <a:endParaRPr lang="en-US" altLang="en-US" sz="3600" smtClean="0"/>
          </a:p>
          <a:p>
            <a:pPr eaLnBrk="1" hangingPunct="1"/>
            <a:r>
              <a:rPr lang="en-US" altLang="en-US" sz="3600" smtClean="0"/>
              <a:t>Function-→Storage and concentration of bile.</a:t>
            </a:r>
          </a:p>
        </p:txBody>
      </p:sp>
      <p:sp>
        <p:nvSpPr>
          <p:cNvPr id="3" name="Slide Number Placeholder 2"/>
          <p:cNvSpPr>
            <a:spLocks noGrp="1"/>
          </p:cNvSpPr>
          <p:nvPr>
            <p:ph type="sldNum" sz="quarter" idx="12"/>
          </p:nvPr>
        </p:nvSpPr>
        <p:spPr/>
        <p:txBody>
          <a:bodyPr/>
          <a:lstStyle/>
          <a:p>
            <a:pPr>
              <a:defRPr/>
            </a:pPr>
            <a:fld id="{54384591-408F-41DF-B2E5-73BD85970008}" type="slidenum">
              <a:rPr lang="en-US"/>
              <a:pPr>
                <a:defRPr/>
              </a:pPr>
              <a:t>277</a:t>
            </a:fld>
            <a:endParaRPr lang="en-US"/>
          </a:p>
        </p:txBody>
      </p:sp>
    </p:spTree>
    <p:extLst>
      <p:ext uri="{BB962C8B-B14F-4D97-AF65-F5344CB8AC3E}">
        <p14:creationId xmlns:p14="http://schemas.microsoft.com/office/powerpoint/2010/main" val="3842790414"/>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298" name="Rectangle 2"/>
          <p:cNvSpPr>
            <a:spLocks noGrp="1" noChangeArrowheads="1"/>
          </p:cNvSpPr>
          <p:nvPr>
            <p:ph type="title"/>
          </p:nvPr>
        </p:nvSpPr>
        <p:spPr>
          <a:xfrm>
            <a:off x="228600" y="2514600"/>
            <a:ext cx="8229600" cy="1676400"/>
          </a:xfrm>
        </p:spPr>
        <p:txBody>
          <a:bodyPr/>
          <a:lstStyle/>
          <a:p>
            <a:pPr eaLnBrk="1" hangingPunct="1"/>
            <a:r>
              <a:rPr lang="en-US" altLang="en-US" sz="5400" b="1" smtClean="0"/>
              <a:t>ACUTE CHOLECYSTITIS</a:t>
            </a:r>
            <a:br>
              <a:rPr lang="en-US" altLang="en-US" sz="5400" b="1" smtClean="0"/>
            </a:br>
            <a:endParaRPr lang="en-US" altLang="en-US" sz="5400" b="1" smtClean="0"/>
          </a:p>
        </p:txBody>
      </p:sp>
      <p:sp>
        <p:nvSpPr>
          <p:cNvPr id="3" name="Slide Number Placeholder 2"/>
          <p:cNvSpPr>
            <a:spLocks noGrp="1"/>
          </p:cNvSpPr>
          <p:nvPr>
            <p:ph type="sldNum" sz="quarter" idx="12"/>
          </p:nvPr>
        </p:nvSpPr>
        <p:spPr/>
        <p:txBody>
          <a:bodyPr/>
          <a:lstStyle/>
          <a:p>
            <a:pPr>
              <a:defRPr/>
            </a:pPr>
            <a:fld id="{1410ABF2-0662-4E27-BAA6-FA3F97D27256}" type="slidenum">
              <a:rPr lang="en-US"/>
              <a:pPr>
                <a:defRPr/>
              </a:pPr>
              <a:t>278</a:t>
            </a:fld>
            <a:endParaRPr lang="en-US"/>
          </a:p>
        </p:txBody>
      </p:sp>
    </p:spTree>
    <p:extLst>
      <p:ext uri="{BB962C8B-B14F-4D97-AF65-F5344CB8AC3E}">
        <p14:creationId xmlns:p14="http://schemas.microsoft.com/office/powerpoint/2010/main" val="654770992"/>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22" name="Rectangle 3"/>
          <p:cNvSpPr>
            <a:spLocks noGrp="1" noChangeArrowheads="1"/>
          </p:cNvSpPr>
          <p:nvPr>
            <p:ph sz="quarter" idx="1"/>
          </p:nvPr>
        </p:nvSpPr>
        <p:spPr>
          <a:xfrm>
            <a:off x="457200" y="533400"/>
            <a:ext cx="8229600" cy="5592763"/>
          </a:xfrm>
        </p:spPr>
        <p:txBody>
          <a:bodyPr/>
          <a:lstStyle/>
          <a:p>
            <a:pPr eaLnBrk="1" hangingPunct="1">
              <a:buFontTx/>
              <a:buNone/>
            </a:pPr>
            <a:endParaRPr lang="en-US" altLang="en-US" sz="4000" b="1" smtClean="0"/>
          </a:p>
          <a:p>
            <a:pPr eaLnBrk="1" hangingPunct="1">
              <a:buFontTx/>
              <a:buNone/>
            </a:pPr>
            <a:endParaRPr lang="en-US" altLang="en-US" sz="4000" b="1" smtClean="0"/>
          </a:p>
          <a:p>
            <a:pPr eaLnBrk="1" hangingPunct="1">
              <a:buFontTx/>
              <a:buNone/>
            </a:pPr>
            <a:r>
              <a:rPr lang="en-US" altLang="en-US" sz="4000" b="1" smtClean="0"/>
              <a:t>ACUTE CHOLECYSTITIS</a:t>
            </a:r>
          </a:p>
          <a:p>
            <a:pPr eaLnBrk="1" hangingPunct="1">
              <a:buFontTx/>
              <a:buNone/>
            </a:pPr>
            <a:endParaRPr lang="en-US" altLang="en-US" sz="4000" smtClean="0"/>
          </a:p>
          <a:p>
            <a:pPr eaLnBrk="1" hangingPunct="1">
              <a:buFontTx/>
              <a:buNone/>
            </a:pPr>
            <a:r>
              <a:rPr lang="en-US" altLang="en-US" sz="4000" u="sng" smtClean="0"/>
              <a:t>Def.</a:t>
            </a:r>
            <a:r>
              <a:rPr lang="en-US" altLang="en-US" sz="4000" smtClean="0"/>
              <a:t> Acute inflammation of the gall bladder.</a:t>
            </a:r>
          </a:p>
        </p:txBody>
      </p:sp>
      <p:sp>
        <p:nvSpPr>
          <p:cNvPr id="3" name="Slide Number Placeholder 2"/>
          <p:cNvSpPr>
            <a:spLocks noGrp="1"/>
          </p:cNvSpPr>
          <p:nvPr>
            <p:ph type="sldNum" sz="quarter" idx="12"/>
          </p:nvPr>
        </p:nvSpPr>
        <p:spPr/>
        <p:txBody>
          <a:bodyPr/>
          <a:lstStyle/>
          <a:p>
            <a:pPr>
              <a:defRPr/>
            </a:pPr>
            <a:fld id="{1D0CF0CF-5101-45DE-9B76-ACF76F6725C7}" type="slidenum">
              <a:rPr lang="en-US"/>
              <a:pPr>
                <a:defRPr/>
              </a:pPr>
              <a:t>279</a:t>
            </a:fld>
            <a:endParaRPr lang="en-US"/>
          </a:p>
        </p:txBody>
      </p:sp>
    </p:spTree>
    <p:extLst>
      <p:ext uri="{BB962C8B-B14F-4D97-AF65-F5344CB8AC3E}">
        <p14:creationId xmlns:p14="http://schemas.microsoft.com/office/powerpoint/2010/main" val="244059194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8" name="Content Placeholder 2"/>
          <p:cNvSpPr>
            <a:spLocks noGrp="1"/>
          </p:cNvSpPr>
          <p:nvPr>
            <p:ph sz="quarter" idx="1"/>
          </p:nvPr>
        </p:nvSpPr>
        <p:spPr>
          <a:xfrm>
            <a:off x="228600" y="381000"/>
            <a:ext cx="8686800" cy="6096000"/>
          </a:xfrm>
        </p:spPr>
        <p:txBody>
          <a:bodyPr/>
          <a:lstStyle/>
          <a:p>
            <a:pPr algn="just" eaLnBrk="1" hangingPunct="1">
              <a:lnSpc>
                <a:spcPct val="90000"/>
              </a:lnSpc>
              <a:buFont typeface="Wingdings 2" pitchFamily="18" charset="2"/>
              <a:buNone/>
            </a:pPr>
            <a:r>
              <a:rPr lang="en-US" altLang="en-US" sz="2800" b="1" smtClean="0"/>
              <a:t>2. HEPATOCELLULAR JAUNDICE </a:t>
            </a:r>
          </a:p>
          <a:p>
            <a:pPr algn="just" eaLnBrk="1" hangingPunct="1">
              <a:lnSpc>
                <a:spcPct val="90000"/>
              </a:lnSpc>
            </a:pPr>
            <a:r>
              <a:rPr lang="en-US" altLang="en-US" sz="2800" smtClean="0"/>
              <a:t>Hepatocellular jaundice results from an inability of the liver to transport bilirubin into the bile, occurring as a consequence of parenchymal liver disease. Bilirubin transport across the hepatocytes may be impaired at any point between uptake of unconjugated bilirubin into the cells and transport of conjugated bilirubin into the canaliculi.</a:t>
            </a:r>
          </a:p>
          <a:p>
            <a:pPr algn="just" eaLnBrk="1" hangingPunct="1">
              <a:lnSpc>
                <a:spcPct val="90000"/>
              </a:lnSpc>
            </a:pPr>
            <a:r>
              <a:rPr lang="en-US" altLang="en-US" sz="2800" smtClean="0"/>
              <a:t> In addition, swelling of cells and oedema resulting from the disease itself may cause obstruction of the biliary canaliculi. In hepatocellular jaundice the concentrations of both unconjugated and conjugated bilirubin in the blood increase, perhaps because of the variable way in which bilirubin transport is disturbed. The severity of jaundice, the other clinical features, and the investigation and treatment vary with the underlying disease.</a:t>
            </a:r>
          </a:p>
          <a:p>
            <a:pPr algn="just"/>
            <a:endParaRPr lang="en-US" altLang="en-US" smtClean="0"/>
          </a:p>
        </p:txBody>
      </p:sp>
      <p:sp>
        <p:nvSpPr>
          <p:cNvPr id="4" name="Slide Number Placeholder 3"/>
          <p:cNvSpPr>
            <a:spLocks noGrp="1"/>
          </p:cNvSpPr>
          <p:nvPr>
            <p:ph type="sldNum" sz="quarter" idx="12"/>
          </p:nvPr>
        </p:nvSpPr>
        <p:spPr/>
        <p:txBody>
          <a:bodyPr/>
          <a:lstStyle/>
          <a:p>
            <a:pPr>
              <a:defRPr/>
            </a:pPr>
            <a:fld id="{3D663C22-A1A3-4F67-8B72-9552DDF9F737}" type="slidenum">
              <a:rPr lang="en-US"/>
              <a:pPr>
                <a:defRPr/>
              </a:pPr>
              <a:t>28</a:t>
            </a:fld>
            <a:endParaRPr lang="en-US"/>
          </a:p>
        </p:txBody>
      </p:sp>
    </p:spTree>
    <p:extLst>
      <p:ext uri="{BB962C8B-B14F-4D97-AF65-F5344CB8AC3E}">
        <p14:creationId xmlns:p14="http://schemas.microsoft.com/office/powerpoint/2010/main" val="2188900954"/>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6" name="Rectangle 3"/>
          <p:cNvSpPr>
            <a:spLocks noGrp="1" noChangeArrowheads="1"/>
          </p:cNvSpPr>
          <p:nvPr>
            <p:ph sz="quarter" idx="1"/>
          </p:nvPr>
        </p:nvSpPr>
        <p:spPr>
          <a:xfrm>
            <a:off x="457200" y="228600"/>
            <a:ext cx="8229600" cy="5897563"/>
          </a:xfrm>
        </p:spPr>
        <p:txBody>
          <a:bodyPr/>
          <a:lstStyle/>
          <a:p>
            <a:pPr marL="609600" indent="-609600" eaLnBrk="1" hangingPunct="1">
              <a:lnSpc>
                <a:spcPct val="90000"/>
              </a:lnSpc>
              <a:buFontTx/>
              <a:buNone/>
            </a:pPr>
            <a:r>
              <a:rPr lang="en-US" altLang="en-US" sz="3600" b="1" smtClean="0"/>
              <a:t>Causes</a:t>
            </a:r>
            <a:endParaRPr lang="en-US" altLang="en-US" sz="3600" smtClean="0"/>
          </a:p>
          <a:p>
            <a:pPr marL="609600" indent="-609600" eaLnBrk="1" hangingPunct="1">
              <a:lnSpc>
                <a:spcPct val="90000"/>
              </a:lnSpc>
              <a:buFont typeface="Wingdings 2" pitchFamily="18" charset="2"/>
              <a:buNone/>
            </a:pPr>
            <a:r>
              <a:rPr lang="en-US" altLang="en-US" sz="3600" smtClean="0"/>
              <a:t>1. Obstruction – Gall stones</a:t>
            </a:r>
          </a:p>
          <a:p>
            <a:pPr marL="609600" indent="-609600" eaLnBrk="1" hangingPunct="1">
              <a:lnSpc>
                <a:spcPct val="90000"/>
              </a:lnSpc>
              <a:buFontTx/>
              <a:buNone/>
            </a:pPr>
            <a:r>
              <a:rPr lang="en-US" altLang="en-US" sz="3600" smtClean="0"/>
              <a:t>2. Infections-E.coli, strep feacalis, staphs.</a:t>
            </a:r>
          </a:p>
          <a:p>
            <a:pPr marL="609600" indent="-609600" eaLnBrk="1" hangingPunct="1">
              <a:lnSpc>
                <a:spcPct val="90000"/>
              </a:lnSpc>
              <a:buFontTx/>
              <a:buNone/>
            </a:pPr>
            <a:r>
              <a:rPr lang="en-US" altLang="en-US" sz="3600" smtClean="0"/>
              <a:t>		-Cytomegalovirus</a:t>
            </a:r>
          </a:p>
          <a:p>
            <a:pPr marL="609600" indent="-609600" eaLnBrk="1" hangingPunct="1">
              <a:lnSpc>
                <a:spcPct val="90000"/>
              </a:lnSpc>
              <a:buFontTx/>
              <a:buNone/>
            </a:pPr>
            <a:r>
              <a:rPr lang="en-US" altLang="en-US" sz="3600" smtClean="0"/>
              <a:t>		-Cryptosporidiosis</a:t>
            </a:r>
          </a:p>
          <a:p>
            <a:pPr marL="609600" indent="-609600" eaLnBrk="1" hangingPunct="1">
              <a:lnSpc>
                <a:spcPct val="90000"/>
              </a:lnSpc>
              <a:buFontTx/>
              <a:buNone/>
            </a:pPr>
            <a:r>
              <a:rPr lang="en-US" altLang="en-US" sz="3600" smtClean="0"/>
              <a:t>		-Microsporidiosis</a:t>
            </a:r>
          </a:p>
          <a:p>
            <a:pPr marL="609600" indent="-609600" eaLnBrk="1" hangingPunct="1">
              <a:lnSpc>
                <a:spcPct val="90000"/>
              </a:lnSpc>
              <a:buFontTx/>
              <a:buNone/>
            </a:pPr>
            <a:r>
              <a:rPr lang="en-US" altLang="en-US" sz="3600" smtClean="0"/>
              <a:t>3. Associated with medical conditions</a:t>
            </a:r>
          </a:p>
          <a:p>
            <a:pPr marL="609600" indent="-609600" eaLnBrk="1" hangingPunct="1">
              <a:lnSpc>
                <a:spcPct val="90000"/>
              </a:lnSpc>
              <a:buFontTx/>
              <a:buNone/>
            </a:pPr>
            <a:r>
              <a:rPr lang="en-US" altLang="en-US" sz="3600" smtClean="0"/>
              <a:t>	-Diabetes Mellitus</a:t>
            </a:r>
          </a:p>
          <a:p>
            <a:pPr marL="609600" indent="-609600" eaLnBrk="1" hangingPunct="1">
              <a:lnSpc>
                <a:spcPct val="90000"/>
              </a:lnSpc>
              <a:buFontTx/>
              <a:buNone/>
            </a:pPr>
            <a:r>
              <a:rPr lang="en-US" altLang="en-US" sz="3600" smtClean="0"/>
              <a:t>	-Liver cirrhosis</a:t>
            </a:r>
          </a:p>
          <a:p>
            <a:pPr marL="609600" indent="-609600" eaLnBrk="1" hangingPunct="1">
              <a:lnSpc>
                <a:spcPct val="90000"/>
              </a:lnSpc>
              <a:buFontTx/>
              <a:buNone/>
            </a:pPr>
            <a:r>
              <a:rPr lang="en-US" altLang="en-US" sz="3600" smtClean="0"/>
              <a:t>	-Pancreatitis</a:t>
            </a:r>
          </a:p>
          <a:p>
            <a:pPr marL="609600" indent="-609600" eaLnBrk="1" hangingPunct="1">
              <a:lnSpc>
                <a:spcPct val="90000"/>
              </a:lnSpc>
              <a:buFontTx/>
              <a:buNone/>
            </a:pPr>
            <a:r>
              <a:rPr lang="en-US" altLang="en-US" sz="3600" smtClean="0"/>
              <a:t>	-Ca gall bladder</a:t>
            </a:r>
          </a:p>
        </p:txBody>
      </p:sp>
      <p:sp>
        <p:nvSpPr>
          <p:cNvPr id="3" name="Slide Number Placeholder 2"/>
          <p:cNvSpPr>
            <a:spLocks noGrp="1"/>
          </p:cNvSpPr>
          <p:nvPr>
            <p:ph type="sldNum" sz="quarter" idx="12"/>
          </p:nvPr>
        </p:nvSpPr>
        <p:spPr/>
        <p:txBody>
          <a:bodyPr/>
          <a:lstStyle/>
          <a:p>
            <a:pPr>
              <a:defRPr/>
            </a:pPr>
            <a:fld id="{ECF1715E-D9AC-404F-BB6E-57D39531181A}" type="slidenum">
              <a:rPr lang="en-US"/>
              <a:pPr>
                <a:defRPr/>
              </a:pPr>
              <a:t>280</a:t>
            </a:fld>
            <a:endParaRPr lang="en-US"/>
          </a:p>
        </p:txBody>
      </p:sp>
    </p:spTree>
    <p:extLst>
      <p:ext uri="{BB962C8B-B14F-4D97-AF65-F5344CB8AC3E}">
        <p14:creationId xmlns:p14="http://schemas.microsoft.com/office/powerpoint/2010/main" val="3925862960"/>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Rectangle 2"/>
          <p:cNvSpPr>
            <a:spLocks noGrp="1" noChangeArrowheads="1"/>
          </p:cNvSpPr>
          <p:nvPr>
            <p:ph type="title"/>
          </p:nvPr>
        </p:nvSpPr>
        <p:spPr>
          <a:xfrm>
            <a:off x="457200" y="274638"/>
            <a:ext cx="8229600" cy="487362"/>
          </a:xfrm>
        </p:spPr>
        <p:txBody>
          <a:bodyPr/>
          <a:lstStyle/>
          <a:p>
            <a:pPr eaLnBrk="1" hangingPunct="1"/>
            <a:r>
              <a:rPr lang="en-US" altLang="en-US" sz="4800" smtClean="0">
                <a:solidFill>
                  <a:schemeClr val="tx1"/>
                </a:solidFill>
              </a:rPr>
              <a:t>gallstones</a:t>
            </a:r>
            <a:endParaRPr lang="en-US" altLang="en-US" smtClean="0">
              <a:solidFill>
                <a:schemeClr val="tx1"/>
              </a:solidFill>
            </a:endParaRPr>
          </a:p>
        </p:txBody>
      </p:sp>
      <p:pic>
        <p:nvPicPr>
          <p:cNvPr id="698371" name="Picture 3"/>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914400" y="685800"/>
            <a:ext cx="5181600" cy="3014663"/>
          </a:xfrm>
        </p:spPr>
      </p:pic>
      <p:sp>
        <p:nvSpPr>
          <p:cNvPr id="4" name="Slide Number Placeholder 3"/>
          <p:cNvSpPr>
            <a:spLocks noGrp="1"/>
          </p:cNvSpPr>
          <p:nvPr>
            <p:ph type="sldNum" sz="quarter" idx="12"/>
          </p:nvPr>
        </p:nvSpPr>
        <p:spPr/>
        <p:txBody>
          <a:bodyPr/>
          <a:lstStyle/>
          <a:p>
            <a:pPr>
              <a:defRPr/>
            </a:pPr>
            <a:fld id="{D2F3BB44-6A12-499E-A777-238CA6C27072}" type="slidenum">
              <a:rPr lang="en-US"/>
              <a:pPr>
                <a:defRPr/>
              </a:pPr>
              <a:t>281</a:t>
            </a:fld>
            <a:endParaRPr lang="en-US"/>
          </a:p>
        </p:txBody>
      </p:sp>
      <p:sp>
        <p:nvSpPr>
          <p:cNvPr id="698373" name="TextBox 4"/>
          <p:cNvSpPr txBox="1">
            <a:spLocks noChangeArrowheads="1"/>
          </p:cNvSpPr>
          <p:nvPr/>
        </p:nvSpPr>
        <p:spPr bwMode="auto">
          <a:xfrm>
            <a:off x="304800" y="3810000"/>
            <a:ext cx="8686800" cy="317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600">
                <a:solidFill>
                  <a:schemeClr val="tx1"/>
                </a:solidFill>
                <a:latin typeface="Perpetua" pitchFamily="18" charset="0"/>
              </a:defRPr>
            </a:lvl1pPr>
            <a:lvl2pPr marL="800100" indent="-342900">
              <a:defRPr sz="2400">
                <a:solidFill>
                  <a:schemeClr val="tx1"/>
                </a:solidFill>
                <a:latin typeface="Perpetua" pitchFamily="18" charset="0"/>
              </a:defRPr>
            </a:lvl2pPr>
            <a:lvl3pPr marL="1143000">
              <a:defRPr sz="2000">
                <a:solidFill>
                  <a:schemeClr val="tx1"/>
                </a:solidFill>
                <a:latin typeface="Perpetua" pitchFamily="18" charset="0"/>
              </a:defRPr>
            </a:lvl3pPr>
            <a:lvl4pPr marL="1600200">
              <a:defRPr sz="2000">
                <a:solidFill>
                  <a:schemeClr val="tx1"/>
                </a:solidFill>
                <a:latin typeface="Perpetua" pitchFamily="18" charset="0"/>
              </a:defRPr>
            </a:lvl4pPr>
            <a:lvl5pPr marL="2057400">
              <a:defRPr sz="2000">
                <a:solidFill>
                  <a:schemeClr val="tx1"/>
                </a:solidFill>
                <a:latin typeface="Perpetua" pitchFamily="18" charset="0"/>
              </a:defRPr>
            </a:lvl5pPr>
            <a:lvl6pPr marL="2514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fontAlgn="base">
              <a:spcBef>
                <a:spcPct val="0"/>
              </a:spcBef>
              <a:spcAft>
                <a:spcPct val="0"/>
              </a:spcAft>
              <a:buFont typeface="Arial" charset="0"/>
              <a:buChar char="•"/>
            </a:pPr>
            <a:r>
              <a:rPr lang="en-US" altLang="en-US" sz="2000">
                <a:solidFill>
                  <a:prstClr val="black"/>
                </a:solidFill>
                <a:latin typeface="Arial" charset="0"/>
                <a:cs typeface="Arial" charset="0"/>
              </a:rPr>
              <a:t> Bile contains cholesterol, bile pigments (from broken down Hb), and phospholipids</a:t>
            </a:r>
          </a:p>
          <a:p>
            <a:pPr fontAlgn="base">
              <a:spcBef>
                <a:spcPct val="0"/>
              </a:spcBef>
              <a:spcAft>
                <a:spcPct val="0"/>
              </a:spcAft>
              <a:buFont typeface="Arial" charset="0"/>
              <a:buChar char="•"/>
            </a:pPr>
            <a:r>
              <a:rPr lang="en-US" altLang="en-US" sz="2000">
                <a:solidFill>
                  <a:prstClr val="black"/>
                </a:solidFill>
                <a:latin typeface="Arial" charset="0"/>
                <a:cs typeface="Arial" charset="0"/>
              </a:rPr>
              <a:t> If the concentration vary, different stones may form;  </a:t>
            </a:r>
          </a:p>
          <a:p>
            <a:pPr lvl="1" fontAlgn="base">
              <a:spcBef>
                <a:spcPct val="0"/>
              </a:spcBef>
              <a:spcAft>
                <a:spcPct val="0"/>
              </a:spcAft>
              <a:buFont typeface="Franklin Gothic Book" pitchFamily="34" charset="0"/>
              <a:buAutoNum type="arabicPeriod"/>
            </a:pPr>
            <a:r>
              <a:rPr lang="en-US" altLang="en-US" sz="2000" b="1">
                <a:solidFill>
                  <a:prstClr val="black"/>
                </a:solidFill>
                <a:latin typeface="Arial" charset="0"/>
                <a:cs typeface="Arial" charset="0"/>
              </a:rPr>
              <a:t>Pigment stones</a:t>
            </a:r>
            <a:r>
              <a:rPr lang="en-US" altLang="en-US" sz="2000">
                <a:solidFill>
                  <a:prstClr val="black"/>
                </a:solidFill>
                <a:latin typeface="Arial" charset="0"/>
                <a:cs typeface="Arial" charset="0"/>
              </a:rPr>
              <a:t>: (&lt;10%) Small, friable and irregular. Cause haemolysis</a:t>
            </a:r>
          </a:p>
          <a:p>
            <a:pPr lvl="1" fontAlgn="base">
              <a:spcBef>
                <a:spcPct val="0"/>
              </a:spcBef>
              <a:spcAft>
                <a:spcPct val="0"/>
              </a:spcAft>
              <a:buFont typeface="Franklin Gothic Book" pitchFamily="34" charset="0"/>
              <a:buAutoNum type="arabicPeriod"/>
            </a:pPr>
            <a:r>
              <a:rPr lang="en-US" altLang="en-US" sz="2000" b="1">
                <a:solidFill>
                  <a:prstClr val="black"/>
                </a:solidFill>
                <a:latin typeface="Arial" charset="0"/>
                <a:cs typeface="Arial" charset="0"/>
              </a:rPr>
              <a:t>Cholesterol stones</a:t>
            </a:r>
            <a:r>
              <a:rPr lang="en-US" altLang="en-US" sz="2000">
                <a:solidFill>
                  <a:prstClr val="black"/>
                </a:solidFill>
                <a:latin typeface="Arial" charset="0"/>
                <a:cs typeface="Arial" charset="0"/>
              </a:rPr>
              <a:t>: Large, often solitary. Cause - Females, age, obesity (Admirand’s triangle: ↑ risk of stone if  ↓ lecithin, ↓ bile salts, ↑ cholesterol).</a:t>
            </a:r>
          </a:p>
          <a:p>
            <a:pPr lvl="1" fontAlgn="base">
              <a:spcBef>
                <a:spcPct val="0"/>
              </a:spcBef>
              <a:spcAft>
                <a:spcPct val="0"/>
              </a:spcAft>
              <a:buFont typeface="Franklin Gothic Book" pitchFamily="34" charset="0"/>
              <a:buAutoNum type="arabicPeriod"/>
            </a:pPr>
            <a:r>
              <a:rPr lang="en-US" altLang="en-US" sz="2000" b="1">
                <a:solidFill>
                  <a:prstClr val="black"/>
                </a:solidFill>
                <a:latin typeface="Arial" charset="0"/>
                <a:cs typeface="Arial" charset="0"/>
              </a:rPr>
              <a:t>Mixed stones</a:t>
            </a:r>
            <a:r>
              <a:rPr lang="en-US" altLang="en-US" sz="2000">
                <a:solidFill>
                  <a:prstClr val="black"/>
                </a:solidFill>
                <a:latin typeface="Arial" charset="0"/>
                <a:cs typeface="Arial" charset="0"/>
              </a:rPr>
              <a:t>: Faceted (calcium salts, pigment, and cholesterol)</a:t>
            </a:r>
          </a:p>
          <a:p>
            <a:pPr lvl="1" fontAlgn="base">
              <a:spcBef>
                <a:spcPct val="0"/>
              </a:spcBef>
              <a:spcAft>
                <a:spcPct val="0"/>
              </a:spcAft>
              <a:buFont typeface="Franklin Gothic Book" pitchFamily="34" charset="0"/>
              <a:buAutoNum type="arabicPeriod"/>
            </a:pPr>
            <a:endParaRPr lang="en-US" altLang="en-US" sz="2000">
              <a:solidFill>
                <a:prstClr val="black"/>
              </a:solidFill>
              <a:latin typeface="Arial" charset="0"/>
              <a:cs typeface="Arial" charset="0"/>
            </a:endParaRPr>
          </a:p>
        </p:txBody>
      </p:sp>
    </p:spTree>
    <p:extLst>
      <p:ext uri="{BB962C8B-B14F-4D97-AF65-F5344CB8AC3E}">
        <p14:creationId xmlns:p14="http://schemas.microsoft.com/office/powerpoint/2010/main" val="3366615931"/>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Title 1"/>
          <p:cNvSpPr>
            <a:spLocks noGrp="1"/>
          </p:cNvSpPr>
          <p:nvPr>
            <p:ph type="title"/>
          </p:nvPr>
        </p:nvSpPr>
        <p:spPr>
          <a:xfrm>
            <a:off x="914400" y="274638"/>
            <a:ext cx="7772400" cy="868362"/>
          </a:xfrm>
        </p:spPr>
        <p:txBody>
          <a:bodyPr/>
          <a:lstStyle/>
          <a:p>
            <a:r>
              <a:rPr lang="en-US" altLang="en-US" sz="4800" b="1" smtClean="0">
                <a:solidFill>
                  <a:srgbClr val="0070C0"/>
                </a:solidFill>
              </a:rPr>
              <a:t>Types of GallStones</a:t>
            </a:r>
          </a:p>
        </p:txBody>
      </p:sp>
      <p:sp>
        <p:nvSpPr>
          <p:cNvPr id="699395" name="Content Placeholder 2"/>
          <p:cNvSpPr>
            <a:spLocks noGrp="1"/>
          </p:cNvSpPr>
          <p:nvPr>
            <p:ph sz="quarter" idx="1"/>
          </p:nvPr>
        </p:nvSpPr>
        <p:spPr/>
        <p:txBody>
          <a:bodyPr/>
          <a:lstStyle/>
          <a:p>
            <a:r>
              <a:rPr lang="en-US" altLang="en-US" sz="2800" smtClean="0"/>
              <a:t>Cholesterol 20%</a:t>
            </a:r>
          </a:p>
          <a:p>
            <a:endParaRPr lang="en-US" altLang="en-US" sz="2800" smtClean="0"/>
          </a:p>
          <a:p>
            <a:r>
              <a:rPr lang="en-US" altLang="en-US" sz="2800" smtClean="0"/>
              <a:t>Pigment 5%</a:t>
            </a:r>
          </a:p>
          <a:p>
            <a:pPr lvl="1"/>
            <a:r>
              <a:rPr lang="en-US" altLang="en-US" sz="2800" smtClean="0"/>
              <a:t>Brown- common in far east due to chronic parasitic infestation esp. Fasciolla Hepatica, clorninchis Sinensis</a:t>
            </a:r>
          </a:p>
          <a:p>
            <a:pPr lvl="1"/>
            <a:endParaRPr lang="en-US" altLang="en-US" sz="2800" smtClean="0"/>
          </a:p>
          <a:p>
            <a:pPr lvl="1"/>
            <a:r>
              <a:rPr lang="en-US" altLang="en-US" sz="2800" smtClean="0"/>
              <a:t>Black- caused by chronic haemolysis and also contain bacteria </a:t>
            </a:r>
          </a:p>
          <a:p>
            <a:endParaRPr lang="en-US" altLang="en-US" sz="2800" smtClean="0"/>
          </a:p>
          <a:p>
            <a:r>
              <a:rPr lang="en-US" altLang="en-US" sz="2800" smtClean="0"/>
              <a:t>Mixed type 75%</a:t>
            </a:r>
          </a:p>
        </p:txBody>
      </p:sp>
      <p:sp>
        <p:nvSpPr>
          <p:cNvPr id="4" name="Slide Number Placeholder 3"/>
          <p:cNvSpPr>
            <a:spLocks noGrp="1"/>
          </p:cNvSpPr>
          <p:nvPr>
            <p:ph type="sldNum" sz="quarter" idx="12"/>
          </p:nvPr>
        </p:nvSpPr>
        <p:spPr/>
        <p:txBody>
          <a:bodyPr>
            <a:normAutofit/>
          </a:bodyPr>
          <a:lstStyle/>
          <a:p>
            <a:pPr>
              <a:defRPr/>
            </a:pPr>
            <a:fld id="{AC233648-6AD1-471E-9F46-F3F203B3ADC3}" type="slidenum">
              <a:rPr lang="ar-SA"/>
              <a:pPr>
                <a:defRPr/>
              </a:pPr>
              <a:t>282</a:t>
            </a:fld>
            <a:endParaRPr lang="en-US"/>
          </a:p>
        </p:txBody>
      </p:sp>
    </p:spTree>
    <p:extLst>
      <p:ext uri="{BB962C8B-B14F-4D97-AF65-F5344CB8AC3E}">
        <p14:creationId xmlns:p14="http://schemas.microsoft.com/office/powerpoint/2010/main" val="1289098959"/>
      </p:ext>
    </p:extLst>
  </p:cSld>
  <p:clrMapOvr>
    <a:masterClrMapping/>
  </p:clrMapOvr>
  <p:transition/>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3"/>
          <p:cNvSpPr>
            <a:spLocks noGrp="1" noChangeArrowheads="1"/>
          </p:cNvSpPr>
          <p:nvPr>
            <p:ph sz="quarter" idx="1"/>
          </p:nvPr>
        </p:nvSpPr>
        <p:spPr>
          <a:xfrm>
            <a:off x="457200" y="381000"/>
            <a:ext cx="8229600" cy="6248400"/>
          </a:xfrm>
        </p:spPr>
        <p:txBody>
          <a:bodyPr/>
          <a:lstStyle/>
          <a:p>
            <a:pPr eaLnBrk="1" hangingPunct="1">
              <a:lnSpc>
                <a:spcPct val="80000"/>
              </a:lnSpc>
              <a:buFontTx/>
              <a:buNone/>
            </a:pPr>
            <a:r>
              <a:rPr lang="en-US" altLang="en-US" sz="2800" b="1" smtClean="0"/>
              <a:t>Clinical features</a:t>
            </a:r>
            <a:endParaRPr lang="en-US" altLang="en-US" sz="2800" smtClean="0"/>
          </a:p>
          <a:p>
            <a:pPr eaLnBrk="1" hangingPunct="1">
              <a:lnSpc>
                <a:spcPct val="80000"/>
              </a:lnSpc>
              <a:buFontTx/>
              <a:buNone/>
            </a:pPr>
            <a:r>
              <a:rPr lang="en-US" altLang="en-US" sz="2800" smtClean="0"/>
              <a:t>-Acute attack is often precipitated by a large or fatty meal.</a:t>
            </a:r>
          </a:p>
          <a:p>
            <a:pPr eaLnBrk="1" hangingPunct="1">
              <a:lnSpc>
                <a:spcPct val="80000"/>
              </a:lnSpc>
              <a:buFontTx/>
              <a:buNone/>
            </a:pPr>
            <a:r>
              <a:rPr lang="en-US" altLang="en-US" sz="2800" smtClean="0"/>
              <a:t>- Acute cholecystitis follows stone or sludge impaction in the neck of the gall bladder</a:t>
            </a:r>
          </a:p>
          <a:p>
            <a:pPr eaLnBrk="1" hangingPunct="1">
              <a:lnSpc>
                <a:spcPct val="80000"/>
              </a:lnSpc>
              <a:buFontTx/>
              <a:buNone/>
            </a:pPr>
            <a:r>
              <a:rPr lang="en-US" altLang="en-US" sz="2800" smtClean="0"/>
              <a:t>1. Pain – localized to epigastrium or right hypochondria.</a:t>
            </a:r>
          </a:p>
          <a:p>
            <a:pPr lvl="1" eaLnBrk="1" hangingPunct="1">
              <a:lnSpc>
                <a:spcPct val="80000"/>
              </a:lnSpc>
              <a:buFontTx/>
              <a:buNone/>
            </a:pPr>
            <a:r>
              <a:rPr lang="en-US" altLang="en-US" smtClean="0"/>
              <a:t>-The onset is sudden</a:t>
            </a:r>
          </a:p>
          <a:p>
            <a:pPr lvl="1" eaLnBrk="1" hangingPunct="1">
              <a:lnSpc>
                <a:spcPct val="80000"/>
              </a:lnSpc>
              <a:buFontTx/>
              <a:buNone/>
            </a:pPr>
            <a:r>
              <a:rPr lang="en-US" altLang="en-US" smtClean="0"/>
              <a:t>-Lasts several hours then disappears and recurs again after remission.</a:t>
            </a:r>
          </a:p>
          <a:p>
            <a:pPr lvl="1" eaLnBrk="1" hangingPunct="1">
              <a:lnSpc>
                <a:spcPct val="80000"/>
              </a:lnSpc>
              <a:buFontTx/>
              <a:buNone/>
            </a:pPr>
            <a:r>
              <a:rPr lang="en-US" altLang="en-US" smtClean="0"/>
              <a:t>-Pain agonizes the patient.</a:t>
            </a:r>
          </a:p>
          <a:p>
            <a:pPr lvl="1" eaLnBrk="1" hangingPunct="1">
              <a:lnSpc>
                <a:spcPct val="80000"/>
              </a:lnSpc>
              <a:buFontTx/>
              <a:buNone/>
            </a:pPr>
            <a:r>
              <a:rPr lang="en-US" altLang="en-US" smtClean="0"/>
              <a:t>-Patient rolls about on the floor.</a:t>
            </a:r>
          </a:p>
          <a:p>
            <a:pPr lvl="1" eaLnBrk="1" hangingPunct="1">
              <a:lnSpc>
                <a:spcPct val="80000"/>
              </a:lnSpc>
              <a:buFontTx/>
              <a:buNone/>
            </a:pPr>
            <a:r>
              <a:rPr lang="en-US" altLang="en-US" smtClean="0"/>
              <a:t>-May radiate to the back and to the right shoulder.</a:t>
            </a:r>
          </a:p>
          <a:p>
            <a:pPr eaLnBrk="1" hangingPunct="1">
              <a:lnSpc>
                <a:spcPct val="80000"/>
              </a:lnSpc>
              <a:buFontTx/>
              <a:buNone/>
            </a:pPr>
            <a:r>
              <a:rPr lang="en-US" altLang="en-US" sz="2800" smtClean="0"/>
              <a:t>2. Anorexia</a:t>
            </a:r>
          </a:p>
          <a:p>
            <a:pPr eaLnBrk="1" hangingPunct="1">
              <a:lnSpc>
                <a:spcPct val="80000"/>
              </a:lnSpc>
              <a:buFontTx/>
              <a:buNone/>
            </a:pPr>
            <a:r>
              <a:rPr lang="en-US" altLang="en-US" sz="2800" smtClean="0"/>
              <a:t>3. Nausea and vomiting</a:t>
            </a:r>
          </a:p>
          <a:p>
            <a:pPr eaLnBrk="1" hangingPunct="1">
              <a:lnSpc>
                <a:spcPct val="80000"/>
              </a:lnSpc>
              <a:buFontTx/>
              <a:buNone/>
            </a:pPr>
            <a:r>
              <a:rPr lang="en-US" altLang="en-US" sz="2800" smtClean="0"/>
              <a:t>4. Profuse sweating</a:t>
            </a:r>
          </a:p>
          <a:p>
            <a:pPr eaLnBrk="1" hangingPunct="1">
              <a:lnSpc>
                <a:spcPct val="80000"/>
              </a:lnSpc>
              <a:buFontTx/>
              <a:buNone/>
            </a:pPr>
            <a:r>
              <a:rPr lang="en-US" altLang="en-US" sz="2800" smtClean="0"/>
              <a:t>5. Chills +/-</a:t>
            </a:r>
          </a:p>
          <a:p>
            <a:pPr eaLnBrk="1" hangingPunct="1">
              <a:lnSpc>
                <a:spcPct val="80000"/>
              </a:lnSpc>
              <a:buFontTx/>
              <a:buNone/>
            </a:pPr>
            <a:r>
              <a:rPr lang="en-US" altLang="en-US" sz="2800" smtClean="0"/>
              <a:t>6. Fever</a:t>
            </a:r>
          </a:p>
        </p:txBody>
      </p:sp>
      <p:sp>
        <p:nvSpPr>
          <p:cNvPr id="3" name="Slide Number Placeholder 2"/>
          <p:cNvSpPr>
            <a:spLocks noGrp="1"/>
          </p:cNvSpPr>
          <p:nvPr>
            <p:ph type="sldNum" sz="quarter" idx="12"/>
          </p:nvPr>
        </p:nvSpPr>
        <p:spPr/>
        <p:txBody>
          <a:bodyPr/>
          <a:lstStyle/>
          <a:p>
            <a:pPr>
              <a:defRPr/>
            </a:pPr>
            <a:fld id="{66319AAE-ACD7-4509-9922-E4EFE28B77BB}" type="slidenum">
              <a:rPr lang="en-US"/>
              <a:pPr>
                <a:defRPr/>
              </a:pPr>
              <a:t>283</a:t>
            </a:fld>
            <a:endParaRPr lang="en-US"/>
          </a:p>
        </p:txBody>
      </p:sp>
    </p:spTree>
    <p:extLst>
      <p:ext uri="{BB962C8B-B14F-4D97-AF65-F5344CB8AC3E}">
        <p14:creationId xmlns:p14="http://schemas.microsoft.com/office/powerpoint/2010/main" val="1356454505"/>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442" name="Rectangle 3"/>
          <p:cNvSpPr>
            <a:spLocks noGrp="1" noChangeArrowheads="1"/>
          </p:cNvSpPr>
          <p:nvPr>
            <p:ph sz="quarter" idx="1"/>
          </p:nvPr>
        </p:nvSpPr>
        <p:spPr>
          <a:xfrm>
            <a:off x="457200" y="457200"/>
            <a:ext cx="8229600" cy="5668963"/>
          </a:xfrm>
        </p:spPr>
        <p:txBody>
          <a:bodyPr/>
          <a:lstStyle/>
          <a:p>
            <a:pPr eaLnBrk="1" hangingPunct="1">
              <a:buFontTx/>
              <a:buNone/>
            </a:pPr>
            <a:r>
              <a:rPr lang="en-US" altLang="en-US" b="1" smtClean="0"/>
              <a:t>O/E</a:t>
            </a:r>
            <a:endParaRPr lang="en-US" altLang="en-US" smtClean="0"/>
          </a:p>
          <a:p>
            <a:pPr lvl="1" eaLnBrk="1" hangingPunct="1"/>
            <a:r>
              <a:rPr lang="en-US" altLang="en-US" smtClean="0"/>
              <a:t>Appear quite sick</a:t>
            </a:r>
          </a:p>
          <a:p>
            <a:pPr lvl="1" eaLnBrk="1" hangingPunct="1"/>
            <a:r>
              <a:rPr lang="en-US" altLang="en-US" smtClean="0"/>
              <a:t>Restless</a:t>
            </a:r>
          </a:p>
          <a:p>
            <a:pPr lvl="1" eaLnBrk="1" hangingPunct="1"/>
            <a:r>
              <a:rPr lang="en-US" altLang="en-US" smtClean="0"/>
              <a:t>Febrile-38</a:t>
            </a:r>
            <a:r>
              <a:rPr lang="en-US" altLang="en-US" baseline="30000" smtClean="0"/>
              <a:t>0</a:t>
            </a:r>
            <a:r>
              <a:rPr lang="en-US" altLang="en-US" smtClean="0"/>
              <a:t>c  and above. </a:t>
            </a:r>
          </a:p>
          <a:p>
            <a:pPr lvl="1" eaLnBrk="1" hangingPunct="1"/>
            <a:r>
              <a:rPr lang="en-US" altLang="en-US" smtClean="0"/>
              <a:t>Jaundice +/-</a:t>
            </a:r>
            <a:endParaRPr lang="en-US" altLang="en-US" b="1" smtClean="0"/>
          </a:p>
          <a:p>
            <a:pPr eaLnBrk="1" hangingPunct="1">
              <a:buFontTx/>
              <a:buNone/>
            </a:pPr>
            <a:r>
              <a:rPr lang="en-US" altLang="en-US" b="1" smtClean="0"/>
              <a:t>P/A</a:t>
            </a:r>
            <a:endParaRPr lang="en-US" altLang="en-US" smtClean="0"/>
          </a:p>
          <a:p>
            <a:pPr eaLnBrk="1" hangingPunct="1"/>
            <a:r>
              <a:rPr lang="en-US" altLang="en-US" smtClean="0"/>
              <a:t>Right hypochondria tenderness and muscle rigidity.</a:t>
            </a:r>
          </a:p>
          <a:p>
            <a:pPr eaLnBrk="1" hangingPunct="1"/>
            <a:r>
              <a:rPr lang="en-US" altLang="en-US" smtClean="0"/>
              <a:t>Murphy’s sigh +/-</a:t>
            </a:r>
          </a:p>
          <a:p>
            <a:pPr eaLnBrk="1" hangingPunct="1"/>
            <a:r>
              <a:rPr lang="en-US" altLang="en-US" smtClean="0"/>
              <a:t>Distended tender gall bladder.</a:t>
            </a:r>
          </a:p>
        </p:txBody>
      </p:sp>
      <p:sp>
        <p:nvSpPr>
          <p:cNvPr id="3" name="Slide Number Placeholder 2"/>
          <p:cNvSpPr>
            <a:spLocks noGrp="1"/>
          </p:cNvSpPr>
          <p:nvPr>
            <p:ph type="sldNum" sz="quarter" idx="12"/>
          </p:nvPr>
        </p:nvSpPr>
        <p:spPr/>
        <p:txBody>
          <a:bodyPr/>
          <a:lstStyle/>
          <a:p>
            <a:pPr>
              <a:defRPr/>
            </a:pPr>
            <a:fld id="{A2F121AF-B124-4807-8274-7F1ADC66040F}" type="slidenum">
              <a:rPr lang="en-US"/>
              <a:pPr>
                <a:defRPr/>
              </a:pPr>
              <a:t>284</a:t>
            </a:fld>
            <a:endParaRPr lang="en-US"/>
          </a:p>
        </p:txBody>
      </p:sp>
    </p:spTree>
    <p:extLst>
      <p:ext uri="{BB962C8B-B14F-4D97-AF65-F5344CB8AC3E}">
        <p14:creationId xmlns:p14="http://schemas.microsoft.com/office/powerpoint/2010/main" val="263704606"/>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2466"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228600" y="279400"/>
            <a:ext cx="8763000" cy="6578600"/>
          </a:xfrm>
          <a:noFill/>
        </p:spPr>
      </p:pic>
      <p:sp>
        <p:nvSpPr>
          <p:cNvPr id="3" name="Slide Number Placeholder 2"/>
          <p:cNvSpPr>
            <a:spLocks noGrp="1"/>
          </p:cNvSpPr>
          <p:nvPr>
            <p:ph type="sldNum" sz="quarter" idx="12"/>
          </p:nvPr>
        </p:nvSpPr>
        <p:spPr/>
        <p:txBody>
          <a:bodyPr/>
          <a:lstStyle/>
          <a:p>
            <a:pPr>
              <a:defRPr/>
            </a:pPr>
            <a:fld id="{4672D9D6-6AEF-4F74-9097-46DF37654332}" type="slidenum">
              <a:rPr lang="en-US"/>
              <a:pPr>
                <a:defRPr/>
              </a:pPr>
              <a:t>285</a:t>
            </a:fld>
            <a:endParaRPr lang="en-US"/>
          </a:p>
        </p:txBody>
      </p:sp>
    </p:spTree>
    <p:extLst>
      <p:ext uri="{BB962C8B-B14F-4D97-AF65-F5344CB8AC3E}">
        <p14:creationId xmlns:p14="http://schemas.microsoft.com/office/powerpoint/2010/main" val="2107550428"/>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90" name="Rectangle 3"/>
          <p:cNvSpPr>
            <a:spLocks noGrp="1" noChangeArrowheads="1"/>
          </p:cNvSpPr>
          <p:nvPr>
            <p:ph sz="quarter" idx="1"/>
          </p:nvPr>
        </p:nvSpPr>
        <p:spPr>
          <a:xfrm>
            <a:off x="457200" y="457200"/>
            <a:ext cx="8229600" cy="5668963"/>
          </a:xfrm>
        </p:spPr>
        <p:txBody>
          <a:bodyPr/>
          <a:lstStyle/>
          <a:p>
            <a:pPr marL="660400" indent="-660400" eaLnBrk="1" hangingPunct="1">
              <a:buFontTx/>
              <a:buNone/>
            </a:pPr>
            <a:r>
              <a:rPr lang="en-US" altLang="en-US" b="1" smtClean="0"/>
              <a:t>Investigation</a:t>
            </a:r>
            <a:endParaRPr lang="en-US" altLang="en-US" smtClean="0"/>
          </a:p>
          <a:p>
            <a:pPr marL="660400" indent="-660400" eaLnBrk="1" hangingPunct="1"/>
            <a:r>
              <a:rPr lang="en-US" altLang="en-US" smtClean="0"/>
              <a:t>Blood –FH- Leucocytosis</a:t>
            </a:r>
          </a:p>
          <a:p>
            <a:pPr marL="660400" indent="-660400" eaLnBrk="1" hangingPunct="1"/>
            <a:r>
              <a:rPr lang="en-US" altLang="en-US" smtClean="0"/>
              <a:t>Plain abdominal X-ray </a:t>
            </a:r>
          </a:p>
          <a:p>
            <a:pPr marL="1758950" lvl="4" indent="-660400" eaLnBrk="1" hangingPunct="1">
              <a:buFontTx/>
              <a:buChar char="-"/>
            </a:pPr>
            <a:r>
              <a:rPr lang="en-US" altLang="en-US" smtClean="0"/>
              <a:t>Gall stones.</a:t>
            </a:r>
          </a:p>
          <a:p>
            <a:pPr marL="1758950" lvl="4" indent="-660400" eaLnBrk="1" hangingPunct="1">
              <a:buFontTx/>
              <a:buChar char="-"/>
            </a:pPr>
            <a:r>
              <a:rPr lang="en-US" altLang="en-US" smtClean="0"/>
              <a:t>It may identify a ‘porcelain’ GB (? cancer)</a:t>
            </a:r>
          </a:p>
          <a:p>
            <a:pPr marL="660400" indent="-660400" eaLnBrk="1" hangingPunct="1"/>
            <a:r>
              <a:rPr lang="en-US" altLang="en-US" smtClean="0"/>
              <a:t>Blood for serum cholesterol level.</a:t>
            </a:r>
          </a:p>
          <a:p>
            <a:pPr marL="660400" indent="-660400" eaLnBrk="1" hangingPunct="1"/>
            <a:r>
              <a:rPr lang="en-US" altLang="en-US" smtClean="0"/>
              <a:t>Abdominal U/S</a:t>
            </a:r>
          </a:p>
          <a:p>
            <a:pPr marL="1758950" lvl="4" indent="-660400" eaLnBrk="1" hangingPunct="1">
              <a:buFontTx/>
              <a:buChar char="-"/>
            </a:pPr>
            <a:r>
              <a:rPr lang="en-US" altLang="en-US" smtClean="0"/>
              <a:t>A thick walled, shrunken GB (also seen in chronic disease), pericholecystic fluid, Stones, CBD dilated if &gt; 6mm</a:t>
            </a:r>
          </a:p>
          <a:p>
            <a:pPr marL="660400" indent="-660400" eaLnBrk="1" hangingPunct="1"/>
            <a:r>
              <a:rPr lang="en-US" altLang="en-US" smtClean="0"/>
              <a:t>Other forms of  X-Rays:-</a:t>
            </a:r>
          </a:p>
          <a:p>
            <a:pPr marL="1035050" lvl="1" indent="-577850" eaLnBrk="1" hangingPunct="1"/>
            <a:r>
              <a:rPr lang="en-US" altLang="en-US" smtClean="0"/>
              <a:t>Endoscopic retrograde cholangiography</a:t>
            </a:r>
          </a:p>
          <a:p>
            <a:pPr marL="1035050" lvl="1" indent="-577850" eaLnBrk="1" hangingPunct="1"/>
            <a:r>
              <a:rPr lang="en-US" altLang="en-US" smtClean="0"/>
              <a:t>Intravenous cholangiography </a:t>
            </a:r>
          </a:p>
          <a:p>
            <a:pPr marL="1035050" lvl="1" indent="-577850" eaLnBrk="1" hangingPunct="1"/>
            <a:r>
              <a:rPr lang="en-US" altLang="en-US" smtClean="0"/>
              <a:t>HIDA cholescintigraphy (useful if diagnosis is uncertain after US)</a:t>
            </a:r>
          </a:p>
          <a:p>
            <a:pPr marL="660400" indent="-660400" eaLnBrk="1" hangingPunct="1"/>
            <a:endParaRPr lang="en-US" altLang="en-US" smtClean="0"/>
          </a:p>
        </p:txBody>
      </p:sp>
      <p:sp>
        <p:nvSpPr>
          <p:cNvPr id="3" name="Slide Number Placeholder 2"/>
          <p:cNvSpPr>
            <a:spLocks noGrp="1"/>
          </p:cNvSpPr>
          <p:nvPr>
            <p:ph type="sldNum" sz="quarter" idx="12"/>
          </p:nvPr>
        </p:nvSpPr>
        <p:spPr/>
        <p:txBody>
          <a:bodyPr/>
          <a:lstStyle/>
          <a:p>
            <a:pPr>
              <a:defRPr/>
            </a:pPr>
            <a:fld id="{1B3C8E08-5322-4E13-B8F2-527D1EE41A58}" type="slidenum">
              <a:rPr lang="en-US"/>
              <a:pPr>
                <a:defRPr/>
              </a:pPr>
              <a:t>286</a:t>
            </a:fld>
            <a:endParaRPr lang="en-US"/>
          </a:p>
        </p:txBody>
      </p:sp>
    </p:spTree>
    <p:extLst>
      <p:ext uri="{BB962C8B-B14F-4D97-AF65-F5344CB8AC3E}">
        <p14:creationId xmlns:p14="http://schemas.microsoft.com/office/powerpoint/2010/main" val="1733846038"/>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rrowheads="1"/>
          </p:cNvSpPr>
          <p:nvPr>
            <p:ph type="title"/>
          </p:nvPr>
        </p:nvSpPr>
        <p:spPr>
          <a:solidFill>
            <a:schemeClr val="tx1"/>
          </a:solidFill>
        </p:spPr>
        <p:txBody>
          <a:bodyPr>
            <a:normAutofit fontScale="90000"/>
          </a:bodyPr>
          <a:lstStyle/>
          <a:p>
            <a:pPr>
              <a:defRPr/>
            </a:pPr>
            <a:r>
              <a:rPr lang="en-US" sz="3600" dirty="0">
                <a:solidFill>
                  <a:srgbClr val="FFFF00"/>
                </a:solidFill>
              </a:rPr>
              <a:t>Acute Cholecystitis</a:t>
            </a:r>
            <a:r>
              <a:rPr lang="en-US" sz="3600" baseline="30000" dirty="0">
                <a:solidFill>
                  <a:srgbClr val="FFFF00"/>
                </a:solidFill>
              </a:rPr>
              <a:t>2 </a:t>
            </a:r>
            <a:r>
              <a:rPr lang="en-US" sz="3600" dirty="0">
                <a:solidFill>
                  <a:srgbClr val="FFFF00"/>
                </a:solidFill>
              </a:rPr>
              <a:t> - </a:t>
            </a:r>
            <a:r>
              <a:rPr lang="en-US" sz="3600" dirty="0" err="1">
                <a:solidFill>
                  <a:srgbClr val="FFFF00"/>
                </a:solidFill>
              </a:rPr>
              <a:t>Sonographic</a:t>
            </a:r>
            <a:r>
              <a:rPr lang="en-US" sz="3600" dirty="0">
                <a:solidFill>
                  <a:srgbClr val="FFFF00"/>
                </a:solidFill>
              </a:rPr>
              <a:t> criteria</a:t>
            </a:r>
          </a:p>
        </p:txBody>
      </p:sp>
      <p:sp>
        <p:nvSpPr>
          <p:cNvPr id="704515" name="Rectangle 5"/>
          <p:cNvSpPr>
            <a:spLocks noGrp="1" noChangeArrowheads="1"/>
          </p:cNvSpPr>
          <p:nvPr>
            <p:ph type="body" sz="half" idx="2"/>
          </p:nvPr>
        </p:nvSpPr>
        <p:spPr>
          <a:xfrm>
            <a:off x="457200" y="4213225"/>
            <a:ext cx="7086600" cy="1654175"/>
          </a:xfrm>
        </p:spPr>
        <p:txBody>
          <a:bodyPr/>
          <a:lstStyle/>
          <a:p>
            <a:pPr>
              <a:buClr>
                <a:srgbClr val="0070C0"/>
              </a:buClr>
              <a:buSzPct val="90000"/>
              <a:buFontTx/>
              <a:buChar char="•"/>
            </a:pPr>
            <a:r>
              <a:rPr lang="en-US" altLang="en-US" sz="2800" smtClean="0"/>
              <a:t>Thickened gallbladder wall or edema</a:t>
            </a:r>
          </a:p>
          <a:p>
            <a:pPr>
              <a:buClr>
                <a:srgbClr val="0070C0"/>
              </a:buClr>
              <a:buSzPct val="90000"/>
              <a:buFontTx/>
              <a:buChar char="•"/>
            </a:pPr>
            <a:r>
              <a:rPr lang="en-US" altLang="en-US" sz="2800" smtClean="0"/>
              <a:t>Pericholecystic Fluid</a:t>
            </a:r>
          </a:p>
          <a:p>
            <a:pPr>
              <a:buClr>
                <a:srgbClr val="0070C0"/>
              </a:buClr>
              <a:buSzPct val="90000"/>
              <a:buFontTx/>
              <a:buChar char="•"/>
            </a:pPr>
            <a:r>
              <a:rPr lang="en-US" altLang="en-US" sz="2800" smtClean="0"/>
              <a:t>Sonographic Murphy’s Sign</a:t>
            </a:r>
          </a:p>
        </p:txBody>
      </p:sp>
      <p:pic>
        <p:nvPicPr>
          <p:cNvPr id="704516" name="Picture 8" descr="acute_14"/>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b="22940"/>
          <a:stretch>
            <a:fillRect/>
          </a:stretch>
        </p:blipFill>
        <p:spPr>
          <a:xfrm>
            <a:off x="3124200" y="1246188"/>
            <a:ext cx="2667000" cy="2667000"/>
          </a:xfrm>
        </p:spPr>
      </p:pic>
      <p:sp>
        <p:nvSpPr>
          <p:cNvPr id="5" name="Slide Number Placeholder 4"/>
          <p:cNvSpPr>
            <a:spLocks noGrp="1"/>
          </p:cNvSpPr>
          <p:nvPr>
            <p:ph type="sldNum" sz="quarter" idx="11"/>
          </p:nvPr>
        </p:nvSpPr>
        <p:spPr/>
        <p:txBody>
          <a:bodyPr/>
          <a:lstStyle/>
          <a:p>
            <a:pPr>
              <a:defRPr/>
            </a:pPr>
            <a:fld id="{BB7B94EF-A7A1-4CC1-810E-941E2A8B480D}" type="slidenum">
              <a:rPr lang="en-US"/>
              <a:pPr>
                <a:defRPr/>
              </a:pPr>
              <a:t>287</a:t>
            </a:fld>
            <a:endParaRPr lang="en-US"/>
          </a:p>
        </p:txBody>
      </p:sp>
    </p:spTree>
    <p:extLst>
      <p:ext uri="{BB962C8B-B14F-4D97-AF65-F5344CB8AC3E}">
        <p14:creationId xmlns:p14="http://schemas.microsoft.com/office/powerpoint/2010/main" val="1530500912"/>
      </p:ext>
    </p:extLst>
  </p:cSld>
  <p:clrMapOvr>
    <a:masterClrMapping/>
  </p:clrMapOvr>
  <p:transition spd="med"/>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38" name="Rectangle 2"/>
          <p:cNvSpPr>
            <a:spLocks noGrp="1" noChangeArrowheads="1"/>
          </p:cNvSpPr>
          <p:nvPr>
            <p:ph type="title"/>
          </p:nvPr>
        </p:nvSpPr>
        <p:spPr/>
        <p:txBody>
          <a:bodyPr/>
          <a:lstStyle/>
          <a:p>
            <a:pPr eaLnBrk="1" hangingPunct="1"/>
            <a:r>
              <a:rPr lang="en-US" altLang="en-US" b="1" smtClean="0">
                <a:solidFill>
                  <a:srgbClr val="0070C0"/>
                </a:solidFill>
                <a:cs typeface="Arial" charset="0"/>
              </a:rPr>
              <a:t> Gallstones in ultrasound</a:t>
            </a:r>
          </a:p>
        </p:txBody>
      </p:sp>
      <p:pic>
        <p:nvPicPr>
          <p:cNvPr id="705539" name="Picture 6" descr="Cholelithiasis- Ultrasound"/>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3962400" y="1600200"/>
            <a:ext cx="4876800" cy="4495800"/>
          </a:xfrm>
        </p:spPr>
      </p:pic>
      <p:sp>
        <p:nvSpPr>
          <p:cNvPr id="705540" name="Rectangle 5"/>
          <p:cNvSpPr>
            <a:spLocks noGrp="1" noChangeArrowheads="1"/>
          </p:cNvSpPr>
          <p:nvPr>
            <p:ph type="body" sz="half" idx="2"/>
          </p:nvPr>
        </p:nvSpPr>
        <p:spPr>
          <a:xfrm>
            <a:off x="304800" y="1600200"/>
            <a:ext cx="3276600" cy="4525963"/>
          </a:xfrm>
        </p:spPr>
        <p:txBody>
          <a:bodyPr/>
          <a:lstStyle/>
          <a:p>
            <a:pPr eaLnBrk="1" hangingPunct="1">
              <a:lnSpc>
                <a:spcPct val="90000"/>
              </a:lnSpc>
            </a:pPr>
            <a:r>
              <a:rPr lang="en-US" altLang="en-US" sz="2800" smtClean="0">
                <a:cs typeface="Arial" charset="0"/>
              </a:rPr>
              <a:t>Shows gallstones</a:t>
            </a:r>
            <a:endParaRPr lang="en-US" altLang="en-US" sz="2800" b="1" smtClean="0">
              <a:cs typeface="Arial" charset="0"/>
            </a:endParaRPr>
          </a:p>
          <a:p>
            <a:pPr eaLnBrk="1" hangingPunct="1">
              <a:lnSpc>
                <a:spcPct val="90000"/>
              </a:lnSpc>
            </a:pPr>
            <a:endParaRPr lang="en-US" altLang="en-US" sz="2800" b="1" smtClean="0">
              <a:cs typeface="Arial" charset="0"/>
            </a:endParaRPr>
          </a:p>
          <a:p>
            <a:pPr eaLnBrk="1" hangingPunct="1">
              <a:lnSpc>
                <a:spcPct val="90000"/>
              </a:lnSpc>
            </a:pPr>
            <a:r>
              <a:rPr lang="en-US" altLang="en-US" sz="2800" smtClean="0">
                <a:cs typeface="Arial" charset="0"/>
              </a:rPr>
              <a:t>The acoustic shadow </a:t>
            </a:r>
            <a:endParaRPr lang="en-US" altLang="en-US" sz="2800" b="1" smtClean="0">
              <a:cs typeface="Arial" charset="0"/>
            </a:endParaRPr>
          </a:p>
          <a:p>
            <a:pPr lvl="1" eaLnBrk="1" hangingPunct="1">
              <a:lnSpc>
                <a:spcPct val="90000"/>
              </a:lnSpc>
            </a:pPr>
            <a:endParaRPr lang="en-US" altLang="en-US" b="1" smtClean="0">
              <a:cs typeface="Arial" charset="0"/>
            </a:endParaRPr>
          </a:p>
        </p:txBody>
      </p:sp>
      <p:sp>
        <p:nvSpPr>
          <p:cNvPr id="705541" name="Rectangle 7"/>
          <p:cNvSpPr>
            <a:spLocks noChangeArrowheads="1"/>
          </p:cNvSpPr>
          <p:nvPr/>
        </p:nvSpPr>
        <p:spPr bwMode="auto">
          <a:xfrm>
            <a:off x="5988050" y="274320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en-US">
                <a:solidFill>
                  <a:srgbClr val="FF0000"/>
                </a:solidFill>
                <a:latin typeface="Arial" charset="0"/>
                <a:cs typeface="Arial" charset="0"/>
              </a:rPr>
              <a:t>→</a:t>
            </a:r>
          </a:p>
        </p:txBody>
      </p:sp>
      <p:sp>
        <p:nvSpPr>
          <p:cNvPr id="705542" name="Rectangle 8"/>
          <p:cNvSpPr>
            <a:spLocks noChangeArrowheads="1"/>
          </p:cNvSpPr>
          <p:nvPr/>
        </p:nvSpPr>
        <p:spPr bwMode="auto">
          <a:xfrm>
            <a:off x="5911850" y="297180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en-US">
                <a:solidFill>
                  <a:srgbClr val="FF0000"/>
                </a:solidFill>
                <a:latin typeface="Arial" charset="0"/>
                <a:cs typeface="Arial" charset="0"/>
              </a:rPr>
              <a:t>→</a:t>
            </a:r>
          </a:p>
        </p:txBody>
      </p:sp>
      <p:sp>
        <p:nvSpPr>
          <p:cNvPr id="705543" name="Rectangle 9"/>
          <p:cNvSpPr>
            <a:spLocks noChangeArrowheads="1"/>
          </p:cNvSpPr>
          <p:nvPr/>
        </p:nvSpPr>
        <p:spPr bwMode="auto">
          <a:xfrm>
            <a:off x="6019800" y="4038600"/>
            <a:ext cx="485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en-US" b="1">
                <a:solidFill>
                  <a:srgbClr val="FF0000"/>
                </a:solidFill>
                <a:latin typeface="Arial" charset="0"/>
                <a:cs typeface="Arial" charset="0"/>
              </a:rPr>
              <a:t>►</a:t>
            </a:r>
          </a:p>
        </p:txBody>
      </p:sp>
      <p:pic>
        <p:nvPicPr>
          <p:cNvPr id="705544" name="Picture 7" descr="GB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524000"/>
            <a:ext cx="5486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lide Number Placeholder 9"/>
          <p:cNvSpPr>
            <a:spLocks noGrp="1"/>
          </p:cNvSpPr>
          <p:nvPr>
            <p:ph type="sldNum" sz="quarter" idx="12"/>
          </p:nvPr>
        </p:nvSpPr>
        <p:spPr/>
        <p:txBody>
          <a:bodyPr/>
          <a:lstStyle/>
          <a:p>
            <a:pPr>
              <a:defRPr/>
            </a:pPr>
            <a:fld id="{38B2BC68-78D3-48A0-AAFE-C5B1727BAAC1}" type="slidenum">
              <a:rPr lang="en-US"/>
              <a:pPr>
                <a:defRPr/>
              </a:pPr>
              <a:t>288</a:t>
            </a:fld>
            <a:endParaRPr lang="en-US"/>
          </a:p>
        </p:txBody>
      </p:sp>
    </p:spTree>
    <p:extLst>
      <p:ext uri="{BB962C8B-B14F-4D97-AF65-F5344CB8AC3E}">
        <p14:creationId xmlns:p14="http://schemas.microsoft.com/office/powerpoint/2010/main" val="1829437322"/>
      </p:ext>
    </p:extLst>
  </p:cSld>
  <p:clrMapOvr>
    <a:masterClrMapping/>
  </p:clrMapOvr>
  <p:transition spd="med"/>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2" name="Rectangle 2"/>
          <p:cNvSpPr>
            <a:spLocks noGrp="1" noChangeArrowheads="1"/>
          </p:cNvSpPr>
          <p:nvPr>
            <p:ph type="title"/>
          </p:nvPr>
        </p:nvSpPr>
        <p:spPr>
          <a:xfrm>
            <a:off x="457200" y="274638"/>
            <a:ext cx="8229600" cy="792162"/>
          </a:xfrm>
        </p:spPr>
        <p:txBody>
          <a:bodyPr/>
          <a:lstStyle/>
          <a:p>
            <a:pPr eaLnBrk="1" hangingPunct="1"/>
            <a:r>
              <a:rPr lang="en-US" altLang="en-US" b="1" smtClean="0">
                <a:latin typeface="Times New Roman" pitchFamily="18" charset="0"/>
                <a:cs typeface="Times New Roman" pitchFamily="18" charset="0"/>
              </a:rPr>
              <a:t>CT scan</a:t>
            </a:r>
          </a:p>
        </p:txBody>
      </p:sp>
      <p:pic>
        <p:nvPicPr>
          <p:cNvPr id="706563" name="Picture 6" descr="Acute cholecystitis- CT scan"/>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762000" y="1600200"/>
            <a:ext cx="4572000" cy="4495800"/>
          </a:xfrm>
        </p:spPr>
      </p:pic>
      <p:sp>
        <p:nvSpPr>
          <p:cNvPr id="706564" name="Rectangle 5"/>
          <p:cNvSpPr>
            <a:spLocks noGrp="1" noChangeArrowheads="1"/>
          </p:cNvSpPr>
          <p:nvPr>
            <p:ph type="body" sz="half" idx="2"/>
          </p:nvPr>
        </p:nvSpPr>
        <p:spPr>
          <a:xfrm>
            <a:off x="5410200" y="1600200"/>
            <a:ext cx="3581400" cy="4525963"/>
          </a:xfrm>
        </p:spPr>
        <p:txBody>
          <a:bodyPr/>
          <a:lstStyle/>
          <a:p>
            <a:pPr eaLnBrk="1" hangingPunct="1"/>
            <a:r>
              <a:rPr lang="en-US" altLang="en-US" sz="2800" smtClean="0">
                <a:cs typeface="Arial" charset="0"/>
              </a:rPr>
              <a:t>GB wall thickening</a:t>
            </a:r>
          </a:p>
          <a:p>
            <a:pPr eaLnBrk="1" hangingPunct="1"/>
            <a:endParaRPr lang="en-US" altLang="en-US" sz="2800" smtClean="0">
              <a:cs typeface="Arial" charset="0"/>
            </a:endParaRPr>
          </a:p>
          <a:p>
            <a:pPr eaLnBrk="1" hangingPunct="1"/>
            <a:r>
              <a:rPr lang="en-US" altLang="en-US" sz="2800" smtClean="0">
                <a:cs typeface="Arial" charset="0"/>
              </a:rPr>
              <a:t>Fluid around the GB</a:t>
            </a:r>
          </a:p>
          <a:p>
            <a:pPr eaLnBrk="1" hangingPunct="1"/>
            <a:endParaRPr lang="en-US" altLang="en-US" sz="2800" smtClean="0">
              <a:cs typeface="Arial" charset="0"/>
            </a:endParaRPr>
          </a:p>
          <a:p>
            <a:pPr eaLnBrk="1" hangingPunct="1"/>
            <a:r>
              <a:rPr lang="en-US" altLang="en-US" sz="2800" smtClean="0">
                <a:cs typeface="Arial" charset="0"/>
              </a:rPr>
              <a:t>GB also appears distended</a:t>
            </a:r>
          </a:p>
        </p:txBody>
      </p:sp>
      <p:sp>
        <p:nvSpPr>
          <p:cNvPr id="706565" name="Rectangle 7"/>
          <p:cNvSpPr>
            <a:spLocks noChangeArrowheads="1"/>
          </p:cNvSpPr>
          <p:nvPr/>
        </p:nvSpPr>
        <p:spPr bwMode="auto">
          <a:xfrm>
            <a:off x="1295400" y="2006600"/>
            <a:ext cx="5953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en-US" sz="3200">
                <a:solidFill>
                  <a:srgbClr val="FF0000"/>
                </a:solidFill>
                <a:latin typeface="Arial" charset="0"/>
                <a:cs typeface="Arial" charset="0"/>
              </a:rPr>
              <a:t>→</a:t>
            </a:r>
          </a:p>
        </p:txBody>
      </p:sp>
      <p:sp>
        <p:nvSpPr>
          <p:cNvPr id="706566" name="Rectangle 8"/>
          <p:cNvSpPr>
            <a:spLocks noChangeArrowheads="1"/>
          </p:cNvSpPr>
          <p:nvPr/>
        </p:nvSpPr>
        <p:spPr bwMode="auto">
          <a:xfrm>
            <a:off x="1190625" y="2438400"/>
            <a:ext cx="485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en-US">
                <a:solidFill>
                  <a:srgbClr val="FF0000"/>
                </a:solidFill>
                <a:latin typeface="Arial" charset="0"/>
                <a:cs typeface="Arial" charset="0"/>
              </a:rPr>
              <a:t>►</a:t>
            </a:r>
          </a:p>
        </p:txBody>
      </p:sp>
      <p:sp>
        <p:nvSpPr>
          <p:cNvPr id="7" name="Slide Number Placeholder 6"/>
          <p:cNvSpPr>
            <a:spLocks noGrp="1"/>
          </p:cNvSpPr>
          <p:nvPr>
            <p:ph type="sldNum" sz="quarter" idx="12"/>
          </p:nvPr>
        </p:nvSpPr>
        <p:spPr/>
        <p:txBody>
          <a:bodyPr/>
          <a:lstStyle/>
          <a:p>
            <a:pPr>
              <a:defRPr/>
            </a:pPr>
            <a:fld id="{D73A21AA-6B6E-4572-BC8D-C6041D93E521}" type="slidenum">
              <a:rPr lang="en-US"/>
              <a:pPr>
                <a:defRPr/>
              </a:pPr>
              <a:t>289</a:t>
            </a:fld>
            <a:endParaRPr lang="en-US"/>
          </a:p>
        </p:txBody>
      </p:sp>
    </p:spTree>
    <p:extLst>
      <p:ext uri="{BB962C8B-B14F-4D97-AF65-F5344CB8AC3E}">
        <p14:creationId xmlns:p14="http://schemas.microsoft.com/office/powerpoint/2010/main" val="3539494179"/>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Content Placeholder 2"/>
          <p:cNvSpPr>
            <a:spLocks noGrp="1"/>
          </p:cNvSpPr>
          <p:nvPr>
            <p:ph sz="quarter" idx="1"/>
          </p:nvPr>
        </p:nvSpPr>
        <p:spPr>
          <a:xfrm>
            <a:off x="381000" y="533400"/>
            <a:ext cx="8534400" cy="5943600"/>
          </a:xfrm>
        </p:spPr>
        <p:txBody>
          <a:bodyPr/>
          <a:lstStyle/>
          <a:p>
            <a:pPr algn="just" eaLnBrk="1" hangingPunct="1">
              <a:lnSpc>
                <a:spcPct val="90000"/>
              </a:lnSpc>
              <a:buFont typeface="Wingdings 2" pitchFamily="18" charset="2"/>
              <a:buNone/>
            </a:pPr>
            <a:r>
              <a:rPr lang="en-US" altLang="en-US" sz="3200" b="1" smtClean="0"/>
              <a:t>3. OBSTRUCTIVE/CHOLESTATIC JAUNDICE </a:t>
            </a:r>
          </a:p>
          <a:p>
            <a:pPr algn="just" eaLnBrk="1" hangingPunct="1">
              <a:lnSpc>
                <a:spcPct val="90000"/>
              </a:lnSpc>
            </a:pPr>
            <a:r>
              <a:rPr lang="en-US" altLang="en-US" sz="3600" smtClean="0"/>
              <a:t> Cholestasis may be due to failure of the hepatocytes to generate bile flow, to obstruction of bile flow in the bile ducts in the portal tracts, or to obstruction of bile flow in the extrahepatic bile ducts between the porta hepatis and the papilla of  Vater. </a:t>
            </a:r>
          </a:p>
          <a:p>
            <a:pPr algn="just" eaLnBrk="1" hangingPunct="1">
              <a:lnSpc>
                <a:spcPct val="90000"/>
              </a:lnSpc>
            </a:pPr>
            <a:r>
              <a:rPr lang="en-US" altLang="en-US" sz="3600" smtClean="0"/>
              <a:t>Causes of cholestasis can operate at more than one of these levels. Those confined to the extrahepatic bile ducts may be amenable to surgical correction. </a:t>
            </a:r>
          </a:p>
          <a:p>
            <a:pPr algn="just"/>
            <a:endParaRPr lang="en-US" altLang="en-US" sz="3600" smtClean="0"/>
          </a:p>
          <a:p>
            <a:pPr algn="just"/>
            <a:endParaRPr lang="en-US" altLang="en-US" sz="3200" smtClean="0"/>
          </a:p>
        </p:txBody>
      </p:sp>
      <p:sp>
        <p:nvSpPr>
          <p:cNvPr id="4" name="Slide Number Placeholder 3"/>
          <p:cNvSpPr>
            <a:spLocks noGrp="1"/>
          </p:cNvSpPr>
          <p:nvPr>
            <p:ph type="sldNum" sz="quarter" idx="12"/>
          </p:nvPr>
        </p:nvSpPr>
        <p:spPr/>
        <p:txBody>
          <a:bodyPr/>
          <a:lstStyle/>
          <a:p>
            <a:pPr>
              <a:defRPr/>
            </a:pPr>
            <a:fld id="{F7112C23-0E3F-4B0E-9455-FF078674F532}" type="slidenum">
              <a:rPr lang="en-US"/>
              <a:pPr>
                <a:defRPr/>
              </a:pPr>
              <a:t>29</a:t>
            </a:fld>
            <a:endParaRPr lang="en-US"/>
          </a:p>
        </p:txBody>
      </p:sp>
    </p:spTree>
    <p:extLst>
      <p:ext uri="{BB962C8B-B14F-4D97-AF65-F5344CB8AC3E}">
        <p14:creationId xmlns:p14="http://schemas.microsoft.com/office/powerpoint/2010/main" val="3476313196"/>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586" name="Title 4"/>
          <p:cNvSpPr>
            <a:spLocks noGrp="1"/>
          </p:cNvSpPr>
          <p:nvPr>
            <p:ph type="title"/>
          </p:nvPr>
        </p:nvSpPr>
        <p:spPr/>
        <p:txBody>
          <a:bodyPr/>
          <a:lstStyle/>
          <a:p>
            <a:r>
              <a:rPr lang="en-US" altLang="en-US" smtClean="0">
                <a:latin typeface="Times New Roman" pitchFamily="18" charset="0"/>
                <a:cs typeface="Times New Roman" pitchFamily="18" charset="0"/>
              </a:rPr>
              <a:t>Emphysematous</a:t>
            </a:r>
            <a:r>
              <a:rPr lang="en-US" altLang="en-US" smtClean="0">
                <a:cs typeface="Arial" charset="0"/>
              </a:rPr>
              <a:t> </a:t>
            </a:r>
            <a:r>
              <a:rPr lang="en-US" altLang="en-US" smtClean="0">
                <a:latin typeface="Times New Roman" pitchFamily="18" charset="0"/>
                <a:cs typeface="Times New Roman" pitchFamily="18" charset="0"/>
              </a:rPr>
              <a:t>cholecystitis</a:t>
            </a:r>
          </a:p>
        </p:txBody>
      </p:sp>
      <p:pic>
        <p:nvPicPr>
          <p:cNvPr id="707587" name="Picture 2" descr="F:\gallstone\acute cholecystitis\image 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400175"/>
            <a:ext cx="59658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p:cNvSpPr>
            <a:spLocks noGrp="1"/>
          </p:cNvSpPr>
          <p:nvPr>
            <p:ph type="sldNum" sz="quarter" idx="12"/>
          </p:nvPr>
        </p:nvSpPr>
        <p:spPr/>
        <p:txBody>
          <a:bodyPr>
            <a:normAutofit/>
          </a:bodyPr>
          <a:lstStyle/>
          <a:p>
            <a:pPr>
              <a:defRPr/>
            </a:pPr>
            <a:fld id="{95DDACB5-F9F6-4352-B7FD-F584587135C5}" type="slidenum">
              <a:rPr lang="ar-SA"/>
              <a:pPr>
                <a:defRPr/>
              </a:pPr>
              <a:t>290</a:t>
            </a:fld>
            <a:endParaRPr lang="en-US"/>
          </a:p>
        </p:txBody>
      </p:sp>
    </p:spTree>
    <p:extLst>
      <p:ext uri="{BB962C8B-B14F-4D97-AF65-F5344CB8AC3E}">
        <p14:creationId xmlns:p14="http://schemas.microsoft.com/office/powerpoint/2010/main" val="3801227509"/>
      </p:ext>
    </p:extLst>
  </p:cSld>
  <p:clrMapOvr>
    <a:masterClrMapping/>
  </p:clrMapOvr>
  <p:transition/>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3"/>
          <p:cNvSpPr>
            <a:spLocks noGrp="1"/>
          </p:cNvSpPr>
          <p:nvPr>
            <p:ph type="title"/>
          </p:nvPr>
        </p:nvSpPr>
        <p:spPr>
          <a:xfrm>
            <a:off x="1030288" y="1428750"/>
            <a:ext cx="2779712" cy="1162050"/>
          </a:xfrm>
        </p:spPr>
        <p:txBody>
          <a:bodyPr>
            <a:normAutofit fontScale="90000"/>
          </a:bodyPr>
          <a:lstStyle/>
          <a:p>
            <a:pPr>
              <a:defRPr/>
            </a:pPr>
            <a:r>
              <a:rPr lang="en-US" sz="3600">
                <a:latin typeface="Times New Roman" pitchFamily="18" charset="0"/>
                <a:cs typeface="Times New Roman" pitchFamily="18" charset="0"/>
              </a:rPr>
              <a:t>Gallstone Ileus</a:t>
            </a:r>
          </a:p>
        </p:txBody>
      </p:sp>
      <p:pic>
        <p:nvPicPr>
          <p:cNvPr id="708611" name="Picture 2" descr="F:\gallstone\acute cholecystitis\image 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242888"/>
            <a:ext cx="5029200" cy="653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p:cNvSpPr>
            <a:spLocks noGrp="1"/>
          </p:cNvSpPr>
          <p:nvPr>
            <p:ph type="sldNum" sz="quarter" idx="12"/>
          </p:nvPr>
        </p:nvSpPr>
        <p:spPr/>
        <p:txBody>
          <a:bodyPr>
            <a:normAutofit/>
          </a:bodyPr>
          <a:lstStyle/>
          <a:p>
            <a:pPr>
              <a:defRPr/>
            </a:pPr>
            <a:fld id="{AEA40972-21A4-4653-A880-3BF60CE5B693}" type="slidenum">
              <a:rPr lang="ar-SA"/>
              <a:pPr>
                <a:defRPr/>
              </a:pPr>
              <a:t>291</a:t>
            </a:fld>
            <a:endParaRPr lang="en-US"/>
          </a:p>
        </p:txBody>
      </p:sp>
    </p:spTree>
    <p:extLst>
      <p:ext uri="{BB962C8B-B14F-4D97-AF65-F5344CB8AC3E}">
        <p14:creationId xmlns:p14="http://schemas.microsoft.com/office/powerpoint/2010/main" val="3628462916"/>
      </p:ext>
    </p:extLst>
  </p:cSld>
  <p:clrMapOvr>
    <a:masterClrMapping/>
  </p:clrMapOvr>
  <p:transition/>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634" name="Content Placeholder 2"/>
          <p:cNvSpPr>
            <a:spLocks noGrp="1"/>
          </p:cNvSpPr>
          <p:nvPr>
            <p:ph sz="half" idx="1"/>
          </p:nvPr>
        </p:nvSpPr>
        <p:spPr>
          <a:xfrm>
            <a:off x="228600" y="960438"/>
            <a:ext cx="4038600" cy="5211762"/>
          </a:xfrm>
          <a:ln>
            <a:solidFill>
              <a:schemeClr val="accent1">
                <a:alpha val="79999"/>
              </a:schemeClr>
            </a:solidFill>
            <a:miter lim="800000"/>
            <a:headEnd/>
            <a:tailEnd/>
          </a:ln>
        </p:spPr>
        <p:txBody>
          <a:bodyPr/>
          <a:lstStyle/>
          <a:p>
            <a:pPr lvl="1" eaLnBrk="1" hangingPunct="1">
              <a:lnSpc>
                <a:spcPct val="150000"/>
              </a:lnSpc>
            </a:pPr>
            <a:r>
              <a:rPr lang="en-US" altLang="en-US" sz="3600" b="1" smtClean="0">
                <a:cs typeface="Arial" charset="0"/>
              </a:rPr>
              <a:t>Charcoat triad</a:t>
            </a:r>
          </a:p>
          <a:p>
            <a:pPr lvl="3" eaLnBrk="1" hangingPunct="1">
              <a:lnSpc>
                <a:spcPct val="150000"/>
              </a:lnSpc>
            </a:pPr>
            <a:r>
              <a:rPr lang="en-US" altLang="en-US" sz="3200" smtClean="0">
                <a:cs typeface="Arial" charset="0"/>
              </a:rPr>
              <a:t>RUQ pain  </a:t>
            </a:r>
          </a:p>
          <a:p>
            <a:pPr lvl="3" eaLnBrk="1" hangingPunct="1">
              <a:lnSpc>
                <a:spcPct val="150000"/>
              </a:lnSpc>
            </a:pPr>
            <a:r>
              <a:rPr lang="en-US" altLang="en-US" sz="3200" smtClean="0">
                <a:cs typeface="Arial" charset="0"/>
              </a:rPr>
              <a:t>fever </a:t>
            </a:r>
          </a:p>
          <a:p>
            <a:pPr lvl="3" eaLnBrk="1" hangingPunct="1">
              <a:lnSpc>
                <a:spcPct val="150000"/>
              </a:lnSpc>
            </a:pPr>
            <a:r>
              <a:rPr lang="en-US" altLang="en-US" sz="3200" smtClean="0">
                <a:cs typeface="Arial" charset="0"/>
              </a:rPr>
              <a:t>Jaundice</a:t>
            </a:r>
          </a:p>
          <a:p>
            <a:pPr lvl="1"/>
            <a:endParaRPr lang="en-US" altLang="en-US" sz="3600" smtClean="0">
              <a:cs typeface="Arial" charset="0"/>
            </a:endParaRPr>
          </a:p>
          <a:p>
            <a:pPr lvl="1"/>
            <a:endParaRPr lang="en-US" altLang="en-US" sz="3600" smtClean="0">
              <a:cs typeface="Arial" charset="0"/>
            </a:endParaRPr>
          </a:p>
          <a:p>
            <a:pPr lvl="1"/>
            <a:endParaRPr lang="en-US" altLang="en-US" sz="3600" smtClean="0">
              <a:cs typeface="Arial" charset="0"/>
            </a:endParaRPr>
          </a:p>
          <a:p>
            <a:endParaRPr lang="en-US" altLang="en-US" sz="3600" smtClean="0">
              <a:cs typeface="Arial" charset="0"/>
            </a:endParaRPr>
          </a:p>
          <a:p>
            <a:pPr>
              <a:buFont typeface="Wingdings" pitchFamily="2" charset="2"/>
              <a:buNone/>
            </a:pPr>
            <a:endParaRPr lang="en-US" altLang="en-US" sz="3600" smtClean="0">
              <a:cs typeface="Arial" charset="0"/>
            </a:endParaRPr>
          </a:p>
        </p:txBody>
      </p:sp>
      <p:sp>
        <p:nvSpPr>
          <p:cNvPr id="709635" name="Text Placeholder 4"/>
          <p:cNvSpPr>
            <a:spLocks noGrp="1"/>
          </p:cNvSpPr>
          <p:nvPr>
            <p:ph type="body" sz="half" idx="2"/>
          </p:nvPr>
        </p:nvSpPr>
        <p:spPr>
          <a:xfrm>
            <a:off x="4800600" y="990600"/>
            <a:ext cx="4038600" cy="5135563"/>
          </a:xfrm>
          <a:ln>
            <a:solidFill>
              <a:schemeClr val="accent1">
                <a:alpha val="79999"/>
              </a:schemeClr>
            </a:solidFill>
            <a:miter lim="800000"/>
            <a:headEnd/>
            <a:tailEnd/>
          </a:ln>
        </p:spPr>
        <p:txBody>
          <a:bodyPr/>
          <a:lstStyle/>
          <a:p>
            <a:pPr lvl="1"/>
            <a:r>
              <a:rPr lang="en-US" altLang="en-US" sz="3600" b="1" smtClean="0">
                <a:cs typeface="Arial" charset="0"/>
              </a:rPr>
              <a:t>Reynolds pentad</a:t>
            </a:r>
          </a:p>
          <a:p>
            <a:pPr lvl="3">
              <a:lnSpc>
                <a:spcPct val="150000"/>
              </a:lnSpc>
            </a:pPr>
            <a:r>
              <a:rPr lang="en-US" altLang="en-US" sz="2800" smtClean="0">
                <a:cs typeface="Arial" charset="0"/>
              </a:rPr>
              <a:t>Charcoat Triad plus</a:t>
            </a:r>
          </a:p>
          <a:p>
            <a:pPr lvl="3">
              <a:lnSpc>
                <a:spcPct val="150000"/>
              </a:lnSpc>
            </a:pPr>
            <a:r>
              <a:rPr lang="en-US" altLang="en-US" sz="2800" smtClean="0">
                <a:cs typeface="Arial" charset="0"/>
              </a:rPr>
              <a:t>Hepatic encephalopathy or hypotension</a:t>
            </a:r>
          </a:p>
          <a:p>
            <a:pPr lvl="3">
              <a:lnSpc>
                <a:spcPct val="150000"/>
              </a:lnSpc>
            </a:pPr>
            <a:r>
              <a:rPr lang="en-US" altLang="en-US" sz="2800" smtClean="0">
                <a:cs typeface="Arial" charset="0"/>
              </a:rPr>
              <a:t>Disorientation</a:t>
            </a:r>
            <a:endParaRPr lang="en-US" altLang="en-US" sz="2800" smtClean="0"/>
          </a:p>
        </p:txBody>
      </p:sp>
      <p:sp>
        <p:nvSpPr>
          <p:cNvPr id="3" name="Slide Number Placeholder 2"/>
          <p:cNvSpPr>
            <a:spLocks noGrp="1"/>
          </p:cNvSpPr>
          <p:nvPr>
            <p:ph type="sldNum" sz="quarter" idx="12"/>
          </p:nvPr>
        </p:nvSpPr>
        <p:spPr/>
        <p:txBody>
          <a:bodyPr>
            <a:normAutofit/>
          </a:bodyPr>
          <a:lstStyle/>
          <a:p>
            <a:pPr>
              <a:defRPr/>
            </a:pPr>
            <a:fld id="{D64936E0-AA8E-40BD-867C-A327CB2BDA63}" type="slidenum">
              <a:rPr lang="ar-SA"/>
              <a:pPr>
                <a:defRPr/>
              </a:pPr>
              <a:t>292</a:t>
            </a:fld>
            <a:endParaRPr lang="en-US"/>
          </a:p>
        </p:txBody>
      </p:sp>
    </p:spTree>
    <p:extLst>
      <p:ext uri="{BB962C8B-B14F-4D97-AF65-F5344CB8AC3E}">
        <p14:creationId xmlns:p14="http://schemas.microsoft.com/office/powerpoint/2010/main" val="3189962950"/>
      </p:ext>
    </p:extLst>
  </p:cSld>
  <p:clrMapOvr>
    <a:masterClrMapping/>
  </p:clrMapOvr>
  <p:transition spd="med"/>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58" name="Title 1"/>
          <p:cNvSpPr>
            <a:spLocks noGrp="1"/>
          </p:cNvSpPr>
          <p:nvPr>
            <p:ph type="title"/>
          </p:nvPr>
        </p:nvSpPr>
        <p:spPr/>
        <p:txBody>
          <a:bodyPr/>
          <a:lstStyle/>
          <a:p>
            <a:r>
              <a:rPr lang="en-US" altLang="en-US" b="1" smtClean="0">
                <a:solidFill>
                  <a:srgbClr val="FF0000"/>
                </a:solidFill>
              </a:rPr>
              <a:t>Assignment</a:t>
            </a:r>
            <a:r>
              <a:rPr lang="en-US" altLang="en-US" smtClean="0"/>
              <a:t> </a:t>
            </a:r>
          </a:p>
        </p:txBody>
      </p:sp>
      <p:sp>
        <p:nvSpPr>
          <p:cNvPr id="710659" name="Content Placeholder 2"/>
          <p:cNvSpPr>
            <a:spLocks noGrp="1"/>
          </p:cNvSpPr>
          <p:nvPr>
            <p:ph sz="quarter" idx="1"/>
          </p:nvPr>
        </p:nvSpPr>
        <p:spPr>
          <a:xfrm>
            <a:off x="381000" y="1447800"/>
            <a:ext cx="8305800" cy="4572000"/>
          </a:xfrm>
        </p:spPr>
        <p:txBody>
          <a:bodyPr/>
          <a:lstStyle/>
          <a:p>
            <a:r>
              <a:rPr lang="en-US" altLang="en-US" sz="2800" smtClean="0"/>
              <a:t>Courvoisier’s law</a:t>
            </a:r>
          </a:p>
          <a:p>
            <a:pPr>
              <a:buFont typeface="Wingdings 2" pitchFamily="18" charset="2"/>
              <a:buNone/>
            </a:pPr>
            <a:r>
              <a:rPr lang="en-US" altLang="en-US" sz="2800" smtClean="0"/>
              <a:t> – Palpable gallbladder in conjunction with mild jaundice suggests a cause other than gallstones.</a:t>
            </a:r>
          </a:p>
          <a:p>
            <a:r>
              <a:rPr lang="en-US" altLang="en-US" sz="2800" smtClean="0"/>
              <a:t> What is Courvoisier's Phenomenon ?</a:t>
            </a:r>
          </a:p>
          <a:p>
            <a:pPr lvl="1">
              <a:buFont typeface="Wingdings" pitchFamily="2" charset="2"/>
              <a:buChar char="q"/>
            </a:pPr>
            <a:r>
              <a:rPr lang="en-US" altLang="en-US" sz="2800" smtClean="0"/>
              <a:t> In the presence of jaundice and a small gall bladder, the most likely cause is cholecystitis/impacted stone (gall bladder chronically inflammed, scarrred), large gall bladder is likely to be neoplasm- gaal bladder, pancreatic head, cholangiocarcinoma, ampulla of vater, duodenal papilla.</a:t>
            </a:r>
          </a:p>
        </p:txBody>
      </p:sp>
      <p:sp>
        <p:nvSpPr>
          <p:cNvPr id="4" name="Slide Number Placeholder 3"/>
          <p:cNvSpPr>
            <a:spLocks noGrp="1"/>
          </p:cNvSpPr>
          <p:nvPr>
            <p:ph type="sldNum" sz="quarter" idx="12"/>
          </p:nvPr>
        </p:nvSpPr>
        <p:spPr/>
        <p:txBody>
          <a:bodyPr/>
          <a:lstStyle/>
          <a:p>
            <a:pPr>
              <a:defRPr/>
            </a:pPr>
            <a:fld id="{D3631E7D-C760-4DA0-94D5-34DFF178F7FF}" type="slidenum">
              <a:rPr lang="en-US"/>
              <a:pPr>
                <a:defRPr/>
              </a:pPr>
              <a:t>293</a:t>
            </a:fld>
            <a:endParaRPr lang="en-US"/>
          </a:p>
        </p:txBody>
      </p:sp>
    </p:spTree>
    <p:extLst>
      <p:ext uri="{BB962C8B-B14F-4D97-AF65-F5344CB8AC3E}">
        <p14:creationId xmlns:p14="http://schemas.microsoft.com/office/powerpoint/2010/main" val="4087031760"/>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2" name="Content Placeholder 2"/>
          <p:cNvSpPr>
            <a:spLocks noGrp="1"/>
          </p:cNvSpPr>
          <p:nvPr>
            <p:ph sz="quarter" idx="1"/>
          </p:nvPr>
        </p:nvSpPr>
        <p:spPr>
          <a:xfrm>
            <a:off x="304800" y="228600"/>
            <a:ext cx="8534400" cy="6172200"/>
          </a:xfrm>
        </p:spPr>
        <p:txBody>
          <a:bodyPr/>
          <a:lstStyle/>
          <a:p>
            <a:pPr>
              <a:buFont typeface="Wingdings 2" pitchFamily="18" charset="2"/>
              <a:buNone/>
            </a:pPr>
            <a:r>
              <a:rPr lang="en-US" altLang="en-US" sz="3200" b="1" smtClean="0"/>
              <a:t>1. Courvoisier's law (or Courvoisier syndrome, or Courvoisier's sign or Courvoisier-Terrier's sign) </a:t>
            </a:r>
            <a:r>
              <a:rPr lang="en-US" altLang="en-US" b="1" smtClean="0">
                <a:solidFill>
                  <a:srgbClr val="FF0000"/>
                </a:solidFill>
              </a:rPr>
              <a:t>- states that in the presence of an enlarged </a:t>
            </a:r>
            <a:r>
              <a:rPr lang="en-US" altLang="en-US" b="1" smtClean="0">
                <a:solidFill>
                  <a:srgbClr val="FF0000"/>
                </a:solidFill>
                <a:hlinkClick r:id="rId2" tooltip="Gallbladder"/>
              </a:rPr>
              <a:t>gallbladder</a:t>
            </a:r>
            <a:r>
              <a:rPr lang="en-US" altLang="en-US" b="1" smtClean="0">
                <a:solidFill>
                  <a:srgbClr val="FF0000"/>
                </a:solidFill>
              </a:rPr>
              <a:t> which is nontender and accompanied with mild </a:t>
            </a:r>
            <a:r>
              <a:rPr lang="en-US" altLang="en-US" b="1" smtClean="0">
                <a:solidFill>
                  <a:srgbClr val="FF0000"/>
                </a:solidFill>
                <a:hlinkClick r:id="rId3" tooltip="Jaundice"/>
              </a:rPr>
              <a:t>jaundice</a:t>
            </a:r>
            <a:r>
              <a:rPr lang="en-US" altLang="en-US" b="1" smtClean="0">
                <a:solidFill>
                  <a:srgbClr val="FF0000"/>
                </a:solidFill>
              </a:rPr>
              <a:t>, the cause is unlikely to be gallstones. </a:t>
            </a:r>
          </a:p>
          <a:p>
            <a:endParaRPr lang="en-US" altLang="en-US" smtClean="0"/>
          </a:p>
          <a:p>
            <a:r>
              <a:rPr lang="en-US" altLang="en-US" smtClean="0"/>
              <a:t>Usually, the term is used to describe the physical examination finding of the right-upper quadrant of the abdomen. This sign implicates possible malignancy of the gall bladder or pancreas and the swelling is unlikely due to </a:t>
            </a:r>
            <a:r>
              <a:rPr lang="en-US" altLang="en-US" smtClean="0">
                <a:hlinkClick r:id="rId4" tooltip="Gallstone"/>
              </a:rPr>
              <a:t>gallstones</a:t>
            </a:r>
            <a:r>
              <a:rPr lang="en-US" altLang="en-US" smtClean="0"/>
              <a:t>.</a:t>
            </a:r>
          </a:p>
        </p:txBody>
      </p:sp>
      <p:sp>
        <p:nvSpPr>
          <p:cNvPr id="4" name="Slide Number Placeholder 3"/>
          <p:cNvSpPr>
            <a:spLocks noGrp="1"/>
          </p:cNvSpPr>
          <p:nvPr>
            <p:ph type="sldNum" sz="quarter" idx="12"/>
          </p:nvPr>
        </p:nvSpPr>
        <p:spPr/>
        <p:txBody>
          <a:bodyPr/>
          <a:lstStyle/>
          <a:p>
            <a:pPr>
              <a:defRPr/>
            </a:pPr>
            <a:fld id="{DE853A14-71B9-45F6-9B45-EEE30F5D6FC7}" type="slidenum">
              <a:rPr lang="en-US"/>
              <a:pPr>
                <a:defRPr/>
              </a:pPr>
              <a:t>294</a:t>
            </a:fld>
            <a:endParaRPr lang="en-US"/>
          </a:p>
        </p:txBody>
      </p:sp>
    </p:spTree>
    <p:extLst>
      <p:ext uri="{BB962C8B-B14F-4D97-AF65-F5344CB8AC3E}">
        <p14:creationId xmlns:p14="http://schemas.microsoft.com/office/powerpoint/2010/main" val="3801586924"/>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Rectangle 3"/>
          <p:cNvSpPr>
            <a:spLocks noGrp="1" noChangeArrowheads="1"/>
          </p:cNvSpPr>
          <p:nvPr>
            <p:ph sz="quarter" idx="1"/>
          </p:nvPr>
        </p:nvSpPr>
        <p:spPr>
          <a:xfrm>
            <a:off x="457200" y="228600"/>
            <a:ext cx="8229600" cy="6629400"/>
          </a:xfrm>
        </p:spPr>
        <p:txBody>
          <a:bodyPr/>
          <a:lstStyle/>
          <a:p>
            <a:pPr eaLnBrk="1" hangingPunct="1">
              <a:buFontTx/>
              <a:buNone/>
            </a:pPr>
            <a:r>
              <a:rPr lang="en-US" altLang="en-US" sz="5400" b="1" smtClean="0"/>
              <a:t>DDX</a:t>
            </a:r>
            <a:endParaRPr lang="en-US" altLang="en-US" sz="5400" smtClean="0"/>
          </a:p>
          <a:p>
            <a:pPr lvl="1" eaLnBrk="1" hangingPunct="1">
              <a:buFontTx/>
              <a:buNone/>
            </a:pPr>
            <a:r>
              <a:rPr lang="en-US" altLang="en-US" sz="5400" smtClean="0"/>
              <a:t>1. Acute pancreatitis</a:t>
            </a:r>
          </a:p>
          <a:p>
            <a:pPr lvl="1" eaLnBrk="1" hangingPunct="1">
              <a:buFontTx/>
              <a:buNone/>
            </a:pPr>
            <a:r>
              <a:rPr lang="en-US" altLang="en-US" sz="5400" smtClean="0"/>
              <a:t>2. Peptic ulcer disease</a:t>
            </a:r>
          </a:p>
          <a:p>
            <a:pPr lvl="1" eaLnBrk="1" hangingPunct="1">
              <a:buFontTx/>
              <a:buNone/>
            </a:pPr>
            <a:r>
              <a:rPr lang="en-US" altLang="en-US" sz="5400" smtClean="0"/>
              <a:t>3. Acute appendicitis</a:t>
            </a:r>
          </a:p>
          <a:p>
            <a:pPr lvl="1" eaLnBrk="1" hangingPunct="1">
              <a:buFontTx/>
              <a:buNone/>
            </a:pPr>
            <a:r>
              <a:rPr lang="en-US" altLang="en-US" sz="5400" smtClean="0"/>
              <a:t>4. Intestinal obstruction.</a:t>
            </a:r>
          </a:p>
          <a:p>
            <a:pPr lvl="1" eaLnBrk="1" hangingPunct="1">
              <a:buFontTx/>
              <a:buNone/>
            </a:pPr>
            <a:r>
              <a:rPr lang="en-US" altLang="en-US" sz="5400" smtClean="0"/>
              <a:t>5. Viral Hepatitis.</a:t>
            </a:r>
            <a:endParaRPr lang="en-US" altLang="en-US" sz="5400" b="1" smtClean="0"/>
          </a:p>
          <a:p>
            <a:pPr eaLnBrk="1" hangingPunct="1">
              <a:buFontTx/>
              <a:buNone/>
            </a:pPr>
            <a:endParaRPr lang="en-US" altLang="en-US" sz="5400" b="1" smtClean="0"/>
          </a:p>
        </p:txBody>
      </p:sp>
      <p:sp>
        <p:nvSpPr>
          <p:cNvPr id="3" name="Slide Number Placeholder 2"/>
          <p:cNvSpPr>
            <a:spLocks noGrp="1"/>
          </p:cNvSpPr>
          <p:nvPr>
            <p:ph type="sldNum" sz="quarter" idx="12"/>
          </p:nvPr>
        </p:nvSpPr>
        <p:spPr/>
        <p:txBody>
          <a:bodyPr/>
          <a:lstStyle/>
          <a:p>
            <a:pPr>
              <a:defRPr/>
            </a:pPr>
            <a:fld id="{155CE903-1D9F-42F8-8798-EA6A67B409D3}" type="slidenum">
              <a:rPr lang="en-US"/>
              <a:pPr>
                <a:defRPr/>
              </a:pPr>
              <a:t>295</a:t>
            </a:fld>
            <a:endParaRPr lang="en-US"/>
          </a:p>
        </p:txBody>
      </p:sp>
    </p:spTree>
    <p:extLst>
      <p:ext uri="{BB962C8B-B14F-4D97-AF65-F5344CB8AC3E}">
        <p14:creationId xmlns:p14="http://schemas.microsoft.com/office/powerpoint/2010/main" val="3490657741"/>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30" name="Rectangle 3"/>
          <p:cNvSpPr>
            <a:spLocks noGrp="1" noChangeArrowheads="1"/>
          </p:cNvSpPr>
          <p:nvPr>
            <p:ph sz="quarter" idx="1"/>
          </p:nvPr>
        </p:nvSpPr>
        <p:spPr>
          <a:xfrm>
            <a:off x="381000" y="304800"/>
            <a:ext cx="8763000" cy="6172200"/>
          </a:xfrm>
        </p:spPr>
        <p:txBody>
          <a:bodyPr/>
          <a:lstStyle/>
          <a:p>
            <a:pPr eaLnBrk="1" hangingPunct="1">
              <a:lnSpc>
                <a:spcPct val="90000"/>
              </a:lnSpc>
              <a:buFontTx/>
              <a:buNone/>
            </a:pPr>
            <a:r>
              <a:rPr lang="en-US" altLang="en-US" sz="2400" b="1" u="sng" smtClean="0"/>
              <a:t>Treatment</a:t>
            </a:r>
            <a:endParaRPr lang="en-US" altLang="en-US" sz="2400" u="sng" smtClean="0"/>
          </a:p>
          <a:p>
            <a:pPr eaLnBrk="1" hangingPunct="1">
              <a:lnSpc>
                <a:spcPct val="90000"/>
              </a:lnSpc>
            </a:pPr>
            <a:r>
              <a:rPr lang="en-US" altLang="en-US" sz="2400" smtClean="0"/>
              <a:t>Admit</a:t>
            </a:r>
          </a:p>
          <a:p>
            <a:pPr eaLnBrk="1" hangingPunct="1">
              <a:lnSpc>
                <a:spcPct val="90000"/>
              </a:lnSpc>
            </a:pPr>
            <a:r>
              <a:rPr lang="en-US" altLang="en-US" sz="2400" smtClean="0"/>
              <a:t>NBM</a:t>
            </a:r>
          </a:p>
          <a:p>
            <a:pPr eaLnBrk="1" hangingPunct="1">
              <a:lnSpc>
                <a:spcPct val="90000"/>
              </a:lnSpc>
            </a:pPr>
            <a:r>
              <a:rPr lang="en-US" altLang="en-US" sz="2400" smtClean="0"/>
              <a:t>Analgesics – pain relief</a:t>
            </a:r>
          </a:p>
          <a:p>
            <a:pPr eaLnBrk="1" hangingPunct="1">
              <a:lnSpc>
                <a:spcPct val="90000"/>
              </a:lnSpc>
            </a:pPr>
            <a:r>
              <a:rPr lang="en-US" altLang="en-US" sz="2400" smtClean="0"/>
              <a:t>IVF</a:t>
            </a:r>
          </a:p>
          <a:p>
            <a:pPr eaLnBrk="1" hangingPunct="1">
              <a:lnSpc>
                <a:spcPct val="90000"/>
              </a:lnSpc>
            </a:pPr>
            <a:r>
              <a:rPr lang="en-US" altLang="en-US" sz="2400" smtClean="0"/>
              <a:t>Antibiotics – cefuroxime 1.5g/8h  IV</a:t>
            </a:r>
          </a:p>
          <a:p>
            <a:pPr>
              <a:buFont typeface="Wingdings 2" pitchFamily="18" charset="2"/>
              <a:buNone/>
            </a:pPr>
            <a:r>
              <a:rPr lang="en-US" altLang="en-US" sz="2400" b="1" smtClean="0"/>
              <a:t>Gallbladder stones</a:t>
            </a:r>
          </a:p>
          <a:p>
            <a:r>
              <a:rPr lang="en-US" altLang="en-US" sz="2400" smtClean="0"/>
              <a:t>Cholecystectomy: open or laparoscopic </a:t>
            </a:r>
          </a:p>
          <a:p>
            <a:r>
              <a:rPr lang="en-US" altLang="en-US" sz="2400" smtClean="0"/>
              <a:t>Oral bile acids: chenodeoxycholic or ursodeoxycholic (low rate of stone dissolution) </a:t>
            </a:r>
          </a:p>
          <a:p>
            <a:pPr>
              <a:buFont typeface="Wingdings 2" pitchFamily="18" charset="2"/>
              <a:buNone/>
            </a:pPr>
            <a:r>
              <a:rPr lang="en-US" altLang="en-US" sz="2400" b="1" smtClean="0"/>
              <a:t>Bile duct stones</a:t>
            </a:r>
          </a:p>
          <a:p>
            <a:r>
              <a:rPr lang="en-US" altLang="en-US" sz="2400" smtClean="0"/>
              <a:t>Lithotripsy (endoscopic or extracorporeal shock wave, ESWL) </a:t>
            </a:r>
          </a:p>
          <a:p>
            <a:r>
              <a:rPr lang="en-US" altLang="en-US" sz="2400" smtClean="0"/>
              <a:t>Endoscopic sphincterotomy and balloon trawl </a:t>
            </a:r>
          </a:p>
          <a:p>
            <a:r>
              <a:rPr lang="en-US" altLang="en-US" sz="2400" smtClean="0"/>
              <a:t>Surgical bile duct exploration </a:t>
            </a:r>
          </a:p>
          <a:p>
            <a:endParaRPr lang="en-US" altLang="en-US" sz="2400" smtClean="0"/>
          </a:p>
          <a:p>
            <a:pPr eaLnBrk="1" hangingPunct="1">
              <a:lnSpc>
                <a:spcPct val="90000"/>
              </a:lnSpc>
              <a:buFontTx/>
              <a:buNone/>
            </a:pPr>
            <a:endParaRPr lang="en-US" altLang="en-US" sz="1800" smtClean="0"/>
          </a:p>
          <a:p>
            <a:pPr lvl="1" eaLnBrk="1" hangingPunct="1">
              <a:lnSpc>
                <a:spcPct val="90000"/>
              </a:lnSpc>
            </a:pPr>
            <a:endParaRPr lang="en-US" altLang="en-US" sz="1800" smtClean="0"/>
          </a:p>
          <a:p>
            <a:pPr eaLnBrk="1" hangingPunct="1">
              <a:lnSpc>
                <a:spcPct val="90000"/>
              </a:lnSpc>
            </a:pPr>
            <a:endParaRPr lang="en-US" altLang="en-US" sz="2400" smtClean="0"/>
          </a:p>
        </p:txBody>
      </p:sp>
      <p:sp>
        <p:nvSpPr>
          <p:cNvPr id="3" name="Slide Number Placeholder 2"/>
          <p:cNvSpPr>
            <a:spLocks noGrp="1"/>
          </p:cNvSpPr>
          <p:nvPr>
            <p:ph type="sldNum" sz="quarter" idx="12"/>
          </p:nvPr>
        </p:nvSpPr>
        <p:spPr/>
        <p:txBody>
          <a:bodyPr/>
          <a:lstStyle/>
          <a:p>
            <a:pPr>
              <a:defRPr/>
            </a:pPr>
            <a:fld id="{D57F3E44-B8D6-4450-BC5D-91A751E18899}" type="slidenum">
              <a:rPr lang="en-US"/>
              <a:pPr>
                <a:defRPr/>
              </a:pPr>
              <a:t>296</a:t>
            </a:fld>
            <a:endParaRPr lang="en-US"/>
          </a:p>
        </p:txBody>
      </p:sp>
    </p:spTree>
    <p:extLst>
      <p:ext uri="{BB962C8B-B14F-4D97-AF65-F5344CB8AC3E}">
        <p14:creationId xmlns:p14="http://schemas.microsoft.com/office/powerpoint/2010/main" val="3721726186"/>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4" name="Content Placeholder 2"/>
          <p:cNvSpPr>
            <a:spLocks noGrp="1"/>
          </p:cNvSpPr>
          <p:nvPr>
            <p:ph sz="quarter" idx="1"/>
          </p:nvPr>
        </p:nvSpPr>
        <p:spPr>
          <a:xfrm>
            <a:off x="228600" y="381000"/>
            <a:ext cx="8458200" cy="5638800"/>
          </a:xfrm>
        </p:spPr>
        <p:txBody>
          <a:bodyPr/>
          <a:lstStyle/>
          <a:p>
            <a:endParaRPr lang="en-US" altLang="en-US" sz="3600" smtClean="0"/>
          </a:p>
          <a:p>
            <a:pPr eaLnBrk="1" hangingPunct="1">
              <a:lnSpc>
                <a:spcPct val="90000"/>
              </a:lnSpc>
              <a:buFontTx/>
              <a:buNone/>
            </a:pPr>
            <a:r>
              <a:rPr lang="en-US" altLang="en-US" sz="4000" b="1" u="sng" smtClean="0"/>
              <a:t>NB</a:t>
            </a:r>
            <a:endParaRPr lang="en-US" altLang="en-US" sz="4000" u="sng" smtClean="0"/>
          </a:p>
          <a:p>
            <a:pPr eaLnBrk="1" hangingPunct="1">
              <a:lnSpc>
                <a:spcPct val="90000"/>
              </a:lnSpc>
              <a:buFontTx/>
              <a:buNone/>
            </a:pPr>
            <a:r>
              <a:rPr lang="en-US" altLang="en-US" sz="4000" smtClean="0"/>
              <a:t>-80-90% of patients goes to remission.</a:t>
            </a:r>
          </a:p>
          <a:p>
            <a:pPr eaLnBrk="1" hangingPunct="1">
              <a:lnSpc>
                <a:spcPct val="90000"/>
              </a:lnSpc>
              <a:buFontTx/>
              <a:buNone/>
            </a:pPr>
            <a:r>
              <a:rPr lang="en-US" altLang="en-US" sz="4000" smtClean="0"/>
              <a:t>-Few patients may need surgery.</a:t>
            </a:r>
          </a:p>
          <a:p>
            <a:pPr lvl="1" eaLnBrk="1" hangingPunct="1">
              <a:lnSpc>
                <a:spcPct val="90000"/>
              </a:lnSpc>
            </a:pPr>
            <a:r>
              <a:rPr lang="en-US" altLang="en-US" sz="3200" smtClean="0"/>
              <a:t>Consider cholecystectomy (Laparascopic if no question of GB perforation)</a:t>
            </a:r>
          </a:p>
          <a:p>
            <a:pPr lvl="1" eaLnBrk="1" hangingPunct="1">
              <a:lnSpc>
                <a:spcPct val="90000"/>
              </a:lnSpc>
            </a:pPr>
            <a:r>
              <a:rPr lang="en-US" altLang="en-US" sz="3200" smtClean="0"/>
              <a:t>If elderly or high risk/unsuitable for surgery consider percuteneous cholecystostomy. Chelecystostomy can still be done</a:t>
            </a:r>
          </a:p>
          <a:p>
            <a:pPr lvl="1" eaLnBrk="1" hangingPunct="1">
              <a:lnSpc>
                <a:spcPct val="90000"/>
              </a:lnSpc>
            </a:pPr>
            <a:r>
              <a:rPr lang="en-US" altLang="en-US" sz="3200" smtClean="0"/>
              <a:t>Cholecystostomy is also the preferred treatment for acalculous  cholecystitis</a:t>
            </a:r>
            <a:endParaRPr lang="en-US" altLang="en-US" sz="3600" smtClean="0"/>
          </a:p>
          <a:p>
            <a:endParaRPr lang="en-US" altLang="en-US" sz="3600" smtClean="0"/>
          </a:p>
          <a:p>
            <a:endParaRPr lang="en-US" altLang="en-US" sz="3600" smtClean="0"/>
          </a:p>
        </p:txBody>
      </p:sp>
      <p:sp>
        <p:nvSpPr>
          <p:cNvPr id="4" name="Slide Number Placeholder 3"/>
          <p:cNvSpPr>
            <a:spLocks noGrp="1"/>
          </p:cNvSpPr>
          <p:nvPr>
            <p:ph type="sldNum" sz="quarter" idx="12"/>
          </p:nvPr>
        </p:nvSpPr>
        <p:spPr/>
        <p:txBody>
          <a:bodyPr/>
          <a:lstStyle/>
          <a:p>
            <a:pPr>
              <a:defRPr/>
            </a:pPr>
            <a:fld id="{F598F878-A37C-4BFD-AD80-F64CF2FEE309}" type="slidenum">
              <a:rPr lang="en-US"/>
              <a:pPr>
                <a:defRPr/>
              </a:pPr>
              <a:t>297</a:t>
            </a:fld>
            <a:endParaRPr lang="en-US"/>
          </a:p>
        </p:txBody>
      </p:sp>
    </p:spTree>
    <p:extLst>
      <p:ext uri="{BB962C8B-B14F-4D97-AF65-F5344CB8AC3E}">
        <p14:creationId xmlns:p14="http://schemas.microsoft.com/office/powerpoint/2010/main" val="4200686961"/>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Content Placeholder 2"/>
          <p:cNvSpPr>
            <a:spLocks noGrp="1"/>
          </p:cNvSpPr>
          <p:nvPr>
            <p:ph sz="quarter" idx="1"/>
          </p:nvPr>
        </p:nvSpPr>
        <p:spPr>
          <a:xfrm>
            <a:off x="914400" y="1447800"/>
            <a:ext cx="2514600" cy="4572000"/>
          </a:xfrm>
          <a:ln>
            <a:solidFill>
              <a:srgbClr val="0070C0">
                <a:alpha val="92155"/>
              </a:srgbClr>
            </a:solidFill>
            <a:miter lim="800000"/>
            <a:headEnd/>
            <a:tailEnd/>
          </a:ln>
        </p:spPr>
        <p:txBody>
          <a:bodyPr/>
          <a:lstStyle/>
          <a:p>
            <a:r>
              <a:rPr lang="en-US" altLang="en-US" sz="3600" b="1" smtClean="0"/>
              <a:t>ERCP showing common duct stones (arrows).</a:t>
            </a:r>
            <a:endParaRPr lang="en-US" altLang="en-US" sz="3600" smtClean="0"/>
          </a:p>
        </p:txBody>
      </p:sp>
      <p:sp>
        <p:nvSpPr>
          <p:cNvPr id="4" name="Slide Number Placeholder 3"/>
          <p:cNvSpPr>
            <a:spLocks noGrp="1"/>
          </p:cNvSpPr>
          <p:nvPr>
            <p:ph type="sldNum" sz="quarter" idx="12"/>
          </p:nvPr>
        </p:nvSpPr>
        <p:spPr/>
        <p:txBody>
          <a:bodyPr/>
          <a:lstStyle/>
          <a:p>
            <a:pPr>
              <a:defRPr/>
            </a:pPr>
            <a:fld id="{935BF41F-818D-4BD6-8164-F3BCBAAB2FAD}" type="slidenum">
              <a:rPr lang="en-US"/>
              <a:pPr>
                <a:defRPr/>
              </a:pPr>
              <a:t>298</a:t>
            </a:fld>
            <a:endParaRPr lang="en-US"/>
          </a:p>
        </p:txBody>
      </p:sp>
      <p:sp>
        <p:nvSpPr>
          <p:cNvPr id="715780" name="AutoShape 2" descr="mk:@MSITStore:F:\DIPLOMA%202015\SECOND%20YEAR\DAVIDSON%20INTERNAL%20MEDICINE.chm::/f9780702030857-023-f049.jpg"/>
          <p:cNvSpPr>
            <a:spLocks noChangeAspect="1" noChangeArrowheads="1"/>
          </p:cNvSpPr>
          <p:nvPr/>
        </p:nvSpPr>
        <p:spPr bwMode="auto">
          <a:xfrm>
            <a:off x="63500" y="-1365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altLang="en-US">
              <a:solidFill>
                <a:prstClr val="black"/>
              </a:solidFill>
              <a:latin typeface="Arial" charset="0"/>
              <a:cs typeface="Arial" charset="0"/>
            </a:endParaRPr>
          </a:p>
        </p:txBody>
      </p:sp>
      <p:sp>
        <p:nvSpPr>
          <p:cNvPr id="715781" name="AutoShape 4" descr="mk:@MSITStore:F:\DIPLOMA%202015\SECOND%20YEAR\DAVIDSON%20INTERNAL%20MEDICINE.chm::/f9780702030857-023-f049.jpg"/>
          <p:cNvSpPr>
            <a:spLocks noChangeAspect="1" noChangeArrowheads="1"/>
          </p:cNvSpPr>
          <p:nvPr/>
        </p:nvSpPr>
        <p:spPr bwMode="auto">
          <a:xfrm>
            <a:off x="63500" y="-1365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altLang="en-US">
              <a:solidFill>
                <a:prstClr val="black"/>
              </a:solidFill>
              <a:latin typeface="Arial" charset="0"/>
              <a:cs typeface="Arial" charset="0"/>
            </a:endParaRPr>
          </a:p>
        </p:txBody>
      </p:sp>
      <p:pic>
        <p:nvPicPr>
          <p:cNvPr id="71578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8550" y="95250"/>
            <a:ext cx="4667250" cy="666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6959314"/>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2" name="Rectangle 3"/>
          <p:cNvSpPr>
            <a:spLocks noGrp="1" noChangeArrowheads="1"/>
          </p:cNvSpPr>
          <p:nvPr>
            <p:ph sz="quarter" idx="1"/>
          </p:nvPr>
        </p:nvSpPr>
        <p:spPr>
          <a:xfrm>
            <a:off x="457200" y="381000"/>
            <a:ext cx="8229600" cy="6248400"/>
          </a:xfrm>
        </p:spPr>
        <p:txBody>
          <a:bodyPr/>
          <a:lstStyle/>
          <a:p>
            <a:pPr eaLnBrk="1" hangingPunct="1">
              <a:buFontTx/>
              <a:buNone/>
            </a:pPr>
            <a:r>
              <a:rPr lang="en-US" altLang="en-US" sz="4000" b="1" u="sng" smtClean="0"/>
              <a:t>CHRONIC CHOLECYSTITIS</a:t>
            </a:r>
          </a:p>
          <a:p>
            <a:pPr eaLnBrk="1" hangingPunct="1">
              <a:buFontTx/>
              <a:buNone/>
            </a:pPr>
            <a:r>
              <a:rPr lang="en-US" altLang="en-US" sz="4000" smtClean="0"/>
              <a:t>-Usually follows the acute type</a:t>
            </a:r>
          </a:p>
          <a:p>
            <a:pPr eaLnBrk="1" hangingPunct="1">
              <a:buFontTx/>
              <a:buNone/>
            </a:pPr>
            <a:r>
              <a:rPr lang="en-US" altLang="en-US" sz="4000" smtClean="0"/>
              <a:t>- Vulnerable groups.</a:t>
            </a:r>
          </a:p>
          <a:p>
            <a:pPr eaLnBrk="1" hangingPunct="1">
              <a:buFontTx/>
              <a:buNone/>
            </a:pPr>
            <a:r>
              <a:rPr lang="en-US" altLang="en-US" sz="4000" smtClean="0"/>
              <a:t>	 </a:t>
            </a:r>
            <a:r>
              <a:rPr lang="en-US" altLang="en-US" sz="4000" b="1" smtClean="0"/>
              <a:t>-Female-Above 40 years</a:t>
            </a:r>
          </a:p>
          <a:p>
            <a:pPr lvl="2" eaLnBrk="1" hangingPunct="1">
              <a:buFontTx/>
              <a:buNone/>
            </a:pPr>
            <a:r>
              <a:rPr lang="en-US" altLang="en-US" sz="3600" b="1" smtClean="0"/>
              <a:t>	</a:t>
            </a:r>
            <a:r>
              <a:rPr lang="en-US" altLang="en-US" sz="4400" b="1" smtClean="0"/>
              <a:t>-Fat</a:t>
            </a:r>
          </a:p>
          <a:p>
            <a:pPr lvl="2" eaLnBrk="1" hangingPunct="1">
              <a:buFontTx/>
              <a:buNone/>
            </a:pPr>
            <a:r>
              <a:rPr lang="en-US" altLang="en-US" sz="4400" b="1" smtClean="0"/>
              <a:t>	-Fertile	} Women	</a:t>
            </a:r>
          </a:p>
          <a:p>
            <a:pPr lvl="2" eaLnBrk="1" hangingPunct="1">
              <a:buFontTx/>
              <a:buNone/>
            </a:pPr>
            <a:r>
              <a:rPr lang="en-US" altLang="en-US" sz="4400" b="1" smtClean="0"/>
              <a:t>	-Fourties</a:t>
            </a:r>
          </a:p>
        </p:txBody>
      </p:sp>
      <p:sp>
        <p:nvSpPr>
          <p:cNvPr id="3" name="Slide Number Placeholder 2"/>
          <p:cNvSpPr>
            <a:spLocks noGrp="1"/>
          </p:cNvSpPr>
          <p:nvPr>
            <p:ph type="sldNum" sz="quarter" idx="12"/>
          </p:nvPr>
        </p:nvSpPr>
        <p:spPr/>
        <p:txBody>
          <a:bodyPr/>
          <a:lstStyle/>
          <a:p>
            <a:pPr>
              <a:defRPr/>
            </a:pPr>
            <a:fld id="{AAAB7996-022C-42B8-B335-58809B988A8E}" type="slidenum">
              <a:rPr lang="en-US"/>
              <a:pPr>
                <a:defRPr/>
              </a:pPr>
              <a:t>299</a:t>
            </a:fld>
            <a:endParaRPr lang="en-US"/>
          </a:p>
        </p:txBody>
      </p:sp>
    </p:spTree>
    <p:extLst>
      <p:ext uri="{BB962C8B-B14F-4D97-AF65-F5344CB8AC3E}">
        <p14:creationId xmlns:p14="http://schemas.microsoft.com/office/powerpoint/2010/main" val="37507482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3698"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219200" y="152400"/>
            <a:ext cx="6096000" cy="6477000"/>
          </a:xfrm>
          <a:noFill/>
        </p:spPr>
      </p:pic>
      <p:sp>
        <p:nvSpPr>
          <p:cNvPr id="3" name="Slide Number Placeholder 2"/>
          <p:cNvSpPr>
            <a:spLocks noGrp="1"/>
          </p:cNvSpPr>
          <p:nvPr>
            <p:ph type="sldNum" sz="quarter" idx="12"/>
          </p:nvPr>
        </p:nvSpPr>
        <p:spPr/>
        <p:txBody>
          <a:bodyPr/>
          <a:lstStyle/>
          <a:p>
            <a:pPr>
              <a:defRPr/>
            </a:pPr>
            <a:fld id="{7089E72C-2FC0-4BC1-B163-4FF141AEE9FD}" type="slidenum">
              <a:rPr lang="en-US"/>
              <a:pPr>
                <a:defRPr/>
              </a:pPr>
              <a:t>3</a:t>
            </a:fld>
            <a:endParaRPr lang="en-US"/>
          </a:p>
        </p:txBody>
      </p:sp>
    </p:spTree>
    <p:extLst>
      <p:ext uri="{BB962C8B-B14F-4D97-AF65-F5344CB8AC3E}">
        <p14:creationId xmlns:p14="http://schemas.microsoft.com/office/powerpoint/2010/main" val="292994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Rectangle 2"/>
          <p:cNvSpPr>
            <a:spLocks noGrp="1" noChangeArrowheads="1"/>
          </p:cNvSpPr>
          <p:nvPr>
            <p:ph type="title"/>
          </p:nvPr>
        </p:nvSpPr>
        <p:spPr>
          <a:xfrm>
            <a:off x="457200" y="228600"/>
            <a:ext cx="6400800" cy="1295400"/>
          </a:xfrm>
        </p:spPr>
        <p:txBody>
          <a:bodyPr/>
          <a:lstStyle/>
          <a:p>
            <a:pPr eaLnBrk="1" hangingPunct="1"/>
            <a:r>
              <a:rPr lang="en-US" altLang="en-US" b="1" smtClean="0"/>
              <a:t>1. Haemolytic jaundice</a:t>
            </a:r>
            <a:r>
              <a:rPr lang="en-US" altLang="en-US" smtClean="0"/>
              <a:t/>
            </a:r>
            <a:br>
              <a:rPr lang="en-US" altLang="en-US" smtClean="0"/>
            </a:br>
            <a:endParaRPr lang="en-US" altLang="en-US" smtClean="0"/>
          </a:p>
        </p:txBody>
      </p:sp>
      <p:sp>
        <p:nvSpPr>
          <p:cNvPr id="441347" name="Rectangle 3"/>
          <p:cNvSpPr>
            <a:spLocks noGrp="1" noChangeArrowheads="1"/>
          </p:cNvSpPr>
          <p:nvPr>
            <p:ph sz="quarter" idx="1"/>
          </p:nvPr>
        </p:nvSpPr>
        <p:spPr>
          <a:xfrm>
            <a:off x="609600" y="762000"/>
            <a:ext cx="8077200" cy="5943600"/>
          </a:xfrm>
        </p:spPr>
        <p:txBody>
          <a:bodyPr/>
          <a:lstStyle/>
          <a:p>
            <a:pPr marL="660400" indent="-660400" eaLnBrk="1" hangingPunct="1">
              <a:lnSpc>
                <a:spcPct val="90000"/>
              </a:lnSpc>
              <a:buFontTx/>
              <a:buNone/>
            </a:pPr>
            <a:r>
              <a:rPr lang="en-US" altLang="en-US" sz="2400" b="1" smtClean="0"/>
              <a:t>1. Congenital causes</a:t>
            </a:r>
            <a:endParaRPr lang="en-US" altLang="en-US" sz="2400" smtClean="0"/>
          </a:p>
          <a:p>
            <a:pPr marL="1035050" lvl="1" indent="-577850" eaLnBrk="1" hangingPunct="1">
              <a:lnSpc>
                <a:spcPct val="90000"/>
              </a:lnSpc>
            </a:pPr>
            <a:r>
              <a:rPr lang="en-US" altLang="en-US" sz="2000" smtClean="0"/>
              <a:t>SCD</a:t>
            </a:r>
          </a:p>
          <a:p>
            <a:pPr marL="1035050" lvl="1" indent="-577850" eaLnBrk="1" hangingPunct="1">
              <a:lnSpc>
                <a:spcPct val="90000"/>
              </a:lnSpc>
            </a:pPr>
            <a:r>
              <a:rPr lang="en-US" altLang="en-US" sz="2000" smtClean="0"/>
              <a:t>G6PD deficiency</a:t>
            </a:r>
          </a:p>
          <a:p>
            <a:pPr marL="1035050" lvl="1" indent="-577850" eaLnBrk="1" hangingPunct="1">
              <a:lnSpc>
                <a:spcPct val="90000"/>
              </a:lnSpc>
            </a:pPr>
            <a:r>
              <a:rPr lang="en-US" altLang="en-US" sz="2000" smtClean="0"/>
              <a:t>Congenital spherocytosis </a:t>
            </a:r>
          </a:p>
          <a:p>
            <a:pPr marL="660400" indent="-660400" eaLnBrk="1" hangingPunct="1">
              <a:lnSpc>
                <a:spcPct val="90000"/>
              </a:lnSpc>
              <a:buFontTx/>
              <a:buNone/>
            </a:pPr>
            <a:r>
              <a:rPr lang="en-US" altLang="en-US" sz="2400" b="1" smtClean="0"/>
              <a:t>2. Infections</a:t>
            </a:r>
            <a:endParaRPr lang="en-US" altLang="en-US" sz="2400" smtClean="0"/>
          </a:p>
          <a:p>
            <a:pPr marL="1035050" lvl="1" indent="-577850" eaLnBrk="1" hangingPunct="1">
              <a:lnSpc>
                <a:spcPct val="90000"/>
              </a:lnSpc>
            </a:pPr>
            <a:r>
              <a:rPr lang="en-US" altLang="en-US" sz="2000" smtClean="0"/>
              <a:t>malaria</a:t>
            </a:r>
          </a:p>
          <a:p>
            <a:pPr marL="1035050" lvl="1" indent="-577850" eaLnBrk="1" hangingPunct="1">
              <a:lnSpc>
                <a:spcPct val="90000"/>
              </a:lnSpc>
            </a:pPr>
            <a:r>
              <a:rPr lang="en-US" altLang="en-US" sz="2000" smtClean="0"/>
              <a:t>septicemia</a:t>
            </a:r>
          </a:p>
          <a:p>
            <a:pPr marL="1035050" lvl="1" indent="-577850" eaLnBrk="1" hangingPunct="1">
              <a:lnSpc>
                <a:spcPct val="90000"/>
              </a:lnSpc>
            </a:pPr>
            <a:r>
              <a:rPr lang="en-US" altLang="en-US" sz="2000" smtClean="0"/>
              <a:t>Viral infections.</a:t>
            </a:r>
          </a:p>
          <a:p>
            <a:pPr marL="660400" indent="-660400" eaLnBrk="1" hangingPunct="1">
              <a:lnSpc>
                <a:spcPct val="90000"/>
              </a:lnSpc>
              <a:buFontTx/>
              <a:buNone/>
            </a:pPr>
            <a:r>
              <a:rPr lang="en-US" altLang="en-US" sz="2400" b="1" smtClean="0"/>
              <a:t>3. Drugs</a:t>
            </a:r>
            <a:endParaRPr lang="en-US" altLang="en-US" sz="2400" smtClean="0"/>
          </a:p>
          <a:p>
            <a:pPr marL="1035050" lvl="1" indent="-577850" eaLnBrk="1" hangingPunct="1">
              <a:lnSpc>
                <a:spcPct val="90000"/>
              </a:lnSpc>
            </a:pPr>
            <a:r>
              <a:rPr lang="en-US" altLang="en-US" sz="2000" smtClean="0"/>
              <a:t>Sulphonamides</a:t>
            </a:r>
          </a:p>
          <a:p>
            <a:pPr marL="1035050" lvl="1" indent="-577850" eaLnBrk="1" hangingPunct="1">
              <a:lnSpc>
                <a:spcPct val="90000"/>
              </a:lnSpc>
            </a:pPr>
            <a:r>
              <a:rPr lang="en-US" altLang="en-US" sz="2000" smtClean="0"/>
              <a:t>Phanacetin</a:t>
            </a:r>
          </a:p>
          <a:p>
            <a:pPr marL="1035050" lvl="1" indent="-577850" eaLnBrk="1" hangingPunct="1">
              <a:lnSpc>
                <a:spcPct val="90000"/>
              </a:lnSpc>
            </a:pPr>
            <a:r>
              <a:rPr lang="en-US" altLang="en-US" sz="2000" smtClean="0"/>
              <a:t>Quinine/guanidine</a:t>
            </a:r>
          </a:p>
          <a:p>
            <a:pPr marL="660400" indent="-660400" eaLnBrk="1" hangingPunct="1">
              <a:lnSpc>
                <a:spcPct val="90000"/>
              </a:lnSpc>
              <a:buFontTx/>
              <a:buNone/>
            </a:pPr>
            <a:r>
              <a:rPr lang="en-US" altLang="en-US" sz="2400" b="1" smtClean="0"/>
              <a:t>4. ABO and rhesus incompatibility</a:t>
            </a:r>
            <a:endParaRPr lang="en-US" altLang="en-US" sz="2400" smtClean="0"/>
          </a:p>
          <a:p>
            <a:pPr marL="660400" indent="-660400" eaLnBrk="1" hangingPunct="1">
              <a:lnSpc>
                <a:spcPct val="90000"/>
              </a:lnSpc>
              <a:buFontTx/>
              <a:buNone/>
            </a:pPr>
            <a:r>
              <a:rPr lang="en-US" altLang="en-US" sz="2400" b="1" smtClean="0"/>
              <a:t>5. Toxins – snake bites</a:t>
            </a:r>
            <a:endParaRPr lang="en-US" altLang="en-US" sz="2400" smtClean="0"/>
          </a:p>
          <a:p>
            <a:pPr marL="660400" indent="-660400" eaLnBrk="1" hangingPunct="1">
              <a:lnSpc>
                <a:spcPct val="90000"/>
              </a:lnSpc>
              <a:buFontTx/>
              <a:buNone/>
            </a:pPr>
            <a:r>
              <a:rPr lang="en-US" altLang="en-US" sz="2400" b="1" smtClean="0"/>
              <a:t>6. Chemical poisons</a:t>
            </a:r>
            <a:endParaRPr lang="en-US" altLang="en-US" sz="2400" smtClean="0"/>
          </a:p>
          <a:p>
            <a:pPr marL="660400" indent="-660400" eaLnBrk="1" hangingPunct="1">
              <a:lnSpc>
                <a:spcPct val="90000"/>
              </a:lnSpc>
              <a:buFontTx/>
              <a:buNone/>
            </a:pPr>
            <a:r>
              <a:rPr lang="en-US" altLang="en-US" sz="2400" b="1" smtClean="0"/>
              <a:t>7. Autoimmune - Hodgkins, SLE</a:t>
            </a:r>
            <a:endParaRPr lang="en-US" altLang="en-US" sz="2400" smtClean="0"/>
          </a:p>
          <a:p>
            <a:pPr marL="660400" indent="-660400" eaLnBrk="1" hangingPunct="1">
              <a:lnSpc>
                <a:spcPct val="90000"/>
              </a:lnSpc>
            </a:pPr>
            <a:endParaRPr lang="en-US" altLang="en-US" sz="2400" smtClean="0"/>
          </a:p>
        </p:txBody>
      </p:sp>
      <p:sp>
        <p:nvSpPr>
          <p:cNvPr id="4" name="Slide Number Placeholder 3"/>
          <p:cNvSpPr>
            <a:spLocks noGrp="1"/>
          </p:cNvSpPr>
          <p:nvPr>
            <p:ph type="sldNum" sz="quarter" idx="12"/>
          </p:nvPr>
        </p:nvSpPr>
        <p:spPr/>
        <p:txBody>
          <a:bodyPr/>
          <a:lstStyle/>
          <a:p>
            <a:pPr>
              <a:defRPr/>
            </a:pPr>
            <a:fld id="{12E67623-915D-4776-809B-B45899E6658E}" type="slidenum">
              <a:rPr lang="en-US"/>
              <a:pPr>
                <a:defRPr/>
              </a:pPr>
              <a:t>30</a:t>
            </a:fld>
            <a:endParaRPr lang="en-US"/>
          </a:p>
        </p:txBody>
      </p:sp>
    </p:spTree>
    <p:extLst>
      <p:ext uri="{BB962C8B-B14F-4D97-AF65-F5344CB8AC3E}">
        <p14:creationId xmlns:p14="http://schemas.microsoft.com/office/powerpoint/2010/main" val="2880946010"/>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826" name="Rectangle 3"/>
          <p:cNvSpPr>
            <a:spLocks noGrp="1" noChangeArrowheads="1"/>
          </p:cNvSpPr>
          <p:nvPr>
            <p:ph sz="quarter" idx="1"/>
          </p:nvPr>
        </p:nvSpPr>
        <p:spPr>
          <a:xfrm>
            <a:off x="457200" y="1143000"/>
            <a:ext cx="8229600" cy="4983163"/>
          </a:xfrm>
        </p:spPr>
        <p:txBody>
          <a:bodyPr/>
          <a:lstStyle/>
          <a:p>
            <a:pPr eaLnBrk="1" hangingPunct="1">
              <a:buFontTx/>
              <a:buNone/>
            </a:pPr>
            <a:r>
              <a:rPr lang="en-US" altLang="en-US" sz="4400" b="1" u="sng" smtClean="0"/>
              <a:t>CF</a:t>
            </a:r>
            <a:endParaRPr lang="en-US" altLang="en-US" sz="4400" u="sng" smtClean="0"/>
          </a:p>
          <a:p>
            <a:pPr eaLnBrk="1" hangingPunct="1">
              <a:buFontTx/>
              <a:buNone/>
            </a:pPr>
            <a:r>
              <a:rPr lang="en-US" altLang="en-US" sz="4400" smtClean="0"/>
              <a:t>-Clinical features are like those of acute cholecystitis but are less marked.</a:t>
            </a:r>
          </a:p>
          <a:p>
            <a:pPr eaLnBrk="1" hangingPunct="1">
              <a:buFontTx/>
              <a:buNone/>
            </a:pPr>
            <a:r>
              <a:rPr lang="en-US" altLang="en-US" sz="4400" smtClean="0"/>
              <a:t>-Occurrence – on and off</a:t>
            </a:r>
          </a:p>
          <a:p>
            <a:pPr eaLnBrk="1" hangingPunct="1">
              <a:buFontTx/>
              <a:buNone/>
            </a:pPr>
            <a:r>
              <a:rPr lang="en-US" altLang="en-US" sz="4400" smtClean="0"/>
              <a:t>- Investigation and TX is like those of acute cholecystitis.</a:t>
            </a:r>
          </a:p>
          <a:p>
            <a:pPr eaLnBrk="1" hangingPunct="1"/>
            <a:endParaRPr lang="en-US" altLang="en-US" sz="4400" smtClean="0"/>
          </a:p>
        </p:txBody>
      </p:sp>
      <p:sp>
        <p:nvSpPr>
          <p:cNvPr id="3" name="Slide Number Placeholder 2"/>
          <p:cNvSpPr>
            <a:spLocks noGrp="1"/>
          </p:cNvSpPr>
          <p:nvPr>
            <p:ph type="sldNum" sz="quarter" idx="12"/>
          </p:nvPr>
        </p:nvSpPr>
        <p:spPr/>
        <p:txBody>
          <a:bodyPr/>
          <a:lstStyle/>
          <a:p>
            <a:pPr>
              <a:defRPr/>
            </a:pPr>
            <a:fld id="{6AB50191-D500-4F22-914B-69DB026684A7}" type="slidenum">
              <a:rPr lang="en-US"/>
              <a:pPr>
                <a:defRPr/>
              </a:pPr>
              <a:t>300</a:t>
            </a:fld>
            <a:endParaRPr lang="en-US"/>
          </a:p>
        </p:txBody>
      </p:sp>
    </p:spTree>
    <p:extLst>
      <p:ext uri="{BB962C8B-B14F-4D97-AF65-F5344CB8AC3E}">
        <p14:creationId xmlns:p14="http://schemas.microsoft.com/office/powerpoint/2010/main" val="1657906384"/>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Rectangle 2"/>
          <p:cNvSpPr>
            <a:spLocks noGrp="1" noChangeArrowheads="1"/>
          </p:cNvSpPr>
          <p:nvPr>
            <p:ph type="title"/>
          </p:nvPr>
        </p:nvSpPr>
        <p:spPr>
          <a:xfrm>
            <a:off x="990600" y="2057400"/>
            <a:ext cx="6629400" cy="2209800"/>
          </a:xfrm>
        </p:spPr>
        <p:txBody>
          <a:bodyPr/>
          <a:lstStyle/>
          <a:p>
            <a:pPr eaLnBrk="1" hangingPunct="1"/>
            <a:r>
              <a:rPr lang="en-US" altLang="en-US" sz="14200" b="1" smtClean="0">
                <a:solidFill>
                  <a:srgbClr val="0070C0"/>
                </a:solidFill>
              </a:rPr>
              <a:t>ASCITES</a:t>
            </a:r>
          </a:p>
        </p:txBody>
      </p:sp>
      <p:sp>
        <p:nvSpPr>
          <p:cNvPr id="3" name="Slide Number Placeholder 2"/>
          <p:cNvSpPr>
            <a:spLocks noGrp="1"/>
          </p:cNvSpPr>
          <p:nvPr>
            <p:ph type="sldNum" sz="quarter" idx="12"/>
          </p:nvPr>
        </p:nvSpPr>
        <p:spPr/>
        <p:txBody>
          <a:bodyPr/>
          <a:lstStyle/>
          <a:p>
            <a:pPr>
              <a:defRPr/>
            </a:pPr>
            <a:fld id="{DEF7DC9C-DBCE-429A-B226-809CB6259E17}" type="slidenum">
              <a:rPr lang="en-US"/>
              <a:pPr>
                <a:defRPr/>
              </a:pPr>
              <a:t>301</a:t>
            </a:fld>
            <a:endParaRPr lang="en-US"/>
          </a:p>
        </p:txBody>
      </p:sp>
    </p:spTree>
    <p:extLst>
      <p:ext uri="{BB962C8B-B14F-4D97-AF65-F5344CB8AC3E}">
        <p14:creationId xmlns:p14="http://schemas.microsoft.com/office/powerpoint/2010/main" val="934456683"/>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874" name="Rectangle 2"/>
          <p:cNvSpPr>
            <a:spLocks noGrp="1" noChangeArrowheads="1"/>
          </p:cNvSpPr>
          <p:nvPr>
            <p:ph type="title"/>
          </p:nvPr>
        </p:nvSpPr>
        <p:spPr/>
        <p:txBody>
          <a:bodyPr/>
          <a:lstStyle/>
          <a:p>
            <a:pPr eaLnBrk="1" hangingPunct="1"/>
            <a:r>
              <a:rPr lang="en-US" altLang="en-US" b="1" u="sng" smtClean="0">
                <a:solidFill>
                  <a:srgbClr val="0070C0"/>
                </a:solidFill>
              </a:rPr>
              <a:t>ASCITES</a:t>
            </a:r>
          </a:p>
        </p:txBody>
      </p:sp>
      <p:sp>
        <p:nvSpPr>
          <p:cNvPr id="719875" name="Rectangle 3"/>
          <p:cNvSpPr>
            <a:spLocks noGrp="1" noChangeArrowheads="1"/>
          </p:cNvSpPr>
          <p:nvPr>
            <p:ph sz="quarter" idx="1"/>
          </p:nvPr>
        </p:nvSpPr>
        <p:spPr/>
        <p:txBody>
          <a:bodyPr/>
          <a:lstStyle/>
          <a:p>
            <a:pPr eaLnBrk="1" hangingPunct="1">
              <a:buFontTx/>
              <a:buNone/>
            </a:pPr>
            <a:endParaRPr lang="en-US" altLang="en-US" sz="5400" b="1" smtClean="0"/>
          </a:p>
          <a:p>
            <a:pPr eaLnBrk="1" hangingPunct="1">
              <a:buFontTx/>
              <a:buNone/>
            </a:pPr>
            <a:r>
              <a:rPr lang="en-US" altLang="en-US" sz="5400" b="1" smtClean="0"/>
              <a:t> </a:t>
            </a:r>
            <a:r>
              <a:rPr lang="en-US" altLang="en-US" sz="5400" b="1" u="sng" smtClean="0"/>
              <a:t>Definition</a:t>
            </a:r>
            <a:endParaRPr lang="en-US" altLang="en-US" sz="5400" u="sng" smtClean="0"/>
          </a:p>
          <a:p>
            <a:pPr eaLnBrk="1" hangingPunct="1">
              <a:buFontTx/>
              <a:buNone/>
            </a:pPr>
            <a:r>
              <a:rPr lang="en-US" altLang="en-US" sz="5400" smtClean="0"/>
              <a:t>	Accumulation of fluid in the peritoneal cavity.</a:t>
            </a:r>
            <a:endParaRPr lang="en-US" altLang="en-US" sz="5400" b="1" smtClean="0"/>
          </a:p>
          <a:p>
            <a:pPr eaLnBrk="1" hangingPunct="1">
              <a:buFontTx/>
              <a:buNone/>
            </a:pPr>
            <a:r>
              <a:rPr lang="en-US" altLang="en-US" sz="5400" b="1" smtClean="0"/>
              <a:t>       </a:t>
            </a:r>
          </a:p>
        </p:txBody>
      </p:sp>
      <p:sp>
        <p:nvSpPr>
          <p:cNvPr id="4" name="Slide Number Placeholder 3"/>
          <p:cNvSpPr>
            <a:spLocks noGrp="1"/>
          </p:cNvSpPr>
          <p:nvPr>
            <p:ph type="sldNum" sz="quarter" idx="12"/>
          </p:nvPr>
        </p:nvSpPr>
        <p:spPr/>
        <p:txBody>
          <a:bodyPr/>
          <a:lstStyle/>
          <a:p>
            <a:pPr>
              <a:defRPr/>
            </a:pPr>
            <a:fld id="{A5F0DDC6-E1B9-4016-8908-5370B6148D55}" type="slidenum">
              <a:rPr lang="en-US"/>
              <a:pPr>
                <a:defRPr/>
              </a:pPr>
              <a:t>302</a:t>
            </a:fld>
            <a:endParaRPr lang="en-US"/>
          </a:p>
        </p:txBody>
      </p:sp>
    </p:spTree>
    <p:extLst>
      <p:ext uri="{BB962C8B-B14F-4D97-AF65-F5344CB8AC3E}">
        <p14:creationId xmlns:p14="http://schemas.microsoft.com/office/powerpoint/2010/main" val="2072742912"/>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898" name="Rectangle 3"/>
          <p:cNvSpPr>
            <a:spLocks noGrp="1" noChangeArrowheads="1"/>
          </p:cNvSpPr>
          <p:nvPr>
            <p:ph sz="quarter" idx="1"/>
          </p:nvPr>
        </p:nvSpPr>
        <p:spPr>
          <a:xfrm>
            <a:off x="457200" y="533400"/>
            <a:ext cx="8229600" cy="5715000"/>
          </a:xfrm>
          <a:solidFill>
            <a:schemeClr val="bg1"/>
          </a:solidFill>
          <a:ln>
            <a:solidFill>
              <a:srgbClr val="FF0000"/>
            </a:solidFill>
            <a:miter lim="800000"/>
            <a:headEnd/>
            <a:tailEnd/>
          </a:ln>
        </p:spPr>
        <p:txBody>
          <a:bodyPr/>
          <a:lstStyle/>
          <a:p>
            <a:pPr marL="609600" indent="-609600" eaLnBrk="1" hangingPunct="1">
              <a:buFontTx/>
              <a:buNone/>
            </a:pPr>
            <a:r>
              <a:rPr lang="en-US" altLang="en-US" b="1" u="sng" smtClean="0"/>
              <a:t>Types of fluid</a:t>
            </a:r>
          </a:p>
          <a:p>
            <a:pPr marL="609600" indent="-609600" eaLnBrk="1" hangingPunct="1">
              <a:buFontTx/>
              <a:buNone/>
            </a:pPr>
            <a:endParaRPr lang="en-US" altLang="en-US" b="1" u="sng" smtClean="0"/>
          </a:p>
          <a:p>
            <a:pPr marL="609600" indent="-609600" eaLnBrk="1" hangingPunct="1">
              <a:buFontTx/>
              <a:buNone/>
            </a:pPr>
            <a:r>
              <a:rPr lang="en-US" altLang="en-US" b="1" smtClean="0">
                <a:solidFill>
                  <a:srgbClr val="FFCC99"/>
                </a:solidFill>
              </a:rPr>
              <a:t>1. Serous</a:t>
            </a:r>
            <a:r>
              <a:rPr lang="en-US" altLang="en-US" smtClean="0"/>
              <a:t>  </a:t>
            </a:r>
          </a:p>
          <a:p>
            <a:pPr marL="1752600" lvl="3" indent="-381000" eaLnBrk="1" hangingPunct="1">
              <a:buFontTx/>
              <a:buNone/>
            </a:pPr>
            <a:r>
              <a:rPr lang="en-US" altLang="en-US" sz="3200" smtClean="0"/>
              <a:t>-Transudate</a:t>
            </a:r>
          </a:p>
          <a:p>
            <a:pPr marL="1752600" lvl="3" indent="-381000" eaLnBrk="1" hangingPunct="1">
              <a:buFontTx/>
              <a:buNone/>
            </a:pPr>
            <a:r>
              <a:rPr lang="en-US" altLang="en-US" sz="3200" smtClean="0"/>
              <a:t>-Exudate</a:t>
            </a:r>
          </a:p>
          <a:p>
            <a:pPr marL="1752600" lvl="3" indent="-381000" eaLnBrk="1" hangingPunct="1">
              <a:buFontTx/>
              <a:buNone/>
            </a:pPr>
            <a:endParaRPr lang="en-US" altLang="en-US" sz="3200" b="1" smtClean="0"/>
          </a:p>
          <a:p>
            <a:pPr marL="609600" indent="-609600" eaLnBrk="1" hangingPunct="1">
              <a:buFontTx/>
              <a:buNone/>
            </a:pPr>
            <a:r>
              <a:rPr lang="en-US" altLang="en-US" b="1" smtClean="0">
                <a:solidFill>
                  <a:srgbClr val="FF0000"/>
                </a:solidFill>
              </a:rPr>
              <a:t>2. Haemorrhagic</a:t>
            </a:r>
          </a:p>
          <a:p>
            <a:pPr marL="609600" indent="-609600" eaLnBrk="1" hangingPunct="1"/>
            <a:endParaRPr lang="en-US" altLang="en-US" b="1" smtClean="0"/>
          </a:p>
          <a:p>
            <a:pPr marL="609600" indent="-609600" eaLnBrk="1" hangingPunct="1">
              <a:buFontTx/>
              <a:buNone/>
            </a:pPr>
            <a:r>
              <a:rPr lang="en-US" altLang="en-US" b="1" smtClean="0"/>
              <a:t>3. Chylous</a:t>
            </a:r>
          </a:p>
        </p:txBody>
      </p:sp>
      <p:sp>
        <p:nvSpPr>
          <p:cNvPr id="3" name="Slide Number Placeholder 2"/>
          <p:cNvSpPr>
            <a:spLocks noGrp="1"/>
          </p:cNvSpPr>
          <p:nvPr>
            <p:ph type="sldNum" sz="quarter" idx="12"/>
          </p:nvPr>
        </p:nvSpPr>
        <p:spPr/>
        <p:txBody>
          <a:bodyPr/>
          <a:lstStyle/>
          <a:p>
            <a:pPr>
              <a:defRPr/>
            </a:pPr>
            <a:fld id="{3145FCC7-56EB-4C06-8E93-379F0223860F}" type="slidenum">
              <a:rPr lang="en-US"/>
              <a:pPr>
                <a:defRPr/>
              </a:pPr>
              <a:t>303</a:t>
            </a:fld>
            <a:endParaRPr lang="en-US"/>
          </a:p>
        </p:txBody>
      </p:sp>
    </p:spTree>
    <p:extLst>
      <p:ext uri="{BB962C8B-B14F-4D97-AF65-F5344CB8AC3E}">
        <p14:creationId xmlns:p14="http://schemas.microsoft.com/office/powerpoint/2010/main" val="1586510021"/>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AFD5C355-4E1B-41AF-9024-065A1AE51703}" type="slidenum">
              <a:rPr lang="en-US"/>
              <a:pPr>
                <a:defRPr/>
              </a:pPr>
              <a:t>304</a:t>
            </a:fld>
            <a:endParaRPr lang="en-US"/>
          </a:p>
        </p:txBody>
      </p:sp>
      <p:pic>
        <p:nvPicPr>
          <p:cNvPr id="7219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250"/>
            <a:ext cx="6477000" cy="666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1924" name="Rectangle 5"/>
          <p:cNvSpPr>
            <a:spLocks noChangeArrowheads="1"/>
          </p:cNvSpPr>
          <p:nvPr/>
        </p:nvSpPr>
        <p:spPr bwMode="auto">
          <a:xfrm>
            <a:off x="6400800" y="2667000"/>
            <a:ext cx="2667000" cy="9540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ctr" fontAlgn="base">
              <a:spcBef>
                <a:spcPct val="0"/>
              </a:spcBef>
              <a:spcAft>
                <a:spcPct val="0"/>
              </a:spcAft>
            </a:pPr>
            <a:r>
              <a:rPr lang="en-US" altLang="en-US" sz="2800" b="1">
                <a:solidFill>
                  <a:prstClr val="black"/>
                </a:solidFill>
                <a:latin typeface="Arial" charset="0"/>
                <a:cs typeface="Arial" charset="0"/>
              </a:rPr>
              <a:t>Pathogenesis of ascites</a:t>
            </a:r>
            <a:endParaRPr lang="en-US" altLang="en-US" sz="2800">
              <a:solidFill>
                <a:prstClr val="black"/>
              </a:solidFill>
              <a:latin typeface="Arial" charset="0"/>
              <a:cs typeface="Arial" charset="0"/>
            </a:endParaRPr>
          </a:p>
        </p:txBody>
      </p:sp>
    </p:spTree>
    <p:extLst>
      <p:ext uri="{BB962C8B-B14F-4D97-AF65-F5344CB8AC3E}">
        <p14:creationId xmlns:p14="http://schemas.microsoft.com/office/powerpoint/2010/main" val="4084768942"/>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946" name="Rectangle 3"/>
          <p:cNvSpPr>
            <a:spLocks noGrp="1" noChangeArrowheads="1"/>
          </p:cNvSpPr>
          <p:nvPr>
            <p:ph sz="quarter" idx="1"/>
          </p:nvPr>
        </p:nvSpPr>
        <p:spPr>
          <a:xfrm>
            <a:off x="457200" y="457200"/>
            <a:ext cx="8229600" cy="5668963"/>
          </a:xfrm>
        </p:spPr>
        <p:txBody>
          <a:bodyPr/>
          <a:lstStyle/>
          <a:p>
            <a:pPr marL="660400" indent="-660400" eaLnBrk="1" hangingPunct="1">
              <a:lnSpc>
                <a:spcPct val="90000"/>
              </a:lnSpc>
              <a:buFontTx/>
              <a:buNone/>
            </a:pPr>
            <a:r>
              <a:rPr lang="en-US" altLang="en-US" sz="3600" b="1" smtClean="0"/>
              <a:t>Aetiology</a:t>
            </a:r>
            <a:endParaRPr lang="en-US" altLang="en-US" sz="3600" smtClean="0"/>
          </a:p>
          <a:p>
            <a:pPr marL="660400" indent="-660400" eaLnBrk="1" hangingPunct="1">
              <a:lnSpc>
                <a:spcPct val="90000"/>
              </a:lnSpc>
              <a:buFontTx/>
              <a:buNone/>
            </a:pPr>
            <a:r>
              <a:rPr lang="en-US" altLang="en-US" sz="3600" smtClean="0"/>
              <a:t>(A)Serous</a:t>
            </a:r>
            <a:endParaRPr lang="en-US" altLang="en-US" sz="3600" b="1" smtClean="0"/>
          </a:p>
          <a:p>
            <a:pPr marL="1035050" lvl="1" indent="-577850" eaLnBrk="1" hangingPunct="1">
              <a:lnSpc>
                <a:spcPct val="90000"/>
              </a:lnSpc>
              <a:buFontTx/>
              <a:buNone/>
            </a:pPr>
            <a:r>
              <a:rPr lang="en-US" altLang="en-US" sz="3600" b="1" smtClean="0"/>
              <a:t>1. Transudative</a:t>
            </a:r>
            <a:endParaRPr lang="en-US" altLang="en-US" sz="3600" smtClean="0"/>
          </a:p>
          <a:p>
            <a:pPr marL="1409700" lvl="2" indent="-495300" eaLnBrk="1" hangingPunct="1">
              <a:lnSpc>
                <a:spcPct val="90000"/>
              </a:lnSpc>
              <a:buClr>
                <a:schemeClr val="tx1"/>
              </a:buClr>
              <a:buFontTx/>
              <a:buAutoNum type="romanLcPeriod"/>
            </a:pPr>
            <a:r>
              <a:rPr lang="en-US" altLang="en-US" sz="3200" smtClean="0"/>
              <a:t>Heart failure-CCF</a:t>
            </a:r>
          </a:p>
          <a:p>
            <a:pPr marL="1409700" lvl="2" indent="-495300" eaLnBrk="1" hangingPunct="1">
              <a:lnSpc>
                <a:spcPct val="90000"/>
              </a:lnSpc>
              <a:buClr>
                <a:schemeClr val="tx1"/>
              </a:buClr>
              <a:buFontTx/>
              <a:buAutoNum type="romanLcPeriod"/>
            </a:pPr>
            <a:r>
              <a:rPr lang="en-US" altLang="en-US" sz="3200" smtClean="0"/>
              <a:t>Chronic constrictive pericarditis</a:t>
            </a:r>
          </a:p>
          <a:p>
            <a:pPr marL="1409700" lvl="2" indent="-495300" eaLnBrk="1" hangingPunct="1">
              <a:lnSpc>
                <a:spcPct val="90000"/>
              </a:lnSpc>
              <a:buClr>
                <a:schemeClr val="tx1"/>
              </a:buClr>
              <a:buFontTx/>
              <a:buAutoNum type="romanLcPeriod"/>
            </a:pPr>
            <a:r>
              <a:rPr lang="en-US" altLang="en-US" sz="3200" smtClean="0"/>
              <a:t>Liver cirrhosis</a:t>
            </a:r>
          </a:p>
          <a:p>
            <a:pPr marL="1409700" lvl="2" indent="-495300" eaLnBrk="1" hangingPunct="1">
              <a:lnSpc>
                <a:spcPct val="90000"/>
              </a:lnSpc>
              <a:buClr>
                <a:schemeClr val="tx1"/>
              </a:buClr>
              <a:buFontTx/>
              <a:buAutoNum type="romanLcPeriod"/>
            </a:pPr>
            <a:r>
              <a:rPr lang="en-US" altLang="en-US" sz="3200" smtClean="0"/>
              <a:t>Portal vein obstruction</a:t>
            </a:r>
          </a:p>
          <a:p>
            <a:pPr marL="1409700" lvl="2" indent="-495300" eaLnBrk="1" hangingPunct="1">
              <a:lnSpc>
                <a:spcPct val="90000"/>
              </a:lnSpc>
              <a:buClr>
                <a:schemeClr val="tx1"/>
              </a:buClr>
              <a:buFontTx/>
              <a:buAutoNum type="romanLcPeriod"/>
            </a:pPr>
            <a:r>
              <a:rPr lang="en-US" altLang="en-US" sz="3200" smtClean="0"/>
              <a:t>Hepatic vein obstruction</a:t>
            </a:r>
          </a:p>
          <a:p>
            <a:pPr marL="1409700" lvl="2" indent="-495300" eaLnBrk="1" hangingPunct="1">
              <a:lnSpc>
                <a:spcPct val="90000"/>
              </a:lnSpc>
              <a:buClr>
                <a:schemeClr val="tx1"/>
              </a:buClr>
              <a:buFontTx/>
              <a:buAutoNum type="romanLcPeriod"/>
            </a:pPr>
            <a:r>
              <a:rPr lang="en-US" altLang="en-US" sz="3200" smtClean="0"/>
              <a:t>Inferior vena cava obstruction</a:t>
            </a:r>
          </a:p>
          <a:p>
            <a:pPr marL="1409700" lvl="2" indent="-495300" eaLnBrk="1" hangingPunct="1">
              <a:lnSpc>
                <a:spcPct val="90000"/>
              </a:lnSpc>
              <a:buClr>
                <a:schemeClr val="tx1"/>
              </a:buClr>
              <a:buFontTx/>
              <a:buAutoNum type="romanLcPeriod"/>
            </a:pPr>
            <a:r>
              <a:rPr lang="en-US" altLang="en-US" sz="3200" smtClean="0"/>
              <a:t>Nephrotic syndrome</a:t>
            </a:r>
          </a:p>
          <a:p>
            <a:pPr marL="1409700" lvl="2" indent="-495300" eaLnBrk="1" hangingPunct="1">
              <a:lnSpc>
                <a:spcPct val="90000"/>
              </a:lnSpc>
              <a:buClr>
                <a:schemeClr val="tx1"/>
              </a:buClr>
              <a:buFontTx/>
              <a:buAutoNum type="romanLcPeriod"/>
            </a:pPr>
            <a:r>
              <a:rPr lang="en-US" altLang="en-US" sz="3200" smtClean="0"/>
              <a:t>Malnutrition</a:t>
            </a:r>
          </a:p>
          <a:p>
            <a:pPr marL="1409700" lvl="2" indent="-495300" eaLnBrk="1" hangingPunct="1">
              <a:lnSpc>
                <a:spcPct val="90000"/>
              </a:lnSpc>
              <a:buClr>
                <a:schemeClr val="tx1"/>
              </a:buClr>
              <a:buFontTx/>
              <a:buAutoNum type="romanLcPeriod"/>
            </a:pPr>
            <a:r>
              <a:rPr lang="en-US" altLang="en-US" sz="3200" smtClean="0"/>
              <a:t>Protein losing enteropathy (PLE)</a:t>
            </a:r>
            <a:endParaRPr lang="en-US" altLang="en-US" sz="3200" b="1" smtClean="0"/>
          </a:p>
          <a:p>
            <a:pPr marL="1035050" lvl="1" indent="-577850" eaLnBrk="1" hangingPunct="1">
              <a:lnSpc>
                <a:spcPct val="90000"/>
              </a:lnSpc>
              <a:buFontTx/>
              <a:buNone/>
            </a:pPr>
            <a:r>
              <a:rPr lang="en-US" altLang="en-US" sz="3600" b="1" smtClean="0"/>
              <a:t> </a:t>
            </a:r>
            <a:endParaRPr lang="en-US" altLang="en-US" sz="3600" smtClean="0"/>
          </a:p>
        </p:txBody>
      </p:sp>
      <p:sp>
        <p:nvSpPr>
          <p:cNvPr id="3" name="Slide Number Placeholder 2"/>
          <p:cNvSpPr>
            <a:spLocks noGrp="1"/>
          </p:cNvSpPr>
          <p:nvPr>
            <p:ph type="sldNum" sz="quarter" idx="12"/>
          </p:nvPr>
        </p:nvSpPr>
        <p:spPr/>
        <p:txBody>
          <a:bodyPr/>
          <a:lstStyle/>
          <a:p>
            <a:pPr>
              <a:defRPr/>
            </a:pPr>
            <a:fld id="{64CA51D8-FD3D-4C00-A486-C7C9634BD2E2}" type="slidenum">
              <a:rPr lang="en-US"/>
              <a:pPr>
                <a:defRPr/>
              </a:pPr>
              <a:t>305</a:t>
            </a:fld>
            <a:endParaRPr lang="en-US"/>
          </a:p>
        </p:txBody>
      </p:sp>
    </p:spTree>
    <p:extLst>
      <p:ext uri="{BB962C8B-B14F-4D97-AF65-F5344CB8AC3E}">
        <p14:creationId xmlns:p14="http://schemas.microsoft.com/office/powerpoint/2010/main" val="773840288"/>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70" name="Rectangle 3"/>
          <p:cNvSpPr>
            <a:spLocks noGrp="1" noChangeArrowheads="1"/>
          </p:cNvSpPr>
          <p:nvPr>
            <p:ph sz="quarter" idx="1"/>
          </p:nvPr>
        </p:nvSpPr>
        <p:spPr>
          <a:xfrm>
            <a:off x="457200" y="685800"/>
            <a:ext cx="8229600" cy="5440363"/>
          </a:xfrm>
        </p:spPr>
        <p:txBody>
          <a:bodyPr/>
          <a:lstStyle/>
          <a:p>
            <a:pPr marL="1035050" lvl="1" indent="-577850" eaLnBrk="1" hangingPunct="1">
              <a:buFontTx/>
              <a:buNone/>
            </a:pPr>
            <a:r>
              <a:rPr lang="en-US" altLang="en-US" sz="3600" b="1" smtClean="0"/>
              <a:t>2. Exudative</a:t>
            </a:r>
            <a:endParaRPr lang="en-US" altLang="en-US" sz="3600" smtClean="0"/>
          </a:p>
          <a:p>
            <a:pPr marL="1409700" lvl="2" indent="-495300" eaLnBrk="1" hangingPunct="1">
              <a:buClr>
                <a:schemeClr val="tx1"/>
              </a:buClr>
              <a:buFontTx/>
              <a:buAutoNum type="romanLcPeriod"/>
            </a:pPr>
            <a:r>
              <a:rPr lang="en-US" altLang="en-US" sz="3200" smtClean="0"/>
              <a:t>peritonitis due to TB</a:t>
            </a:r>
          </a:p>
          <a:p>
            <a:pPr marL="1409700" lvl="2" indent="-495300" eaLnBrk="1" hangingPunct="1">
              <a:buClr>
                <a:schemeClr val="tx1"/>
              </a:buClr>
              <a:buFontTx/>
              <a:buAutoNum type="romanLcPeriod"/>
            </a:pPr>
            <a:r>
              <a:rPr lang="en-US" altLang="en-US" sz="3200" smtClean="0"/>
              <a:t>Malignant -1</a:t>
            </a:r>
            <a:r>
              <a:rPr lang="en-US" altLang="en-US" sz="3200" baseline="30000" smtClean="0"/>
              <a:t>0</a:t>
            </a:r>
            <a:r>
              <a:rPr lang="en-US" altLang="en-US" sz="3200" smtClean="0"/>
              <a:t> or 2</a:t>
            </a:r>
            <a:r>
              <a:rPr lang="en-US" altLang="en-US" sz="3200" baseline="30000" smtClean="0"/>
              <a:t>0</a:t>
            </a:r>
            <a:r>
              <a:rPr lang="en-US" altLang="en-US" sz="3200" smtClean="0"/>
              <a:t> </a:t>
            </a:r>
          </a:p>
          <a:p>
            <a:pPr marL="1409700" lvl="2" indent="-495300" eaLnBrk="1" hangingPunct="1">
              <a:buClr>
                <a:schemeClr val="tx1"/>
              </a:buClr>
              <a:buFontTx/>
              <a:buAutoNum type="romanLcPeriod"/>
            </a:pPr>
            <a:r>
              <a:rPr lang="en-US" altLang="en-US" sz="3200" smtClean="0"/>
              <a:t>Ovarian cysts-(meigs syndrome)</a:t>
            </a:r>
          </a:p>
          <a:p>
            <a:pPr marL="1409700" lvl="2" indent="-495300" eaLnBrk="1" hangingPunct="1">
              <a:buClr>
                <a:schemeClr val="tx1"/>
              </a:buClr>
              <a:buFontTx/>
              <a:buNone/>
            </a:pPr>
            <a:r>
              <a:rPr lang="en-US" altLang="en-US" sz="3200" smtClean="0"/>
              <a:t>		</a:t>
            </a:r>
          </a:p>
          <a:p>
            <a:pPr marL="1409700" lvl="2" indent="-495300" eaLnBrk="1" hangingPunct="1">
              <a:buClr>
                <a:schemeClr val="tx1"/>
              </a:buClr>
              <a:buFontTx/>
              <a:buNone/>
            </a:pPr>
            <a:r>
              <a:rPr lang="en-US" altLang="en-US" sz="3200" smtClean="0"/>
              <a:t>                   </a:t>
            </a:r>
            <a:r>
              <a:rPr lang="en-US" altLang="en-US" sz="3200" u="sng" smtClean="0"/>
              <a:t>Meigs syndrome is composed of;</a:t>
            </a:r>
          </a:p>
          <a:p>
            <a:pPr marL="2241550" lvl="4" indent="-412750" eaLnBrk="1" hangingPunct="1">
              <a:buClr>
                <a:schemeClr val="tx1"/>
              </a:buClr>
              <a:buFontTx/>
              <a:buNone/>
            </a:pPr>
            <a:r>
              <a:rPr lang="en-US" altLang="en-US" sz="3200" smtClean="0"/>
              <a:t>			</a:t>
            </a:r>
            <a:r>
              <a:rPr lang="en-US" altLang="en-US" sz="4000" smtClean="0"/>
              <a:t>-pleural Effusion</a:t>
            </a:r>
          </a:p>
          <a:p>
            <a:pPr marL="2241550" lvl="4" indent="-412750" eaLnBrk="1" hangingPunct="1">
              <a:buClr>
                <a:schemeClr val="tx1"/>
              </a:buClr>
              <a:buFontTx/>
              <a:buNone/>
            </a:pPr>
            <a:r>
              <a:rPr lang="en-US" altLang="en-US" sz="4000" smtClean="0"/>
              <a:t>			-Ascites</a:t>
            </a:r>
          </a:p>
          <a:p>
            <a:pPr marL="2241550" lvl="4" indent="-412750" eaLnBrk="1" hangingPunct="1">
              <a:buClr>
                <a:schemeClr val="tx1"/>
              </a:buClr>
              <a:buFontTx/>
              <a:buNone/>
            </a:pPr>
            <a:r>
              <a:rPr lang="en-US" altLang="en-US" sz="4000" smtClean="0"/>
              <a:t>			-Ovarian Tumour</a:t>
            </a:r>
          </a:p>
          <a:p>
            <a:pPr marL="660400" indent="-660400" eaLnBrk="1" hangingPunct="1"/>
            <a:endParaRPr lang="en-US" altLang="en-US" sz="3600" smtClean="0"/>
          </a:p>
        </p:txBody>
      </p:sp>
      <p:sp>
        <p:nvSpPr>
          <p:cNvPr id="3" name="Slide Number Placeholder 2"/>
          <p:cNvSpPr>
            <a:spLocks noGrp="1"/>
          </p:cNvSpPr>
          <p:nvPr>
            <p:ph type="sldNum" sz="quarter" idx="12"/>
          </p:nvPr>
        </p:nvSpPr>
        <p:spPr/>
        <p:txBody>
          <a:bodyPr/>
          <a:lstStyle/>
          <a:p>
            <a:pPr>
              <a:defRPr/>
            </a:pPr>
            <a:fld id="{F8D6563A-DC77-4DD3-BF7E-91EB5741CB21}" type="slidenum">
              <a:rPr lang="en-US"/>
              <a:pPr>
                <a:defRPr/>
              </a:pPr>
              <a:t>306</a:t>
            </a:fld>
            <a:endParaRPr lang="en-US"/>
          </a:p>
        </p:txBody>
      </p:sp>
    </p:spTree>
    <p:extLst>
      <p:ext uri="{BB962C8B-B14F-4D97-AF65-F5344CB8AC3E}">
        <p14:creationId xmlns:p14="http://schemas.microsoft.com/office/powerpoint/2010/main" val="2584218835"/>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994" name="Rectangle 3"/>
          <p:cNvSpPr>
            <a:spLocks noGrp="1" noChangeArrowheads="1"/>
          </p:cNvSpPr>
          <p:nvPr>
            <p:ph sz="quarter" idx="1"/>
          </p:nvPr>
        </p:nvSpPr>
        <p:spPr>
          <a:xfrm>
            <a:off x="457200" y="457200"/>
            <a:ext cx="8229600" cy="5668963"/>
          </a:xfrm>
        </p:spPr>
        <p:txBody>
          <a:bodyPr/>
          <a:lstStyle/>
          <a:p>
            <a:pPr eaLnBrk="1" hangingPunct="1">
              <a:buFontTx/>
              <a:buNone/>
            </a:pPr>
            <a:r>
              <a:rPr lang="en-US" altLang="en-US" sz="3200" b="1" smtClean="0"/>
              <a:t>(B) Haemorrhagic</a:t>
            </a:r>
            <a:endParaRPr lang="en-US" altLang="en-US" sz="3200" smtClean="0"/>
          </a:p>
          <a:p>
            <a:pPr eaLnBrk="1" hangingPunct="1">
              <a:buFontTx/>
              <a:buNone/>
            </a:pPr>
            <a:r>
              <a:rPr lang="en-US" altLang="en-US" sz="3200" smtClean="0"/>
              <a:t>        i. Trauma</a:t>
            </a:r>
          </a:p>
          <a:p>
            <a:pPr eaLnBrk="1" hangingPunct="1">
              <a:buFontTx/>
              <a:buNone/>
            </a:pPr>
            <a:r>
              <a:rPr lang="en-US" altLang="en-US" sz="3200" smtClean="0"/>
              <a:t>       ii. Ca peritoneum</a:t>
            </a:r>
          </a:p>
          <a:p>
            <a:pPr eaLnBrk="1" hangingPunct="1">
              <a:buFontTx/>
              <a:buNone/>
            </a:pPr>
            <a:r>
              <a:rPr lang="en-US" altLang="en-US" sz="3200" smtClean="0"/>
              <a:t>      iii. Acute pancreatitis</a:t>
            </a:r>
          </a:p>
          <a:p>
            <a:pPr eaLnBrk="1" hangingPunct="1">
              <a:buFontTx/>
              <a:buNone/>
            </a:pPr>
            <a:r>
              <a:rPr lang="en-US" altLang="en-US" sz="3200" smtClean="0"/>
              <a:t>      iv. Rarely TB peritonitis</a:t>
            </a:r>
            <a:endParaRPr lang="en-US" altLang="en-US" sz="3200" b="1" smtClean="0"/>
          </a:p>
          <a:p>
            <a:pPr eaLnBrk="1" hangingPunct="1">
              <a:buFontTx/>
              <a:buNone/>
            </a:pPr>
            <a:r>
              <a:rPr lang="en-US" altLang="en-US" sz="3200" b="1" smtClean="0"/>
              <a:t>      </a:t>
            </a:r>
          </a:p>
          <a:p>
            <a:pPr lvl="1" eaLnBrk="1" hangingPunct="1">
              <a:buFontTx/>
              <a:buNone/>
            </a:pPr>
            <a:r>
              <a:rPr lang="en-US" altLang="en-US" sz="4000" b="1" smtClean="0"/>
              <a:t>Others</a:t>
            </a:r>
            <a:r>
              <a:rPr lang="en-US" altLang="en-US" sz="4000" smtClean="0"/>
              <a:t> </a:t>
            </a:r>
          </a:p>
          <a:p>
            <a:pPr lvl="1" eaLnBrk="1" hangingPunct="1"/>
            <a:r>
              <a:rPr lang="en-US" altLang="en-US" sz="4000" smtClean="0"/>
              <a:t>Rapture spleen</a:t>
            </a:r>
          </a:p>
          <a:p>
            <a:pPr lvl="1" eaLnBrk="1" hangingPunct="1"/>
            <a:r>
              <a:rPr lang="en-US" altLang="en-US" sz="4000" smtClean="0"/>
              <a:t>Tubal ectopic pregnancy</a:t>
            </a:r>
          </a:p>
        </p:txBody>
      </p:sp>
      <p:sp>
        <p:nvSpPr>
          <p:cNvPr id="3" name="Slide Number Placeholder 2"/>
          <p:cNvSpPr>
            <a:spLocks noGrp="1"/>
          </p:cNvSpPr>
          <p:nvPr>
            <p:ph type="sldNum" sz="quarter" idx="12"/>
          </p:nvPr>
        </p:nvSpPr>
        <p:spPr/>
        <p:txBody>
          <a:bodyPr/>
          <a:lstStyle/>
          <a:p>
            <a:pPr>
              <a:defRPr/>
            </a:pPr>
            <a:fld id="{90E38747-87DB-4F36-8546-C6569A00632D}" type="slidenum">
              <a:rPr lang="en-US"/>
              <a:pPr>
                <a:defRPr/>
              </a:pPr>
              <a:t>307</a:t>
            </a:fld>
            <a:endParaRPr lang="en-US"/>
          </a:p>
        </p:txBody>
      </p:sp>
    </p:spTree>
    <p:extLst>
      <p:ext uri="{BB962C8B-B14F-4D97-AF65-F5344CB8AC3E}">
        <p14:creationId xmlns:p14="http://schemas.microsoft.com/office/powerpoint/2010/main" val="3261210143"/>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18" name="Rectangle 3"/>
          <p:cNvSpPr>
            <a:spLocks noGrp="1" noChangeArrowheads="1"/>
          </p:cNvSpPr>
          <p:nvPr>
            <p:ph sz="quarter" idx="1"/>
          </p:nvPr>
        </p:nvSpPr>
        <p:spPr>
          <a:xfrm>
            <a:off x="762000" y="762000"/>
            <a:ext cx="7772400" cy="4572000"/>
          </a:xfrm>
        </p:spPr>
        <p:txBody>
          <a:bodyPr/>
          <a:lstStyle/>
          <a:p>
            <a:pPr eaLnBrk="1" hangingPunct="1">
              <a:buFontTx/>
              <a:buNone/>
            </a:pPr>
            <a:r>
              <a:rPr lang="en-US" altLang="en-US" sz="3600" b="1" smtClean="0"/>
              <a:t>(C) Chylous</a:t>
            </a:r>
            <a:endParaRPr lang="en-US" altLang="en-US" sz="3600" smtClean="0"/>
          </a:p>
          <a:p>
            <a:pPr eaLnBrk="1" hangingPunct="1">
              <a:buFontTx/>
              <a:buNone/>
            </a:pPr>
            <a:r>
              <a:rPr lang="en-US" altLang="en-US" sz="3600" smtClean="0"/>
              <a:t>       i. Obstruction of the lymph vessels</a:t>
            </a:r>
          </a:p>
          <a:p>
            <a:pPr eaLnBrk="1" hangingPunct="1">
              <a:buFontTx/>
              <a:buNone/>
            </a:pPr>
            <a:r>
              <a:rPr lang="en-US" altLang="en-US" sz="3600" smtClean="0"/>
              <a:t>      ii. Trauma to the lymph vessels</a:t>
            </a:r>
          </a:p>
        </p:txBody>
      </p:sp>
      <p:sp>
        <p:nvSpPr>
          <p:cNvPr id="3" name="Slide Number Placeholder 2"/>
          <p:cNvSpPr>
            <a:spLocks noGrp="1"/>
          </p:cNvSpPr>
          <p:nvPr>
            <p:ph type="sldNum" sz="quarter" idx="12"/>
          </p:nvPr>
        </p:nvSpPr>
        <p:spPr/>
        <p:txBody>
          <a:bodyPr/>
          <a:lstStyle/>
          <a:p>
            <a:pPr>
              <a:defRPr/>
            </a:pPr>
            <a:fld id="{94A3D77E-E13A-44A6-952A-B5763AC5AD21}" type="slidenum">
              <a:rPr lang="en-US"/>
              <a:pPr>
                <a:defRPr/>
              </a:pPr>
              <a:t>308</a:t>
            </a:fld>
            <a:endParaRPr lang="en-US"/>
          </a:p>
        </p:txBody>
      </p:sp>
    </p:spTree>
    <p:extLst>
      <p:ext uri="{BB962C8B-B14F-4D97-AF65-F5344CB8AC3E}">
        <p14:creationId xmlns:p14="http://schemas.microsoft.com/office/powerpoint/2010/main" val="3917855911"/>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2" name="Title 1"/>
          <p:cNvSpPr>
            <a:spLocks noGrp="1"/>
          </p:cNvSpPr>
          <p:nvPr>
            <p:ph type="title"/>
          </p:nvPr>
        </p:nvSpPr>
        <p:spPr>
          <a:xfrm>
            <a:off x="381000" y="304800"/>
            <a:ext cx="8686800" cy="1143000"/>
          </a:xfrm>
          <a:ln>
            <a:solidFill>
              <a:srgbClr val="FF0000"/>
            </a:solidFill>
            <a:miter lim="800000"/>
            <a:headEnd/>
            <a:tailEnd/>
          </a:ln>
        </p:spPr>
        <p:txBody>
          <a:bodyPr/>
          <a:lstStyle/>
          <a:p>
            <a:r>
              <a:rPr lang="en-US" altLang="en-US" u="sng" smtClean="0">
                <a:solidFill>
                  <a:schemeClr val="tx1"/>
                </a:solidFill>
              </a:rPr>
              <a:t>Ascitic fluid: appearance and analysis </a:t>
            </a:r>
          </a:p>
        </p:txBody>
      </p:sp>
      <p:sp>
        <p:nvSpPr>
          <p:cNvPr id="727043" name="Content Placeholder 2"/>
          <p:cNvSpPr>
            <a:spLocks noGrp="1"/>
          </p:cNvSpPr>
          <p:nvPr>
            <p:ph sz="quarter" idx="1"/>
          </p:nvPr>
        </p:nvSpPr>
        <p:spPr>
          <a:xfrm>
            <a:off x="381000" y="1447800"/>
            <a:ext cx="8305800" cy="4572000"/>
          </a:xfrm>
        </p:spPr>
        <p:txBody>
          <a:bodyPr/>
          <a:lstStyle/>
          <a:p>
            <a:pPr>
              <a:buFont typeface="Wingdings 2" pitchFamily="18" charset="2"/>
              <a:buNone/>
            </a:pPr>
            <a:endParaRPr lang="en-US" altLang="en-US" sz="3200" b="1" smtClean="0"/>
          </a:p>
          <a:p>
            <a:pPr>
              <a:buFont typeface="Wingdings 2" pitchFamily="18" charset="2"/>
              <a:buNone/>
            </a:pPr>
            <a:r>
              <a:rPr lang="en-US" altLang="en-US" sz="4000" b="1" u="sng" smtClean="0"/>
              <a:t>Cause/appearance</a:t>
            </a:r>
            <a:r>
              <a:rPr lang="en-US" altLang="en-US" sz="3200" u="sng" smtClean="0"/>
              <a:t> </a:t>
            </a:r>
          </a:p>
          <a:p>
            <a:r>
              <a:rPr lang="en-US" altLang="en-US" sz="3200" smtClean="0"/>
              <a:t>Cirrhosis: clear, straw-coloured or light green </a:t>
            </a:r>
          </a:p>
          <a:p>
            <a:r>
              <a:rPr lang="en-US" altLang="en-US" sz="3200" smtClean="0"/>
              <a:t>Malignant disease: bloody </a:t>
            </a:r>
          </a:p>
          <a:p>
            <a:r>
              <a:rPr lang="en-US" altLang="en-US" sz="3200" smtClean="0"/>
              <a:t>Infection: cloudy </a:t>
            </a:r>
          </a:p>
          <a:p>
            <a:r>
              <a:rPr lang="en-US" altLang="en-US" sz="3200" smtClean="0"/>
              <a:t>Biliary communication: heavy bile staining </a:t>
            </a:r>
          </a:p>
          <a:p>
            <a:r>
              <a:rPr lang="en-US" altLang="en-US" sz="3200" smtClean="0"/>
              <a:t>Lymphatic obstruction: milky-white (chylous) </a:t>
            </a:r>
          </a:p>
        </p:txBody>
      </p:sp>
      <p:sp>
        <p:nvSpPr>
          <p:cNvPr id="4" name="Slide Number Placeholder 3"/>
          <p:cNvSpPr>
            <a:spLocks noGrp="1"/>
          </p:cNvSpPr>
          <p:nvPr>
            <p:ph type="sldNum" sz="quarter" idx="12"/>
          </p:nvPr>
        </p:nvSpPr>
        <p:spPr/>
        <p:txBody>
          <a:bodyPr/>
          <a:lstStyle/>
          <a:p>
            <a:pPr>
              <a:defRPr/>
            </a:pPr>
            <a:fld id="{FAF1AABB-3625-4115-A4F9-1288D37E18DE}" type="slidenum">
              <a:rPr lang="en-US"/>
              <a:pPr>
                <a:defRPr/>
              </a:pPr>
              <a:t>309</a:t>
            </a:fld>
            <a:endParaRPr lang="en-US"/>
          </a:p>
        </p:txBody>
      </p:sp>
    </p:spTree>
    <p:extLst>
      <p:ext uri="{BB962C8B-B14F-4D97-AF65-F5344CB8AC3E}">
        <p14:creationId xmlns:p14="http://schemas.microsoft.com/office/powerpoint/2010/main" val="348165370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2"/>
          <p:cNvSpPr>
            <a:spLocks noGrp="1" noChangeArrowheads="1"/>
          </p:cNvSpPr>
          <p:nvPr>
            <p:ph type="title"/>
          </p:nvPr>
        </p:nvSpPr>
        <p:spPr>
          <a:xfrm>
            <a:off x="457200" y="274638"/>
            <a:ext cx="8229600" cy="563562"/>
          </a:xfrm>
        </p:spPr>
        <p:txBody>
          <a:bodyPr/>
          <a:lstStyle/>
          <a:p>
            <a:pPr eaLnBrk="1" hangingPunct="1"/>
            <a:r>
              <a:rPr lang="en-US" altLang="en-US" b="1" smtClean="0"/>
              <a:t>3. Hepatocellular Jaundice</a:t>
            </a:r>
          </a:p>
        </p:txBody>
      </p:sp>
      <p:sp>
        <p:nvSpPr>
          <p:cNvPr id="442371" name="Rectangle 3"/>
          <p:cNvSpPr>
            <a:spLocks noGrp="1" noChangeArrowheads="1"/>
          </p:cNvSpPr>
          <p:nvPr>
            <p:ph sz="quarter" idx="1"/>
          </p:nvPr>
        </p:nvSpPr>
        <p:spPr>
          <a:xfrm>
            <a:off x="457200" y="838200"/>
            <a:ext cx="8229600" cy="5287963"/>
          </a:xfrm>
        </p:spPr>
        <p:txBody>
          <a:bodyPr/>
          <a:lstStyle/>
          <a:p>
            <a:pPr marL="660400" indent="-660400" eaLnBrk="1" hangingPunct="1">
              <a:buFontTx/>
              <a:buNone/>
            </a:pPr>
            <a:r>
              <a:rPr lang="en-US" altLang="en-US" smtClean="0"/>
              <a:t>1. Infective causes </a:t>
            </a:r>
          </a:p>
          <a:p>
            <a:pPr marL="1035050" lvl="1" indent="-577850" eaLnBrk="1" hangingPunct="1"/>
            <a:r>
              <a:rPr lang="en-US" altLang="en-US" smtClean="0"/>
              <a:t>viral Hepatitis</a:t>
            </a:r>
          </a:p>
          <a:p>
            <a:pPr marL="1035050" lvl="1" indent="-577850" eaLnBrk="1" hangingPunct="1"/>
            <a:r>
              <a:rPr lang="en-US" altLang="en-US" smtClean="0"/>
              <a:t>Yellow Fever</a:t>
            </a:r>
          </a:p>
          <a:p>
            <a:pPr marL="1035050" lvl="1" indent="-577850" eaLnBrk="1" hangingPunct="1"/>
            <a:r>
              <a:rPr lang="en-US" altLang="en-US" smtClean="0"/>
              <a:t>Septicemia</a:t>
            </a:r>
          </a:p>
          <a:p>
            <a:pPr marL="660400" indent="-660400" eaLnBrk="1" hangingPunct="1">
              <a:buFontTx/>
              <a:buNone/>
            </a:pPr>
            <a:r>
              <a:rPr lang="en-US" altLang="en-US" smtClean="0"/>
              <a:t>2. Toxins and drugs</a:t>
            </a:r>
          </a:p>
          <a:p>
            <a:pPr marL="660400" indent="-660400" eaLnBrk="1" hangingPunct="1">
              <a:buFontTx/>
              <a:buNone/>
            </a:pPr>
            <a:r>
              <a:rPr lang="en-US" altLang="en-US" smtClean="0"/>
              <a:t>		i. Alcohol</a:t>
            </a:r>
          </a:p>
          <a:p>
            <a:pPr marL="660400" indent="-660400" eaLnBrk="1" hangingPunct="1">
              <a:buFontTx/>
              <a:buNone/>
            </a:pPr>
            <a:r>
              <a:rPr lang="en-US" altLang="en-US" smtClean="0"/>
              <a:t>		ii. Sulphonamides</a:t>
            </a:r>
          </a:p>
          <a:p>
            <a:pPr marL="660400" indent="-660400" eaLnBrk="1" hangingPunct="1">
              <a:buFontTx/>
              <a:buNone/>
            </a:pPr>
            <a:r>
              <a:rPr lang="en-US" altLang="en-US" smtClean="0"/>
              <a:t>		iii. Largactil</a:t>
            </a:r>
          </a:p>
          <a:p>
            <a:pPr marL="1035050" lvl="1" indent="-577850" eaLnBrk="1" hangingPunct="1">
              <a:buFontTx/>
              <a:buNone/>
            </a:pPr>
            <a:r>
              <a:rPr lang="en-US" altLang="en-US" smtClean="0"/>
              <a:t>     iv. Arsenic/antimicrobial compounds.</a:t>
            </a:r>
          </a:p>
        </p:txBody>
      </p:sp>
      <p:sp>
        <p:nvSpPr>
          <p:cNvPr id="4" name="Slide Number Placeholder 3"/>
          <p:cNvSpPr>
            <a:spLocks noGrp="1"/>
          </p:cNvSpPr>
          <p:nvPr>
            <p:ph type="sldNum" sz="quarter" idx="12"/>
          </p:nvPr>
        </p:nvSpPr>
        <p:spPr/>
        <p:txBody>
          <a:bodyPr/>
          <a:lstStyle/>
          <a:p>
            <a:pPr>
              <a:defRPr/>
            </a:pPr>
            <a:fld id="{BED484F7-B62E-4253-9311-181F34513C82}" type="slidenum">
              <a:rPr lang="en-US"/>
              <a:pPr>
                <a:defRPr/>
              </a:pPr>
              <a:t>31</a:t>
            </a:fld>
            <a:endParaRPr lang="en-US"/>
          </a:p>
        </p:txBody>
      </p:sp>
    </p:spTree>
    <p:extLst>
      <p:ext uri="{BB962C8B-B14F-4D97-AF65-F5344CB8AC3E}">
        <p14:creationId xmlns:p14="http://schemas.microsoft.com/office/powerpoint/2010/main" val="204383797"/>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6" name="Rectangle 3"/>
          <p:cNvSpPr>
            <a:spLocks noGrp="1" noChangeArrowheads="1"/>
          </p:cNvSpPr>
          <p:nvPr>
            <p:ph sz="quarter" idx="1"/>
          </p:nvPr>
        </p:nvSpPr>
        <p:spPr>
          <a:xfrm>
            <a:off x="457200" y="533400"/>
            <a:ext cx="8229600" cy="5867400"/>
          </a:xfrm>
        </p:spPr>
        <p:txBody>
          <a:bodyPr/>
          <a:lstStyle/>
          <a:p>
            <a:pPr marL="660400" indent="-660400" eaLnBrk="1" hangingPunct="1">
              <a:buFontTx/>
              <a:buNone/>
            </a:pPr>
            <a:r>
              <a:rPr lang="en-US" altLang="en-US" sz="4400" b="1" smtClean="0"/>
              <a:t>Clinical features</a:t>
            </a:r>
            <a:endParaRPr lang="en-US" altLang="en-US" sz="4400" smtClean="0"/>
          </a:p>
          <a:p>
            <a:pPr marL="660400" indent="-660400" eaLnBrk="1" hangingPunct="1"/>
            <a:r>
              <a:rPr lang="en-US" altLang="en-US" sz="4400" smtClean="0"/>
              <a:t>HX of abdominal discomfort or distension</a:t>
            </a:r>
          </a:p>
          <a:p>
            <a:pPr marL="660400" indent="-660400" eaLnBrk="1" hangingPunct="1"/>
            <a:r>
              <a:rPr lang="en-US" altLang="en-US" sz="4400" smtClean="0"/>
              <a:t>Abdominal pain +/- depending on the cause</a:t>
            </a:r>
          </a:p>
          <a:p>
            <a:pPr marL="660400" indent="-660400" eaLnBrk="1" hangingPunct="1"/>
            <a:r>
              <a:rPr lang="en-US" altLang="en-US" sz="4400" smtClean="0"/>
              <a:t>Difficulty in breathing</a:t>
            </a:r>
          </a:p>
          <a:p>
            <a:pPr marL="660400" indent="-660400" eaLnBrk="1" hangingPunct="1"/>
            <a:r>
              <a:rPr lang="en-US" altLang="en-US" sz="4400" smtClean="0"/>
              <a:t>Awareness of heart +/-</a:t>
            </a:r>
          </a:p>
          <a:p>
            <a:pPr marL="660400" indent="-660400" eaLnBrk="1" hangingPunct="1"/>
            <a:r>
              <a:rPr lang="en-US" altLang="en-US" sz="4400" smtClean="0"/>
              <a:t>Swelling of legs +/-</a:t>
            </a:r>
          </a:p>
        </p:txBody>
      </p:sp>
      <p:sp>
        <p:nvSpPr>
          <p:cNvPr id="3" name="Slide Number Placeholder 2"/>
          <p:cNvSpPr>
            <a:spLocks noGrp="1"/>
          </p:cNvSpPr>
          <p:nvPr>
            <p:ph type="sldNum" sz="quarter" idx="12"/>
          </p:nvPr>
        </p:nvSpPr>
        <p:spPr/>
        <p:txBody>
          <a:bodyPr/>
          <a:lstStyle/>
          <a:p>
            <a:pPr>
              <a:defRPr/>
            </a:pPr>
            <a:fld id="{36ADFF67-206A-4A32-A2A8-0E65D514DA60}" type="slidenum">
              <a:rPr lang="en-US"/>
              <a:pPr>
                <a:defRPr/>
              </a:pPr>
              <a:t>310</a:t>
            </a:fld>
            <a:endParaRPr lang="en-US"/>
          </a:p>
        </p:txBody>
      </p:sp>
    </p:spTree>
    <p:extLst>
      <p:ext uri="{BB962C8B-B14F-4D97-AF65-F5344CB8AC3E}">
        <p14:creationId xmlns:p14="http://schemas.microsoft.com/office/powerpoint/2010/main" val="1147341906"/>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090" name="Rectangle 3"/>
          <p:cNvSpPr>
            <a:spLocks noGrp="1" noChangeArrowheads="1"/>
          </p:cNvSpPr>
          <p:nvPr>
            <p:ph sz="quarter" idx="1"/>
          </p:nvPr>
        </p:nvSpPr>
        <p:spPr>
          <a:xfrm>
            <a:off x="685800" y="152400"/>
            <a:ext cx="8229600" cy="6553200"/>
          </a:xfrm>
        </p:spPr>
        <p:txBody>
          <a:bodyPr/>
          <a:lstStyle/>
          <a:p>
            <a:pPr marL="660400" indent="-660400" eaLnBrk="1" hangingPunct="1">
              <a:lnSpc>
                <a:spcPct val="90000"/>
              </a:lnSpc>
              <a:buFontTx/>
              <a:buNone/>
            </a:pPr>
            <a:r>
              <a:rPr lang="en-US" altLang="en-US" sz="3600" b="1" smtClean="0"/>
              <a:t>O/E</a:t>
            </a:r>
            <a:endParaRPr lang="en-US" altLang="en-US" sz="3600" smtClean="0"/>
          </a:p>
          <a:p>
            <a:pPr marL="660400" indent="-660400" eaLnBrk="1" hangingPunct="1">
              <a:lnSpc>
                <a:spcPct val="90000"/>
              </a:lnSpc>
              <a:buClr>
                <a:schemeClr val="tx1"/>
              </a:buClr>
              <a:buFontTx/>
              <a:buAutoNum type="romanLcPeriod"/>
            </a:pPr>
            <a:r>
              <a:rPr lang="en-US" altLang="en-US" sz="3600" smtClean="0"/>
              <a:t>Abdomen is uniformly distended with bulging of the flanks especially when lying on the back.</a:t>
            </a:r>
          </a:p>
          <a:p>
            <a:pPr marL="660400" indent="-660400" eaLnBrk="1" hangingPunct="1">
              <a:lnSpc>
                <a:spcPct val="90000"/>
              </a:lnSpc>
              <a:buClr>
                <a:schemeClr val="tx1"/>
              </a:buClr>
              <a:buFontTx/>
              <a:buAutoNum type="romanLcPeriod"/>
            </a:pPr>
            <a:r>
              <a:rPr lang="en-US" altLang="en-US" sz="3600" smtClean="0"/>
              <a:t>Has a tightly stretched skin</a:t>
            </a:r>
          </a:p>
          <a:p>
            <a:pPr marL="660400" indent="-660400" eaLnBrk="1" hangingPunct="1">
              <a:lnSpc>
                <a:spcPct val="90000"/>
              </a:lnSpc>
              <a:buClr>
                <a:schemeClr val="tx1"/>
              </a:buClr>
              <a:buFontTx/>
              <a:buAutoNum type="romanLcPeriod"/>
            </a:pPr>
            <a:r>
              <a:rPr lang="en-US" altLang="en-US" sz="3600" smtClean="0"/>
              <a:t>Umbilicus is everted</a:t>
            </a:r>
          </a:p>
          <a:p>
            <a:pPr marL="660400" indent="-660400" eaLnBrk="1" hangingPunct="1">
              <a:lnSpc>
                <a:spcPct val="90000"/>
              </a:lnSpc>
              <a:buClr>
                <a:schemeClr val="tx1"/>
              </a:buClr>
              <a:buFontTx/>
              <a:buAutoNum type="romanLcPeriod"/>
            </a:pPr>
            <a:r>
              <a:rPr lang="en-US" altLang="en-US" sz="3600" smtClean="0"/>
              <a:t>Dilated superficial blood vessels</a:t>
            </a:r>
          </a:p>
          <a:p>
            <a:pPr marL="660400" indent="-660400" eaLnBrk="1" hangingPunct="1">
              <a:lnSpc>
                <a:spcPct val="90000"/>
              </a:lnSpc>
              <a:buClr>
                <a:schemeClr val="tx1"/>
              </a:buClr>
              <a:buFontTx/>
              <a:buAutoNum type="romanLcPeriod"/>
            </a:pPr>
            <a:r>
              <a:rPr lang="en-US" altLang="en-US" sz="3600" smtClean="0"/>
              <a:t>Fluid thrill may be elicited</a:t>
            </a:r>
          </a:p>
          <a:p>
            <a:pPr marL="660400" indent="-660400" eaLnBrk="1" hangingPunct="1">
              <a:lnSpc>
                <a:spcPct val="90000"/>
              </a:lnSpc>
              <a:buClr>
                <a:schemeClr val="tx1"/>
              </a:buClr>
              <a:buFontTx/>
              <a:buAutoNum type="romanLcPeriod"/>
            </a:pPr>
            <a:r>
              <a:rPr lang="en-US" altLang="en-US" sz="3600" smtClean="0"/>
              <a:t>Shifting dullness is present</a:t>
            </a:r>
          </a:p>
          <a:p>
            <a:pPr marL="660400" indent="-660400" eaLnBrk="1" hangingPunct="1">
              <a:lnSpc>
                <a:spcPct val="90000"/>
              </a:lnSpc>
              <a:buClr>
                <a:schemeClr val="tx1"/>
              </a:buClr>
              <a:buFontTx/>
              <a:buAutoNum type="romanLcPeriod"/>
            </a:pPr>
            <a:r>
              <a:rPr lang="en-US" altLang="en-US" sz="3600" smtClean="0"/>
              <a:t>Hepatromegally +/-  -Elicited dipping method of palpation or balloting </a:t>
            </a:r>
          </a:p>
          <a:p>
            <a:pPr marL="660400" indent="-660400" eaLnBrk="1" hangingPunct="1">
              <a:lnSpc>
                <a:spcPct val="90000"/>
              </a:lnSpc>
              <a:buClr>
                <a:schemeClr val="tx1"/>
              </a:buClr>
              <a:buFontTx/>
              <a:buAutoNum type="romanLcPeriod"/>
            </a:pPr>
            <a:r>
              <a:rPr lang="en-US" altLang="en-US" sz="3600" smtClean="0"/>
              <a:t>Leg and scrotal oedema</a:t>
            </a:r>
          </a:p>
        </p:txBody>
      </p:sp>
      <p:sp>
        <p:nvSpPr>
          <p:cNvPr id="3" name="Slide Number Placeholder 2"/>
          <p:cNvSpPr>
            <a:spLocks noGrp="1"/>
          </p:cNvSpPr>
          <p:nvPr>
            <p:ph type="sldNum" sz="quarter" idx="12"/>
          </p:nvPr>
        </p:nvSpPr>
        <p:spPr/>
        <p:txBody>
          <a:bodyPr/>
          <a:lstStyle/>
          <a:p>
            <a:pPr>
              <a:defRPr/>
            </a:pPr>
            <a:fld id="{51FE217A-3564-447D-BC6E-A5E67AED0352}" type="slidenum">
              <a:rPr lang="en-US"/>
              <a:pPr>
                <a:defRPr/>
              </a:pPr>
              <a:t>311</a:t>
            </a:fld>
            <a:endParaRPr lang="en-US"/>
          </a:p>
        </p:txBody>
      </p:sp>
    </p:spTree>
    <p:extLst>
      <p:ext uri="{BB962C8B-B14F-4D97-AF65-F5344CB8AC3E}">
        <p14:creationId xmlns:p14="http://schemas.microsoft.com/office/powerpoint/2010/main" val="1114300791"/>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4" name="Rectangle 3"/>
          <p:cNvSpPr>
            <a:spLocks noGrp="1" noChangeArrowheads="1"/>
          </p:cNvSpPr>
          <p:nvPr>
            <p:ph sz="quarter" idx="1"/>
          </p:nvPr>
        </p:nvSpPr>
        <p:spPr>
          <a:xfrm>
            <a:off x="685800" y="990600"/>
            <a:ext cx="8001000" cy="5029200"/>
          </a:xfrm>
        </p:spPr>
        <p:txBody>
          <a:bodyPr/>
          <a:lstStyle/>
          <a:p>
            <a:pPr eaLnBrk="1" hangingPunct="1">
              <a:buFontTx/>
              <a:buNone/>
            </a:pPr>
            <a:r>
              <a:rPr lang="en-US" altLang="en-US" sz="4400" smtClean="0"/>
              <a:t>-Other </a:t>
            </a:r>
          </a:p>
          <a:p>
            <a:pPr lvl="1" eaLnBrk="1" hangingPunct="1">
              <a:buFontTx/>
              <a:buNone/>
            </a:pPr>
            <a:r>
              <a:rPr lang="en-US" altLang="en-US" sz="4400" smtClean="0"/>
              <a:t>1. Foetus</a:t>
            </a:r>
          </a:p>
          <a:p>
            <a:pPr lvl="1" eaLnBrk="1" hangingPunct="1">
              <a:buFontTx/>
              <a:buNone/>
            </a:pPr>
            <a:r>
              <a:rPr lang="en-US" altLang="en-US" sz="4400" smtClean="0"/>
              <a:t>2. Flatulence</a:t>
            </a:r>
          </a:p>
          <a:p>
            <a:pPr lvl="1" eaLnBrk="1" hangingPunct="1">
              <a:buFontTx/>
              <a:buNone/>
            </a:pPr>
            <a:r>
              <a:rPr lang="en-US" altLang="en-US" sz="4400" smtClean="0"/>
              <a:t>3. Fats</a:t>
            </a:r>
          </a:p>
          <a:p>
            <a:pPr lvl="1" eaLnBrk="1" hangingPunct="1">
              <a:buFontTx/>
              <a:buNone/>
            </a:pPr>
            <a:r>
              <a:rPr lang="en-US" altLang="en-US" sz="4400" smtClean="0"/>
              <a:t>4. Ovarian masses</a:t>
            </a:r>
          </a:p>
          <a:p>
            <a:pPr lvl="1" eaLnBrk="1" hangingPunct="1">
              <a:buFontTx/>
              <a:buNone/>
            </a:pPr>
            <a:r>
              <a:rPr lang="en-US" altLang="en-US" sz="4400" smtClean="0"/>
              <a:t>5. Full bladder</a:t>
            </a:r>
          </a:p>
          <a:p>
            <a:pPr eaLnBrk="1" hangingPunct="1"/>
            <a:endParaRPr lang="en-US" altLang="en-US" sz="4400" smtClean="0"/>
          </a:p>
        </p:txBody>
      </p:sp>
      <p:sp>
        <p:nvSpPr>
          <p:cNvPr id="3" name="Slide Number Placeholder 2"/>
          <p:cNvSpPr>
            <a:spLocks noGrp="1"/>
          </p:cNvSpPr>
          <p:nvPr>
            <p:ph type="sldNum" sz="quarter" idx="12"/>
          </p:nvPr>
        </p:nvSpPr>
        <p:spPr/>
        <p:txBody>
          <a:bodyPr/>
          <a:lstStyle/>
          <a:p>
            <a:pPr>
              <a:defRPr/>
            </a:pPr>
            <a:fld id="{7702E723-20DE-4856-BE54-9943C0C9E009}" type="slidenum">
              <a:rPr lang="en-US"/>
              <a:pPr>
                <a:defRPr/>
              </a:pPr>
              <a:t>312</a:t>
            </a:fld>
            <a:endParaRPr lang="en-US"/>
          </a:p>
        </p:txBody>
      </p:sp>
    </p:spTree>
    <p:extLst>
      <p:ext uri="{BB962C8B-B14F-4D97-AF65-F5344CB8AC3E}">
        <p14:creationId xmlns:p14="http://schemas.microsoft.com/office/powerpoint/2010/main" val="3053450123"/>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138" name="Rectangle 3"/>
          <p:cNvSpPr>
            <a:spLocks noGrp="1" noChangeArrowheads="1"/>
          </p:cNvSpPr>
          <p:nvPr>
            <p:ph sz="quarter" idx="1"/>
          </p:nvPr>
        </p:nvSpPr>
        <p:spPr>
          <a:xfrm>
            <a:off x="762000" y="152400"/>
            <a:ext cx="8229600" cy="6705600"/>
          </a:xfrm>
        </p:spPr>
        <p:txBody>
          <a:bodyPr/>
          <a:lstStyle/>
          <a:p>
            <a:pPr marL="812800" indent="-812800" eaLnBrk="1" hangingPunct="1">
              <a:buFontTx/>
              <a:buNone/>
            </a:pPr>
            <a:r>
              <a:rPr lang="en-US" altLang="en-US" sz="4400" b="1" u="sng" smtClean="0"/>
              <a:t>Investigations</a:t>
            </a:r>
            <a:endParaRPr lang="en-US" altLang="en-US" sz="4400" u="sng" smtClean="0"/>
          </a:p>
          <a:p>
            <a:pPr marL="812800" indent="-812800" eaLnBrk="1" hangingPunct="1">
              <a:buFontTx/>
              <a:buAutoNum type="arabicPeriod"/>
            </a:pPr>
            <a:r>
              <a:rPr lang="en-US" altLang="en-US" sz="4400" smtClean="0"/>
              <a:t>Blood-FHG + ESR + PBF</a:t>
            </a:r>
          </a:p>
          <a:p>
            <a:pPr marL="812800" indent="-812800" eaLnBrk="1" hangingPunct="1">
              <a:buFontTx/>
              <a:buAutoNum type="arabicPeriod"/>
            </a:pPr>
            <a:r>
              <a:rPr lang="en-US" altLang="en-US" sz="4400" smtClean="0"/>
              <a:t>Urinalysis</a:t>
            </a:r>
          </a:p>
          <a:p>
            <a:pPr marL="812800" indent="-812800" eaLnBrk="1" hangingPunct="1">
              <a:buFontTx/>
              <a:buAutoNum type="arabicPeriod"/>
            </a:pPr>
            <a:r>
              <a:rPr lang="en-US" altLang="en-US" sz="4400" smtClean="0"/>
              <a:t>Serum creatinine</a:t>
            </a:r>
          </a:p>
          <a:p>
            <a:pPr marL="812800" indent="-812800" eaLnBrk="1" hangingPunct="1">
              <a:buFontTx/>
              <a:buAutoNum type="arabicPeriod"/>
            </a:pPr>
            <a:r>
              <a:rPr lang="en-US" altLang="en-US" sz="4400" smtClean="0"/>
              <a:t>Liver Function Test</a:t>
            </a:r>
          </a:p>
          <a:p>
            <a:pPr marL="812800" indent="-812800" eaLnBrk="1" hangingPunct="1">
              <a:buFontTx/>
              <a:buAutoNum type="arabicPeriod"/>
            </a:pPr>
            <a:r>
              <a:rPr lang="en-US" altLang="en-US" sz="4400" smtClean="0"/>
              <a:t>Mantoux test</a:t>
            </a:r>
          </a:p>
          <a:p>
            <a:pPr marL="812800" indent="-812800" eaLnBrk="1" hangingPunct="1">
              <a:buFontTx/>
              <a:buAutoNum type="arabicPeriod"/>
            </a:pPr>
            <a:r>
              <a:rPr lang="en-US" altLang="en-US" sz="4400" smtClean="0"/>
              <a:t>Sputum - AFB</a:t>
            </a:r>
          </a:p>
          <a:p>
            <a:pPr marL="812800" indent="-812800" eaLnBrk="1" hangingPunct="1">
              <a:buFontTx/>
              <a:buAutoNum type="arabicPeriod"/>
            </a:pPr>
            <a:r>
              <a:rPr lang="en-US" altLang="en-US" sz="4400" smtClean="0"/>
              <a:t>CXR</a:t>
            </a:r>
          </a:p>
          <a:p>
            <a:pPr marL="812800" indent="-812800" eaLnBrk="1" hangingPunct="1">
              <a:buFontTx/>
              <a:buAutoNum type="arabicPeriod"/>
            </a:pPr>
            <a:r>
              <a:rPr lang="en-US" altLang="en-US" sz="4400" smtClean="0"/>
              <a:t>Abdominal U/S</a:t>
            </a:r>
          </a:p>
        </p:txBody>
      </p:sp>
      <p:sp>
        <p:nvSpPr>
          <p:cNvPr id="3" name="Slide Number Placeholder 2"/>
          <p:cNvSpPr>
            <a:spLocks noGrp="1"/>
          </p:cNvSpPr>
          <p:nvPr>
            <p:ph type="sldNum" sz="quarter" idx="12"/>
          </p:nvPr>
        </p:nvSpPr>
        <p:spPr/>
        <p:txBody>
          <a:bodyPr/>
          <a:lstStyle/>
          <a:p>
            <a:pPr>
              <a:defRPr/>
            </a:pPr>
            <a:fld id="{50098443-5425-4B37-9FB2-64BD9303B6B9}" type="slidenum">
              <a:rPr lang="en-US"/>
              <a:pPr>
                <a:defRPr/>
              </a:pPr>
              <a:t>313</a:t>
            </a:fld>
            <a:endParaRPr lang="en-US"/>
          </a:p>
        </p:txBody>
      </p:sp>
    </p:spTree>
    <p:extLst>
      <p:ext uri="{BB962C8B-B14F-4D97-AF65-F5344CB8AC3E}">
        <p14:creationId xmlns:p14="http://schemas.microsoft.com/office/powerpoint/2010/main" val="670221158"/>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162" name="Rectangle 3"/>
          <p:cNvSpPr>
            <a:spLocks noGrp="1" noChangeArrowheads="1"/>
          </p:cNvSpPr>
          <p:nvPr>
            <p:ph sz="quarter" idx="1"/>
          </p:nvPr>
        </p:nvSpPr>
        <p:spPr>
          <a:xfrm>
            <a:off x="381000" y="152400"/>
            <a:ext cx="8229600" cy="6400800"/>
          </a:xfrm>
        </p:spPr>
        <p:txBody>
          <a:bodyPr/>
          <a:lstStyle/>
          <a:p>
            <a:pPr marL="609600" indent="-609600" eaLnBrk="1" hangingPunct="1">
              <a:lnSpc>
                <a:spcPct val="80000"/>
              </a:lnSpc>
              <a:buFontTx/>
              <a:buNone/>
            </a:pPr>
            <a:r>
              <a:rPr lang="en-US" altLang="en-US" sz="3600" smtClean="0"/>
              <a:t>9. A diagnostic abdominal paracentesis</a:t>
            </a:r>
          </a:p>
          <a:p>
            <a:pPr marL="609600" indent="-609600" eaLnBrk="1" hangingPunct="1">
              <a:lnSpc>
                <a:spcPct val="80000"/>
              </a:lnSpc>
              <a:buFontTx/>
              <a:buNone/>
            </a:pPr>
            <a:endParaRPr lang="en-US" altLang="en-US" sz="2800" u="sng" smtClean="0"/>
          </a:p>
          <a:p>
            <a:pPr marL="609600" indent="-609600" eaLnBrk="1" hangingPunct="1">
              <a:lnSpc>
                <a:spcPct val="80000"/>
              </a:lnSpc>
              <a:buFontTx/>
              <a:buNone/>
            </a:pPr>
            <a:r>
              <a:rPr lang="en-US" altLang="en-US" sz="2800" u="sng" smtClean="0"/>
              <a:t>Note</a:t>
            </a:r>
            <a:endParaRPr lang="en-US" altLang="en-US" sz="2800" b="1" i="1" u="sng" smtClean="0"/>
          </a:p>
          <a:p>
            <a:pPr marL="609600" indent="-609600" eaLnBrk="1" hangingPunct="1">
              <a:lnSpc>
                <a:spcPct val="80000"/>
              </a:lnSpc>
              <a:buFontTx/>
              <a:buNone/>
            </a:pPr>
            <a:r>
              <a:rPr lang="en-US" altLang="en-US" sz="2800" b="1" i="1" smtClean="0"/>
              <a:t>i. Appearance – colour - clear, straw, haemorrhagic, milky</a:t>
            </a:r>
          </a:p>
          <a:p>
            <a:pPr marL="609600" indent="-609600" eaLnBrk="1" hangingPunct="1">
              <a:lnSpc>
                <a:spcPct val="80000"/>
              </a:lnSpc>
              <a:buFontTx/>
              <a:buNone/>
            </a:pPr>
            <a:r>
              <a:rPr lang="en-US" altLang="en-US" sz="2800" b="1" i="1" smtClean="0"/>
              <a:t>Ii. Biochemistry</a:t>
            </a:r>
          </a:p>
          <a:p>
            <a:pPr marL="609600" indent="-609600" eaLnBrk="1" hangingPunct="1">
              <a:lnSpc>
                <a:spcPct val="80000"/>
              </a:lnSpc>
              <a:buFontTx/>
              <a:buNone/>
            </a:pPr>
            <a:r>
              <a:rPr lang="en-US" altLang="en-US" sz="2800" b="1" i="1" smtClean="0"/>
              <a:t>             -Proteins-&gt; 3g/100m/s-Exudate  </a:t>
            </a:r>
          </a:p>
          <a:p>
            <a:pPr marL="609600" indent="-609600" eaLnBrk="1" hangingPunct="1">
              <a:lnSpc>
                <a:spcPct val="80000"/>
              </a:lnSpc>
              <a:buFontTx/>
              <a:buNone/>
            </a:pPr>
            <a:r>
              <a:rPr lang="en-US" altLang="en-US" sz="2800" b="1" i="1" smtClean="0"/>
              <a:t>                            -&lt; 3g/100m/s-Transudate</a:t>
            </a:r>
          </a:p>
          <a:p>
            <a:pPr marL="609600" indent="-609600" eaLnBrk="1" hangingPunct="1">
              <a:lnSpc>
                <a:spcPct val="80000"/>
              </a:lnSpc>
              <a:buFontTx/>
              <a:buNone/>
            </a:pPr>
            <a:r>
              <a:rPr lang="en-US" altLang="en-US" sz="2800" b="1" i="1" smtClean="0"/>
              <a:t>iii. Cytology-predominant cells and number</a:t>
            </a:r>
          </a:p>
          <a:p>
            <a:pPr marL="609600" indent="-609600" eaLnBrk="1" hangingPunct="1">
              <a:lnSpc>
                <a:spcPct val="80000"/>
              </a:lnSpc>
              <a:buFontTx/>
              <a:buNone/>
            </a:pPr>
            <a:r>
              <a:rPr lang="en-US" altLang="en-US" sz="2800" b="1" i="1" smtClean="0"/>
              <a:t>		       -malignant cells</a:t>
            </a:r>
          </a:p>
          <a:p>
            <a:pPr marL="609600" indent="-609600" eaLnBrk="1" hangingPunct="1">
              <a:lnSpc>
                <a:spcPct val="80000"/>
              </a:lnSpc>
              <a:buFontTx/>
              <a:buNone/>
            </a:pPr>
            <a:r>
              <a:rPr lang="en-US" altLang="en-US" sz="2800" b="1" i="1" smtClean="0"/>
              <a:t>iv. Bacteriology-Gram stain</a:t>
            </a:r>
          </a:p>
          <a:p>
            <a:pPr marL="609600" indent="-609600" eaLnBrk="1" hangingPunct="1">
              <a:lnSpc>
                <a:spcPct val="80000"/>
              </a:lnSpc>
              <a:buFontTx/>
              <a:buNone/>
            </a:pPr>
            <a:r>
              <a:rPr lang="en-US" altLang="en-US" sz="2800" b="1" i="1" smtClean="0"/>
              <a:t>			    -ZN stain</a:t>
            </a:r>
          </a:p>
          <a:p>
            <a:pPr marL="609600" indent="-609600" eaLnBrk="1" hangingPunct="1">
              <a:lnSpc>
                <a:spcPct val="80000"/>
              </a:lnSpc>
              <a:buFontTx/>
              <a:buNone/>
            </a:pPr>
            <a:r>
              <a:rPr lang="en-US" altLang="en-US" sz="2800" b="1" i="1" smtClean="0"/>
              <a:t>			   -C/S</a:t>
            </a:r>
          </a:p>
          <a:p>
            <a:pPr marL="609600" indent="-609600" eaLnBrk="1" hangingPunct="1">
              <a:lnSpc>
                <a:spcPct val="80000"/>
              </a:lnSpc>
              <a:buFontTx/>
              <a:buNone/>
            </a:pPr>
            <a:r>
              <a:rPr lang="en-US" altLang="en-US" sz="2800" b="1" i="1" smtClean="0"/>
              <a:t>v. Specific gravity-Exudates&gt;1.015</a:t>
            </a:r>
          </a:p>
          <a:p>
            <a:pPr marL="609600" indent="-609600" eaLnBrk="1" hangingPunct="1">
              <a:lnSpc>
                <a:spcPct val="80000"/>
              </a:lnSpc>
              <a:buFontTx/>
              <a:buNone/>
            </a:pPr>
            <a:r>
              <a:rPr lang="en-US" altLang="en-US" sz="2800" b="1" i="1" smtClean="0"/>
              <a:t>			      -Transudate &lt;1.015</a:t>
            </a:r>
          </a:p>
          <a:p>
            <a:pPr marL="609600" indent="-609600" eaLnBrk="1" hangingPunct="1">
              <a:lnSpc>
                <a:spcPct val="80000"/>
              </a:lnSpc>
            </a:pPr>
            <a:endParaRPr lang="en-US" altLang="en-US" sz="2800" smtClean="0"/>
          </a:p>
        </p:txBody>
      </p:sp>
      <p:sp>
        <p:nvSpPr>
          <p:cNvPr id="3" name="Slide Number Placeholder 2"/>
          <p:cNvSpPr>
            <a:spLocks noGrp="1"/>
          </p:cNvSpPr>
          <p:nvPr>
            <p:ph type="sldNum" sz="quarter" idx="12"/>
          </p:nvPr>
        </p:nvSpPr>
        <p:spPr/>
        <p:txBody>
          <a:bodyPr/>
          <a:lstStyle/>
          <a:p>
            <a:pPr>
              <a:defRPr/>
            </a:pPr>
            <a:fld id="{17091A8E-357E-4B78-9EE0-B39EC2C0B890}" type="slidenum">
              <a:rPr lang="en-US"/>
              <a:pPr>
                <a:defRPr/>
              </a:pPr>
              <a:t>314</a:t>
            </a:fld>
            <a:endParaRPr lang="en-US"/>
          </a:p>
        </p:txBody>
      </p:sp>
    </p:spTree>
    <p:extLst>
      <p:ext uri="{BB962C8B-B14F-4D97-AF65-F5344CB8AC3E}">
        <p14:creationId xmlns:p14="http://schemas.microsoft.com/office/powerpoint/2010/main" val="3145708415"/>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6" name="Rectangle 3"/>
          <p:cNvSpPr>
            <a:spLocks noGrp="1" noChangeArrowheads="1"/>
          </p:cNvSpPr>
          <p:nvPr>
            <p:ph sz="quarter" idx="1"/>
          </p:nvPr>
        </p:nvSpPr>
        <p:spPr>
          <a:xfrm>
            <a:off x="381000" y="304800"/>
            <a:ext cx="8305800" cy="5821363"/>
          </a:xfrm>
        </p:spPr>
        <p:txBody>
          <a:bodyPr/>
          <a:lstStyle/>
          <a:p>
            <a:pPr eaLnBrk="1" hangingPunct="1">
              <a:buFontTx/>
              <a:buNone/>
            </a:pPr>
            <a:r>
              <a:rPr lang="en-US" altLang="en-US" sz="3600" smtClean="0"/>
              <a:t>10. Peritoneal Biopsy</a:t>
            </a:r>
          </a:p>
          <a:p>
            <a:pPr eaLnBrk="1" hangingPunct="1">
              <a:buFontTx/>
              <a:buNone/>
            </a:pPr>
            <a:r>
              <a:rPr lang="en-US" altLang="en-US" sz="3600" smtClean="0"/>
              <a:t>     -Histology-Caseation</a:t>
            </a:r>
          </a:p>
          <a:p>
            <a:pPr eaLnBrk="1" hangingPunct="1">
              <a:buFontTx/>
              <a:buNone/>
            </a:pPr>
            <a:r>
              <a:rPr lang="en-US" altLang="en-US" sz="3600" smtClean="0"/>
              <a:t>	                     -malignant cells</a:t>
            </a:r>
          </a:p>
          <a:p>
            <a:pPr eaLnBrk="1" hangingPunct="1">
              <a:buFontTx/>
              <a:buNone/>
            </a:pPr>
            <a:r>
              <a:rPr lang="en-US" altLang="en-US" sz="3600" smtClean="0"/>
              <a:t>	                     -Benign cells</a:t>
            </a:r>
          </a:p>
          <a:p>
            <a:pPr eaLnBrk="1" hangingPunct="1">
              <a:buFontTx/>
              <a:buNone/>
            </a:pPr>
            <a:r>
              <a:rPr lang="en-US" altLang="en-US" sz="3600" smtClean="0"/>
              <a:t>    -Other investigations are those of specific  causes being suspected.</a:t>
            </a:r>
          </a:p>
          <a:p>
            <a:pPr eaLnBrk="1" hangingPunct="1">
              <a:buFontTx/>
              <a:buNone/>
            </a:pPr>
            <a:endParaRPr lang="en-US" altLang="en-US" sz="3600" smtClean="0"/>
          </a:p>
          <a:p>
            <a:pPr eaLnBrk="1" hangingPunct="1">
              <a:buFontTx/>
              <a:buNone/>
            </a:pPr>
            <a:r>
              <a:rPr lang="en-US" altLang="en-US" sz="3600" smtClean="0"/>
              <a:t>  </a:t>
            </a:r>
            <a:r>
              <a:rPr lang="en-US" altLang="en-US" sz="3200" smtClean="0">
                <a:solidFill>
                  <a:schemeClr val="accent1"/>
                </a:solidFill>
              </a:rPr>
              <a:t>http://www.slideworld.com/slideshows.aspx/...</a:t>
            </a:r>
          </a:p>
        </p:txBody>
      </p:sp>
      <p:sp>
        <p:nvSpPr>
          <p:cNvPr id="3" name="Slide Number Placeholder 2"/>
          <p:cNvSpPr>
            <a:spLocks noGrp="1"/>
          </p:cNvSpPr>
          <p:nvPr>
            <p:ph type="sldNum" sz="quarter" idx="12"/>
          </p:nvPr>
        </p:nvSpPr>
        <p:spPr/>
        <p:txBody>
          <a:bodyPr/>
          <a:lstStyle/>
          <a:p>
            <a:pPr>
              <a:defRPr/>
            </a:pPr>
            <a:fld id="{BCFDDE77-59AD-45B2-A2E8-EBBC78A59E94}" type="slidenum">
              <a:rPr lang="en-US"/>
              <a:pPr>
                <a:defRPr/>
              </a:pPr>
              <a:t>315</a:t>
            </a:fld>
            <a:endParaRPr lang="en-US"/>
          </a:p>
        </p:txBody>
      </p:sp>
    </p:spTree>
    <p:extLst>
      <p:ext uri="{BB962C8B-B14F-4D97-AF65-F5344CB8AC3E}">
        <p14:creationId xmlns:p14="http://schemas.microsoft.com/office/powerpoint/2010/main" val="375388328"/>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Content Placeholder 2"/>
          <p:cNvSpPr>
            <a:spLocks noGrp="1"/>
          </p:cNvSpPr>
          <p:nvPr>
            <p:ph sz="quarter" idx="1"/>
          </p:nvPr>
        </p:nvSpPr>
        <p:spPr>
          <a:xfrm>
            <a:off x="457200" y="533400"/>
            <a:ext cx="8229600" cy="5486400"/>
          </a:xfrm>
        </p:spPr>
        <p:txBody>
          <a:bodyPr/>
          <a:lstStyle/>
          <a:p>
            <a:pPr>
              <a:buFont typeface="Wingdings 2" pitchFamily="18" charset="2"/>
              <a:buNone/>
            </a:pPr>
            <a:r>
              <a:rPr lang="en-US" altLang="en-US" sz="3600" b="1" smtClean="0"/>
              <a:t>Useful investigations</a:t>
            </a:r>
            <a:r>
              <a:rPr lang="en-US" altLang="en-US" sz="3600" smtClean="0"/>
              <a:t> </a:t>
            </a:r>
          </a:p>
          <a:p>
            <a:r>
              <a:rPr lang="en-US" altLang="en-US" sz="3600" smtClean="0"/>
              <a:t>Total albumin (plus serum albumin) and protein* </a:t>
            </a:r>
          </a:p>
          <a:p>
            <a:r>
              <a:rPr lang="en-US" altLang="en-US" sz="3600" smtClean="0"/>
              <a:t>Amylase </a:t>
            </a:r>
          </a:p>
          <a:p>
            <a:r>
              <a:rPr lang="en-US" altLang="en-US" sz="3600" smtClean="0"/>
              <a:t>Neutrophil count </a:t>
            </a:r>
          </a:p>
          <a:p>
            <a:r>
              <a:rPr lang="en-US" altLang="en-US" sz="3600" smtClean="0"/>
              <a:t>Cytology </a:t>
            </a:r>
          </a:p>
          <a:p>
            <a:r>
              <a:rPr lang="en-US" altLang="en-US" sz="3600" smtClean="0"/>
              <a:t>Microscopy and culture </a:t>
            </a:r>
          </a:p>
          <a:p>
            <a:endParaRPr lang="en-US" altLang="en-US" sz="3600" smtClean="0"/>
          </a:p>
        </p:txBody>
      </p:sp>
      <p:sp>
        <p:nvSpPr>
          <p:cNvPr id="4" name="Slide Number Placeholder 3"/>
          <p:cNvSpPr>
            <a:spLocks noGrp="1"/>
          </p:cNvSpPr>
          <p:nvPr>
            <p:ph type="sldNum" sz="quarter" idx="12"/>
          </p:nvPr>
        </p:nvSpPr>
        <p:spPr/>
        <p:txBody>
          <a:bodyPr/>
          <a:lstStyle/>
          <a:p>
            <a:pPr>
              <a:defRPr/>
            </a:pPr>
            <a:fld id="{62A8CDDE-36A3-42ED-90AC-4BC76327A6F1}" type="slidenum">
              <a:rPr lang="en-US"/>
              <a:pPr>
                <a:defRPr/>
              </a:pPr>
              <a:t>316</a:t>
            </a:fld>
            <a:endParaRPr lang="en-US"/>
          </a:p>
        </p:txBody>
      </p:sp>
    </p:spTree>
    <p:extLst>
      <p:ext uri="{BB962C8B-B14F-4D97-AF65-F5344CB8AC3E}">
        <p14:creationId xmlns:p14="http://schemas.microsoft.com/office/powerpoint/2010/main" val="206534526"/>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234" name="Rectangle 3"/>
          <p:cNvSpPr>
            <a:spLocks noGrp="1" noChangeArrowheads="1"/>
          </p:cNvSpPr>
          <p:nvPr>
            <p:ph sz="quarter" idx="1"/>
          </p:nvPr>
        </p:nvSpPr>
        <p:spPr>
          <a:xfrm>
            <a:off x="228600" y="228600"/>
            <a:ext cx="8686800" cy="6400800"/>
          </a:xfrm>
        </p:spPr>
        <p:txBody>
          <a:bodyPr/>
          <a:lstStyle/>
          <a:p>
            <a:pPr marL="660400" indent="-660400" eaLnBrk="1" hangingPunct="1">
              <a:buFontTx/>
              <a:buNone/>
            </a:pPr>
            <a:r>
              <a:rPr lang="en-US" altLang="en-US" sz="3600" b="1" u="sng" smtClean="0"/>
              <a:t>Treatment</a:t>
            </a:r>
          </a:p>
          <a:p>
            <a:pPr marL="660400" indent="-660400" eaLnBrk="1" hangingPunct="1">
              <a:buFontTx/>
              <a:buNone/>
            </a:pPr>
            <a:r>
              <a:rPr lang="en-US" altLang="en-US" sz="3600" smtClean="0"/>
              <a:t>1. Diuretics</a:t>
            </a:r>
          </a:p>
          <a:p>
            <a:pPr marL="660400" indent="-660400" eaLnBrk="1" hangingPunct="1">
              <a:buFontTx/>
              <a:buNone/>
            </a:pPr>
            <a:r>
              <a:rPr lang="en-US" altLang="en-US" sz="3600" smtClean="0"/>
              <a:t>2. Therapeutic paracentesis</a:t>
            </a:r>
          </a:p>
          <a:p>
            <a:pPr marL="1409700" lvl="2" indent="-495300" eaLnBrk="1" hangingPunct="1">
              <a:buFontTx/>
              <a:buNone/>
            </a:pPr>
            <a:r>
              <a:rPr lang="en-US" altLang="en-US" sz="3200" smtClean="0"/>
              <a:t>-In gross ascites to relieve discomfort of the pt.</a:t>
            </a:r>
          </a:p>
          <a:p>
            <a:pPr marL="1409700" lvl="2" indent="-495300" eaLnBrk="1" hangingPunct="1">
              <a:buFontTx/>
              <a:buNone/>
            </a:pPr>
            <a:r>
              <a:rPr lang="en-US" altLang="en-US" sz="3200" smtClean="0"/>
              <a:t>Indications</a:t>
            </a:r>
          </a:p>
          <a:p>
            <a:pPr marL="1409700" lvl="2" indent="-495300" eaLnBrk="1" hangingPunct="1"/>
            <a:r>
              <a:rPr lang="en-US" altLang="en-US" sz="3200" smtClean="0"/>
              <a:t>Diagnostic purposes</a:t>
            </a:r>
          </a:p>
          <a:p>
            <a:pPr marL="1409700" lvl="2" indent="-495300" eaLnBrk="1" hangingPunct="1"/>
            <a:r>
              <a:rPr lang="en-US" altLang="en-US" sz="3200" smtClean="0"/>
              <a:t>To relieve patients discomfort incase of gross ascites.</a:t>
            </a:r>
            <a:endParaRPr lang="en-US" altLang="en-US" sz="3200" b="1" smtClean="0"/>
          </a:p>
          <a:p>
            <a:pPr marL="1409700" lvl="2" indent="-495300" eaLnBrk="1" hangingPunct="1">
              <a:buFontTx/>
              <a:buNone/>
            </a:pPr>
            <a:endParaRPr lang="en-US" altLang="en-US" sz="3200" smtClean="0"/>
          </a:p>
          <a:p>
            <a:pPr marL="660400" indent="-660400" eaLnBrk="1" hangingPunct="1">
              <a:buFontTx/>
              <a:buNone/>
            </a:pPr>
            <a:r>
              <a:rPr lang="en-US" altLang="en-US" sz="3600" smtClean="0"/>
              <a:t>3. Treat the underlying cause</a:t>
            </a:r>
          </a:p>
        </p:txBody>
      </p:sp>
      <p:sp>
        <p:nvSpPr>
          <p:cNvPr id="3" name="Slide Number Placeholder 2"/>
          <p:cNvSpPr>
            <a:spLocks noGrp="1"/>
          </p:cNvSpPr>
          <p:nvPr>
            <p:ph type="sldNum" sz="quarter" idx="12"/>
          </p:nvPr>
        </p:nvSpPr>
        <p:spPr/>
        <p:txBody>
          <a:bodyPr/>
          <a:lstStyle/>
          <a:p>
            <a:pPr>
              <a:defRPr/>
            </a:pPr>
            <a:fld id="{C5B30F82-D2C4-4BD6-86D5-025FAF895E13}" type="slidenum">
              <a:rPr lang="en-US"/>
              <a:pPr>
                <a:defRPr/>
              </a:pPr>
              <a:t>317</a:t>
            </a:fld>
            <a:endParaRPr lang="en-US"/>
          </a:p>
        </p:txBody>
      </p:sp>
    </p:spTree>
    <p:extLst>
      <p:ext uri="{BB962C8B-B14F-4D97-AF65-F5344CB8AC3E}">
        <p14:creationId xmlns:p14="http://schemas.microsoft.com/office/powerpoint/2010/main" val="229533717"/>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8" name="Rectangle 3"/>
          <p:cNvSpPr>
            <a:spLocks noGrp="1" noChangeArrowheads="1"/>
          </p:cNvSpPr>
          <p:nvPr>
            <p:ph sz="quarter" idx="1"/>
          </p:nvPr>
        </p:nvSpPr>
        <p:spPr>
          <a:xfrm>
            <a:off x="457200" y="838200"/>
            <a:ext cx="8229600" cy="5287963"/>
          </a:xfrm>
        </p:spPr>
        <p:txBody>
          <a:bodyPr/>
          <a:lstStyle/>
          <a:p>
            <a:pPr marL="609600" indent="-609600" eaLnBrk="1" hangingPunct="1">
              <a:buFontTx/>
              <a:buNone/>
            </a:pPr>
            <a:r>
              <a:rPr lang="en-US" altLang="en-US" sz="3600" b="1" smtClean="0"/>
              <a:t>Dangers of tapping Ascites</a:t>
            </a:r>
            <a:endParaRPr lang="en-US" altLang="en-US" sz="3600" smtClean="0"/>
          </a:p>
          <a:p>
            <a:pPr marL="990600" lvl="1" indent="-533400" eaLnBrk="1" hangingPunct="1">
              <a:buFontTx/>
              <a:buAutoNum type="arabicPeriod"/>
            </a:pPr>
            <a:r>
              <a:rPr lang="en-US" altLang="en-US" sz="3600" smtClean="0"/>
              <a:t>Hypovolaemia</a:t>
            </a:r>
          </a:p>
          <a:p>
            <a:pPr marL="990600" lvl="1" indent="-533400" eaLnBrk="1" hangingPunct="1">
              <a:buFontTx/>
              <a:buAutoNum type="arabicPeriod"/>
            </a:pPr>
            <a:r>
              <a:rPr lang="en-US" altLang="en-US" sz="3600" smtClean="0"/>
              <a:t>Depletion of Nutrients e.g. proteins, electrolytes</a:t>
            </a:r>
          </a:p>
          <a:p>
            <a:pPr marL="990600" lvl="1" indent="-533400" eaLnBrk="1" hangingPunct="1">
              <a:buFontTx/>
              <a:buAutoNum type="arabicPeriod"/>
            </a:pPr>
            <a:r>
              <a:rPr lang="en-US" altLang="en-US" sz="3600" smtClean="0"/>
              <a:t>Introduction of infections</a:t>
            </a:r>
          </a:p>
          <a:p>
            <a:pPr marL="990600" lvl="1" indent="-533400" eaLnBrk="1" hangingPunct="1">
              <a:buFontTx/>
              <a:buAutoNum type="arabicPeriod"/>
            </a:pPr>
            <a:r>
              <a:rPr lang="en-US" altLang="en-US" sz="3600" smtClean="0"/>
              <a:t>Haemorrhage</a:t>
            </a:r>
          </a:p>
          <a:p>
            <a:pPr marL="990600" lvl="1" indent="-533400" eaLnBrk="1" hangingPunct="1">
              <a:buFontTx/>
              <a:buAutoNum type="arabicPeriod"/>
            </a:pPr>
            <a:r>
              <a:rPr lang="en-US" altLang="en-US" sz="3600" smtClean="0"/>
              <a:t>Precipitate hepatic encephalopathy in patients with liver failure</a:t>
            </a:r>
          </a:p>
          <a:p>
            <a:pPr marL="609600" indent="-609600" eaLnBrk="1" hangingPunct="1"/>
            <a:endParaRPr lang="en-US" altLang="en-US" sz="3600" smtClean="0"/>
          </a:p>
        </p:txBody>
      </p:sp>
      <p:sp>
        <p:nvSpPr>
          <p:cNvPr id="3" name="Slide Number Placeholder 2"/>
          <p:cNvSpPr>
            <a:spLocks noGrp="1"/>
          </p:cNvSpPr>
          <p:nvPr>
            <p:ph type="sldNum" sz="quarter" idx="12"/>
          </p:nvPr>
        </p:nvSpPr>
        <p:spPr/>
        <p:txBody>
          <a:bodyPr/>
          <a:lstStyle/>
          <a:p>
            <a:pPr>
              <a:defRPr/>
            </a:pPr>
            <a:fld id="{37BCB5B3-CBA3-4FD4-B946-7B25EC367F7C}" type="slidenum">
              <a:rPr lang="en-US"/>
              <a:pPr>
                <a:defRPr/>
              </a:pPr>
              <a:t>318</a:t>
            </a:fld>
            <a:endParaRPr lang="en-US"/>
          </a:p>
        </p:txBody>
      </p:sp>
    </p:spTree>
    <p:extLst>
      <p:ext uri="{BB962C8B-B14F-4D97-AF65-F5344CB8AC3E}">
        <p14:creationId xmlns:p14="http://schemas.microsoft.com/office/powerpoint/2010/main" val="842378055"/>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82" name="Rectangle 3"/>
          <p:cNvSpPr>
            <a:spLocks noGrp="1" noChangeArrowheads="1"/>
          </p:cNvSpPr>
          <p:nvPr>
            <p:ph sz="quarter" idx="1"/>
          </p:nvPr>
        </p:nvSpPr>
        <p:spPr>
          <a:xfrm>
            <a:off x="457200" y="228600"/>
            <a:ext cx="8534400" cy="6400800"/>
          </a:xfrm>
        </p:spPr>
        <p:txBody>
          <a:bodyPr/>
          <a:lstStyle/>
          <a:p>
            <a:pPr marL="660400" indent="-660400" eaLnBrk="1" hangingPunct="1">
              <a:lnSpc>
                <a:spcPct val="80000"/>
              </a:lnSpc>
              <a:buFontTx/>
              <a:buNone/>
            </a:pPr>
            <a:r>
              <a:rPr lang="en-US" altLang="en-US" sz="2400" b="1" u="sng" smtClean="0"/>
              <a:t>Cause of protein losing enteropathy</a:t>
            </a:r>
          </a:p>
          <a:p>
            <a:pPr marL="1035050" lvl="1" indent="-577850" eaLnBrk="1" hangingPunct="1">
              <a:lnSpc>
                <a:spcPct val="80000"/>
              </a:lnSpc>
              <a:buClr>
                <a:schemeClr val="tx1"/>
              </a:buClr>
              <a:buFontTx/>
              <a:buNone/>
            </a:pPr>
            <a:r>
              <a:rPr lang="en-US" altLang="en-US" smtClean="0"/>
              <a:t>Protein losing enteropathy comprises of a number of conditions that</a:t>
            </a:r>
          </a:p>
          <a:p>
            <a:pPr marL="1035050" lvl="1" indent="-577850" eaLnBrk="1" hangingPunct="1">
              <a:lnSpc>
                <a:spcPct val="80000"/>
              </a:lnSpc>
              <a:buClr>
                <a:schemeClr val="tx1"/>
              </a:buClr>
              <a:buFontTx/>
              <a:buNone/>
            </a:pPr>
            <a:r>
              <a:rPr lang="en-US" altLang="en-US" smtClean="0"/>
              <a:t>result in excessive loss of serum proteins into the GIT.</a:t>
            </a:r>
          </a:p>
          <a:p>
            <a:pPr marL="660400" indent="-660400" eaLnBrk="1" hangingPunct="1">
              <a:lnSpc>
                <a:spcPct val="80000"/>
              </a:lnSpc>
              <a:buFontTx/>
              <a:buNone/>
            </a:pPr>
            <a:endParaRPr lang="en-US" altLang="en-US" sz="2800" smtClean="0"/>
          </a:p>
          <a:p>
            <a:pPr marL="660400" indent="-660400" eaLnBrk="1" hangingPunct="1">
              <a:lnSpc>
                <a:spcPct val="80000"/>
              </a:lnSpc>
              <a:buFontTx/>
              <a:buAutoNum type="arabicPeriod"/>
            </a:pPr>
            <a:r>
              <a:rPr lang="en-US" altLang="en-US" sz="2400" smtClean="0"/>
              <a:t>Mucosal disease with ulceration</a:t>
            </a:r>
          </a:p>
          <a:p>
            <a:pPr marL="1035050" lvl="1" indent="-577850" eaLnBrk="1" hangingPunct="1">
              <a:lnSpc>
                <a:spcPct val="80000"/>
              </a:lnSpc>
              <a:buFontTx/>
              <a:buChar char="•"/>
            </a:pPr>
            <a:r>
              <a:rPr lang="en-US" altLang="en-US" sz="2000" smtClean="0"/>
              <a:t>chronic Gastric ulcer</a:t>
            </a:r>
          </a:p>
          <a:p>
            <a:pPr marL="1035050" lvl="1" indent="-577850" eaLnBrk="1" hangingPunct="1">
              <a:lnSpc>
                <a:spcPct val="80000"/>
              </a:lnSpc>
              <a:buFontTx/>
              <a:buChar char="•"/>
            </a:pPr>
            <a:r>
              <a:rPr lang="en-US" altLang="en-US" sz="2000" smtClean="0"/>
              <a:t>Gastric carcinoma</a:t>
            </a:r>
          </a:p>
          <a:p>
            <a:pPr marL="1035050" lvl="1" indent="-577850" eaLnBrk="1" hangingPunct="1">
              <a:lnSpc>
                <a:spcPct val="80000"/>
              </a:lnSpc>
              <a:buFontTx/>
              <a:buChar char="•"/>
            </a:pPr>
            <a:r>
              <a:rPr lang="en-US" altLang="en-US" sz="2000" smtClean="0"/>
              <a:t>Lymphoma</a:t>
            </a:r>
          </a:p>
          <a:p>
            <a:pPr marL="1035050" lvl="1" indent="-577850" eaLnBrk="1" hangingPunct="1">
              <a:lnSpc>
                <a:spcPct val="80000"/>
              </a:lnSpc>
              <a:buFontTx/>
              <a:buChar char="•"/>
            </a:pPr>
            <a:r>
              <a:rPr lang="en-US" altLang="en-US" sz="2000" smtClean="0"/>
              <a:t>Inflammatory bowel disease</a:t>
            </a:r>
          </a:p>
          <a:p>
            <a:pPr marL="660400" indent="-660400" eaLnBrk="1" hangingPunct="1">
              <a:lnSpc>
                <a:spcPct val="80000"/>
              </a:lnSpc>
              <a:buFontTx/>
              <a:buAutoNum type="arabicPeriod"/>
            </a:pPr>
            <a:r>
              <a:rPr lang="en-US" altLang="en-US" sz="2400" smtClean="0"/>
              <a:t>Lymphatic obstruction</a:t>
            </a:r>
          </a:p>
          <a:p>
            <a:pPr marL="1035050" lvl="1" indent="-577850" eaLnBrk="1" hangingPunct="1">
              <a:lnSpc>
                <a:spcPct val="80000"/>
              </a:lnSpc>
              <a:buFontTx/>
              <a:buChar char="•"/>
            </a:pPr>
            <a:r>
              <a:rPr lang="en-US" altLang="en-US" sz="2000" smtClean="0"/>
              <a:t>primary intestinal lymphangiectasia</a:t>
            </a:r>
          </a:p>
          <a:p>
            <a:pPr marL="1035050" lvl="1" indent="-577850" eaLnBrk="1" hangingPunct="1">
              <a:lnSpc>
                <a:spcPct val="80000"/>
              </a:lnSpc>
              <a:buFontTx/>
              <a:buChar char="•"/>
            </a:pPr>
            <a:r>
              <a:rPr lang="en-US" altLang="en-US" sz="2000" smtClean="0"/>
              <a:t>secondary obstruction</a:t>
            </a:r>
          </a:p>
          <a:p>
            <a:pPr marL="1784350" lvl="3" indent="-412750" eaLnBrk="1" hangingPunct="1">
              <a:lnSpc>
                <a:spcPct val="80000"/>
              </a:lnSpc>
              <a:buFontTx/>
              <a:buNone/>
            </a:pPr>
            <a:r>
              <a:rPr lang="en-US" altLang="en-US" sz="1600" smtClean="0"/>
              <a:t>i. CVS-constrictive pericarditits</a:t>
            </a:r>
          </a:p>
          <a:p>
            <a:pPr marL="1784350" lvl="3" indent="-412750" eaLnBrk="1" hangingPunct="1">
              <a:lnSpc>
                <a:spcPct val="80000"/>
              </a:lnSpc>
              <a:buFontTx/>
              <a:buNone/>
            </a:pPr>
            <a:r>
              <a:rPr lang="en-US" altLang="en-US" sz="1600" smtClean="0"/>
              <a:t>	  -congestive heart failure</a:t>
            </a:r>
          </a:p>
          <a:p>
            <a:pPr marL="1784350" lvl="3" indent="-412750" eaLnBrk="1" hangingPunct="1">
              <a:lnSpc>
                <a:spcPct val="80000"/>
              </a:lnSpc>
              <a:buFontTx/>
              <a:buNone/>
            </a:pPr>
            <a:r>
              <a:rPr lang="en-US" altLang="en-US" sz="1600" smtClean="0"/>
              <a:t>ii. Infections –Tuberculosis</a:t>
            </a:r>
          </a:p>
          <a:p>
            <a:pPr marL="1784350" lvl="3" indent="-412750" eaLnBrk="1" hangingPunct="1">
              <a:lnSpc>
                <a:spcPct val="80000"/>
              </a:lnSpc>
              <a:buFontTx/>
              <a:buNone/>
            </a:pPr>
            <a:r>
              <a:rPr lang="en-US" altLang="en-US" sz="1600" smtClean="0"/>
              <a:t>	 	-whipple’s disease</a:t>
            </a:r>
          </a:p>
          <a:p>
            <a:pPr marL="1784350" lvl="3" indent="-412750" eaLnBrk="1" hangingPunct="1">
              <a:lnSpc>
                <a:spcPct val="80000"/>
              </a:lnSpc>
              <a:buFontTx/>
              <a:buNone/>
            </a:pPr>
            <a:r>
              <a:rPr lang="en-US" altLang="en-US" sz="1600" smtClean="0"/>
              <a:t>iii. Neoplasms-lymphoma</a:t>
            </a:r>
          </a:p>
          <a:p>
            <a:pPr marL="1784350" lvl="3" indent="-412750" eaLnBrk="1" hangingPunct="1">
              <a:lnSpc>
                <a:spcPct val="80000"/>
              </a:lnSpc>
              <a:buFontTx/>
              <a:buNone/>
            </a:pPr>
            <a:r>
              <a:rPr lang="en-US" altLang="en-US" sz="1600" smtClean="0"/>
              <a:t>		               -kaposis sarcoma</a:t>
            </a:r>
          </a:p>
          <a:p>
            <a:pPr marL="1784350" lvl="3" indent="-412750" eaLnBrk="1" hangingPunct="1">
              <a:lnSpc>
                <a:spcPct val="80000"/>
              </a:lnSpc>
              <a:buFontTx/>
              <a:buNone/>
            </a:pPr>
            <a:r>
              <a:rPr lang="en-US" altLang="en-US" sz="1600" smtClean="0"/>
              <a:t>iv. Retroperitoneal fibrosis</a:t>
            </a:r>
          </a:p>
          <a:p>
            <a:pPr marL="1784350" lvl="3" indent="-412750" eaLnBrk="1" hangingPunct="1">
              <a:lnSpc>
                <a:spcPct val="80000"/>
              </a:lnSpc>
              <a:buFontTx/>
              <a:buNone/>
            </a:pPr>
            <a:r>
              <a:rPr lang="en-US" altLang="en-US" sz="1600" smtClean="0"/>
              <a:t>v. Sarcoidosis</a:t>
            </a:r>
          </a:p>
        </p:txBody>
      </p:sp>
      <p:sp>
        <p:nvSpPr>
          <p:cNvPr id="3" name="Slide Number Placeholder 2"/>
          <p:cNvSpPr>
            <a:spLocks noGrp="1"/>
          </p:cNvSpPr>
          <p:nvPr>
            <p:ph type="sldNum" sz="quarter" idx="12"/>
          </p:nvPr>
        </p:nvSpPr>
        <p:spPr/>
        <p:txBody>
          <a:bodyPr/>
          <a:lstStyle/>
          <a:p>
            <a:pPr>
              <a:defRPr/>
            </a:pPr>
            <a:fld id="{B8EECF68-ECDE-48D2-BD2B-F014FC4CFEAB}" type="slidenum">
              <a:rPr lang="en-US"/>
              <a:pPr>
                <a:defRPr/>
              </a:pPr>
              <a:t>319</a:t>
            </a:fld>
            <a:endParaRPr lang="en-US"/>
          </a:p>
        </p:txBody>
      </p:sp>
    </p:spTree>
    <p:extLst>
      <p:ext uri="{BB962C8B-B14F-4D97-AF65-F5344CB8AC3E}">
        <p14:creationId xmlns:p14="http://schemas.microsoft.com/office/powerpoint/2010/main" val="24599268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a:xfrm>
            <a:off x="457200" y="274638"/>
            <a:ext cx="8229600" cy="411162"/>
          </a:xfrm>
        </p:spPr>
        <p:txBody>
          <a:bodyPr/>
          <a:lstStyle/>
          <a:p>
            <a:pPr eaLnBrk="1" hangingPunct="1"/>
            <a:r>
              <a:rPr lang="en-US" altLang="en-US" b="1" smtClean="0"/>
              <a:t>3. Obstructive Jaundice</a:t>
            </a:r>
          </a:p>
        </p:txBody>
      </p:sp>
      <p:sp>
        <p:nvSpPr>
          <p:cNvPr id="443395" name="Rectangle 3"/>
          <p:cNvSpPr>
            <a:spLocks noGrp="1" noChangeArrowheads="1"/>
          </p:cNvSpPr>
          <p:nvPr>
            <p:ph sz="quarter" idx="1"/>
          </p:nvPr>
        </p:nvSpPr>
        <p:spPr>
          <a:xfrm>
            <a:off x="457200" y="762000"/>
            <a:ext cx="8229600" cy="5867400"/>
          </a:xfrm>
        </p:spPr>
        <p:txBody>
          <a:bodyPr/>
          <a:lstStyle/>
          <a:p>
            <a:pPr marL="660400" indent="-660400" eaLnBrk="1" hangingPunct="1">
              <a:lnSpc>
                <a:spcPct val="80000"/>
              </a:lnSpc>
              <a:buFontTx/>
              <a:buNone/>
            </a:pPr>
            <a:r>
              <a:rPr lang="en-US" altLang="en-US" sz="2800" b="1" smtClean="0"/>
              <a:t>1. Intrahepatic</a:t>
            </a:r>
            <a:endParaRPr lang="en-US" altLang="en-US" sz="2800" smtClean="0"/>
          </a:p>
          <a:p>
            <a:pPr marL="1035050" lvl="1" indent="-577850" eaLnBrk="1" hangingPunct="1">
              <a:lnSpc>
                <a:spcPct val="80000"/>
              </a:lnSpc>
            </a:pPr>
            <a:r>
              <a:rPr lang="en-US" altLang="en-US" smtClean="0"/>
              <a:t>viral hepatitis</a:t>
            </a:r>
          </a:p>
          <a:p>
            <a:pPr marL="1035050" lvl="1" indent="-577850" eaLnBrk="1" hangingPunct="1">
              <a:lnSpc>
                <a:spcPct val="80000"/>
              </a:lnSpc>
            </a:pPr>
            <a:r>
              <a:rPr lang="en-US" altLang="en-US" smtClean="0"/>
              <a:t>liver cirrhosis</a:t>
            </a:r>
          </a:p>
          <a:p>
            <a:pPr marL="1035050" lvl="1" indent="-577850" eaLnBrk="1" hangingPunct="1">
              <a:lnSpc>
                <a:spcPct val="80000"/>
              </a:lnSpc>
            </a:pPr>
            <a:r>
              <a:rPr lang="en-US" altLang="en-US" smtClean="0"/>
              <a:t>Schistosomiasis</a:t>
            </a:r>
          </a:p>
          <a:p>
            <a:pPr marL="1035050" lvl="1" indent="-577850" eaLnBrk="1" hangingPunct="1">
              <a:lnSpc>
                <a:spcPct val="80000"/>
              </a:lnSpc>
            </a:pPr>
            <a:r>
              <a:rPr lang="en-US" altLang="en-US" smtClean="0"/>
              <a:t>Portal vein thrombosis</a:t>
            </a:r>
          </a:p>
          <a:p>
            <a:pPr marL="1035050" lvl="1" indent="-577850" eaLnBrk="1" hangingPunct="1">
              <a:lnSpc>
                <a:spcPct val="80000"/>
              </a:lnSpc>
            </a:pPr>
            <a:r>
              <a:rPr lang="en-US" altLang="en-US" smtClean="0"/>
              <a:t>Hepatoma</a:t>
            </a:r>
          </a:p>
          <a:p>
            <a:pPr marL="1035050" lvl="1" indent="-577850" eaLnBrk="1" hangingPunct="1">
              <a:lnSpc>
                <a:spcPct val="80000"/>
              </a:lnSpc>
            </a:pPr>
            <a:r>
              <a:rPr lang="en-US" altLang="en-US" smtClean="0"/>
              <a:t>Drugs-Anesthetics, steroids, largactil, contraceptives.</a:t>
            </a:r>
          </a:p>
          <a:p>
            <a:pPr marL="660400" indent="-660400" eaLnBrk="1" hangingPunct="1">
              <a:lnSpc>
                <a:spcPct val="80000"/>
              </a:lnSpc>
              <a:buFontTx/>
              <a:buNone/>
            </a:pPr>
            <a:r>
              <a:rPr lang="en-US" altLang="en-US" sz="2800" b="1" smtClean="0"/>
              <a:t>2. Extra hepatic</a:t>
            </a:r>
            <a:endParaRPr lang="en-US" altLang="en-US" sz="2800" smtClean="0"/>
          </a:p>
          <a:p>
            <a:pPr marL="1035050" lvl="1" indent="-577850" eaLnBrk="1" hangingPunct="1">
              <a:lnSpc>
                <a:spcPct val="80000"/>
              </a:lnSpc>
            </a:pPr>
            <a:r>
              <a:rPr lang="en-US" altLang="en-US" smtClean="0"/>
              <a:t>Gall stones</a:t>
            </a:r>
          </a:p>
          <a:p>
            <a:pPr marL="1035050" lvl="1" indent="-577850" eaLnBrk="1" hangingPunct="1">
              <a:lnSpc>
                <a:spcPct val="80000"/>
              </a:lnSpc>
            </a:pPr>
            <a:r>
              <a:rPr lang="en-US" altLang="en-US" smtClean="0"/>
              <a:t>Ca head of pancreas</a:t>
            </a:r>
          </a:p>
          <a:p>
            <a:pPr marL="1035050" lvl="1" indent="-577850" eaLnBrk="1" hangingPunct="1">
              <a:lnSpc>
                <a:spcPct val="80000"/>
              </a:lnSpc>
            </a:pPr>
            <a:r>
              <a:rPr lang="en-US" altLang="en-US" smtClean="0"/>
              <a:t>Ca ampullar of vater</a:t>
            </a:r>
          </a:p>
          <a:p>
            <a:pPr marL="1035050" lvl="1" indent="-577850" eaLnBrk="1" hangingPunct="1">
              <a:lnSpc>
                <a:spcPct val="80000"/>
              </a:lnSpc>
            </a:pPr>
            <a:r>
              <a:rPr lang="en-US" altLang="en-US" smtClean="0"/>
              <a:t>Strictures- of bile ducts.</a:t>
            </a:r>
          </a:p>
          <a:p>
            <a:pPr marL="1035050" lvl="1" indent="-577850" eaLnBrk="1" hangingPunct="1">
              <a:lnSpc>
                <a:spcPct val="80000"/>
              </a:lnSpc>
            </a:pPr>
            <a:r>
              <a:rPr lang="en-US" altLang="en-US" smtClean="0"/>
              <a:t>Enlarged LN of portal hepatic(Helium)</a:t>
            </a:r>
          </a:p>
          <a:p>
            <a:pPr marL="1035050" lvl="1" indent="-577850" eaLnBrk="1" hangingPunct="1">
              <a:lnSpc>
                <a:spcPct val="80000"/>
              </a:lnSpc>
            </a:pPr>
            <a:r>
              <a:rPr lang="en-US" altLang="en-US" smtClean="0"/>
              <a:t>Round worms-obstruct bile ducts.</a:t>
            </a:r>
          </a:p>
        </p:txBody>
      </p:sp>
      <p:sp>
        <p:nvSpPr>
          <p:cNvPr id="4" name="Slide Number Placeholder 3"/>
          <p:cNvSpPr>
            <a:spLocks noGrp="1"/>
          </p:cNvSpPr>
          <p:nvPr>
            <p:ph type="sldNum" sz="quarter" idx="12"/>
          </p:nvPr>
        </p:nvSpPr>
        <p:spPr/>
        <p:txBody>
          <a:bodyPr/>
          <a:lstStyle/>
          <a:p>
            <a:pPr>
              <a:defRPr/>
            </a:pPr>
            <a:fld id="{C945F7CB-B1D6-43FE-91EE-9A96E9A555FD}" type="slidenum">
              <a:rPr lang="en-US"/>
              <a:pPr>
                <a:defRPr/>
              </a:pPr>
              <a:t>32</a:t>
            </a:fld>
            <a:endParaRPr lang="en-US"/>
          </a:p>
        </p:txBody>
      </p:sp>
    </p:spTree>
    <p:extLst>
      <p:ext uri="{BB962C8B-B14F-4D97-AF65-F5344CB8AC3E}">
        <p14:creationId xmlns:p14="http://schemas.microsoft.com/office/powerpoint/2010/main" val="1491653571"/>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6" name="Rectangle 3"/>
          <p:cNvSpPr>
            <a:spLocks noGrp="1" noChangeArrowheads="1"/>
          </p:cNvSpPr>
          <p:nvPr>
            <p:ph sz="quarter" idx="1"/>
          </p:nvPr>
        </p:nvSpPr>
        <p:spPr>
          <a:xfrm>
            <a:off x="457200" y="381000"/>
            <a:ext cx="8229600" cy="5745163"/>
          </a:xfrm>
        </p:spPr>
        <p:txBody>
          <a:bodyPr/>
          <a:lstStyle/>
          <a:p>
            <a:pPr marL="660400" indent="-660400" eaLnBrk="1" hangingPunct="1">
              <a:buFontTx/>
              <a:buNone/>
            </a:pPr>
            <a:r>
              <a:rPr lang="en-US" altLang="en-US" sz="4000" smtClean="0"/>
              <a:t>3. Idiopathic mucosal transudation</a:t>
            </a:r>
          </a:p>
          <a:p>
            <a:pPr marL="1409700" lvl="2" indent="-495300" eaLnBrk="1" hangingPunct="1">
              <a:buClr>
                <a:schemeClr val="tx1"/>
              </a:buClr>
              <a:buFontTx/>
              <a:buAutoNum type="romanLcPeriod"/>
            </a:pPr>
            <a:r>
              <a:rPr lang="en-US" altLang="en-US" sz="3600" smtClean="0"/>
              <a:t>Zollinger –Ellison syndrome</a:t>
            </a:r>
          </a:p>
          <a:p>
            <a:pPr marL="1409700" lvl="2" indent="-495300" eaLnBrk="1" hangingPunct="1">
              <a:buClr>
                <a:schemeClr val="tx1"/>
              </a:buClr>
              <a:buFontTx/>
              <a:buAutoNum type="romanLcPeriod"/>
            </a:pPr>
            <a:r>
              <a:rPr lang="en-US" altLang="en-US" sz="3600" smtClean="0"/>
              <a:t>Acute viral gastroenteritis</a:t>
            </a:r>
          </a:p>
          <a:p>
            <a:pPr marL="1409700" lvl="2" indent="-495300" eaLnBrk="1" hangingPunct="1">
              <a:buClr>
                <a:schemeClr val="tx1"/>
              </a:buClr>
              <a:buFontTx/>
              <a:buAutoNum type="romanLcPeriod"/>
            </a:pPr>
            <a:r>
              <a:rPr lang="en-US" altLang="en-US" sz="3600" smtClean="0"/>
              <a:t>Celiac sprue</a:t>
            </a:r>
          </a:p>
          <a:p>
            <a:pPr marL="1409700" lvl="2" indent="-495300" eaLnBrk="1" hangingPunct="1">
              <a:buClr>
                <a:schemeClr val="tx1"/>
              </a:buClr>
              <a:buFontTx/>
              <a:buAutoNum type="romanLcPeriod"/>
            </a:pPr>
            <a:r>
              <a:rPr lang="en-US" altLang="en-US" sz="3600" smtClean="0"/>
              <a:t>Eosinophilic gastroenteritis</a:t>
            </a:r>
          </a:p>
          <a:p>
            <a:pPr marL="1409700" lvl="2" indent="-495300" eaLnBrk="1" hangingPunct="1">
              <a:buClr>
                <a:schemeClr val="tx1"/>
              </a:buClr>
              <a:buFontTx/>
              <a:buAutoNum type="romanLcPeriod"/>
            </a:pPr>
            <a:r>
              <a:rPr lang="en-US" altLang="en-US" sz="3600" smtClean="0"/>
              <a:t>Allergic protein losing enteropathy</a:t>
            </a:r>
          </a:p>
          <a:p>
            <a:pPr marL="1409700" lvl="2" indent="-495300" eaLnBrk="1" hangingPunct="1">
              <a:buClr>
                <a:schemeClr val="tx1"/>
              </a:buClr>
              <a:buFontTx/>
              <a:buAutoNum type="romanLcPeriod"/>
            </a:pPr>
            <a:r>
              <a:rPr lang="en-US" altLang="en-US" sz="3600" smtClean="0"/>
              <a:t>Parasite infection-Giardiasis hookworm</a:t>
            </a:r>
          </a:p>
          <a:p>
            <a:pPr marL="1409700" lvl="2" indent="-495300" eaLnBrk="1" hangingPunct="1">
              <a:buClr>
                <a:schemeClr val="tx1"/>
              </a:buClr>
              <a:buFontTx/>
              <a:buAutoNum type="romanLcPeriod"/>
            </a:pPr>
            <a:r>
              <a:rPr lang="en-US" altLang="en-US" sz="3600" smtClean="0"/>
              <a:t>Amyloidosis</a:t>
            </a:r>
          </a:p>
          <a:p>
            <a:pPr marL="1409700" lvl="2" indent="-495300" eaLnBrk="1" hangingPunct="1">
              <a:buClr>
                <a:schemeClr val="tx1"/>
              </a:buClr>
              <a:buFontTx/>
              <a:buAutoNum type="romanLcPeriod"/>
            </a:pPr>
            <a:r>
              <a:rPr lang="en-US" altLang="en-US" sz="3600" smtClean="0"/>
              <a:t>Systemic lupus Erythematosus</a:t>
            </a:r>
          </a:p>
          <a:p>
            <a:pPr marL="1409700" lvl="2" indent="-495300" eaLnBrk="1" hangingPunct="1">
              <a:buClr>
                <a:schemeClr val="tx1"/>
              </a:buClr>
              <a:buFontTx/>
              <a:buNone/>
            </a:pPr>
            <a:endParaRPr lang="en-US" altLang="en-US" sz="3600" smtClean="0"/>
          </a:p>
          <a:p>
            <a:pPr marL="660400" indent="-660400" eaLnBrk="1" hangingPunct="1"/>
            <a:endParaRPr lang="en-US" altLang="en-US" sz="4000" smtClean="0"/>
          </a:p>
        </p:txBody>
      </p:sp>
      <p:sp>
        <p:nvSpPr>
          <p:cNvPr id="3" name="Slide Number Placeholder 2"/>
          <p:cNvSpPr>
            <a:spLocks noGrp="1"/>
          </p:cNvSpPr>
          <p:nvPr>
            <p:ph type="sldNum" sz="quarter" idx="12"/>
          </p:nvPr>
        </p:nvSpPr>
        <p:spPr/>
        <p:txBody>
          <a:bodyPr/>
          <a:lstStyle/>
          <a:p>
            <a:pPr>
              <a:defRPr/>
            </a:pPr>
            <a:fld id="{8BC63A24-ADEE-4855-B5FB-E9CD1E9255CA}" type="slidenum">
              <a:rPr lang="en-US"/>
              <a:pPr>
                <a:defRPr/>
              </a:pPr>
              <a:t>320</a:t>
            </a:fld>
            <a:endParaRPr lang="en-US"/>
          </a:p>
        </p:txBody>
      </p:sp>
    </p:spTree>
    <p:extLst>
      <p:ext uri="{BB962C8B-B14F-4D97-AF65-F5344CB8AC3E}">
        <p14:creationId xmlns:p14="http://schemas.microsoft.com/office/powerpoint/2010/main" val="4266281593"/>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330" name="Rectangle 2"/>
          <p:cNvSpPr>
            <a:spLocks noGrp="1" noChangeArrowheads="1"/>
          </p:cNvSpPr>
          <p:nvPr>
            <p:ph type="title"/>
          </p:nvPr>
        </p:nvSpPr>
        <p:spPr>
          <a:xfrm>
            <a:off x="685800" y="2286000"/>
            <a:ext cx="7010400" cy="1828800"/>
          </a:xfrm>
        </p:spPr>
        <p:txBody>
          <a:bodyPr/>
          <a:lstStyle/>
          <a:p>
            <a:pPr eaLnBrk="1" hangingPunct="1"/>
            <a:r>
              <a:rPr lang="en-US" altLang="en-US" sz="9600" b="1" smtClean="0"/>
              <a:t>PERITONITIS</a:t>
            </a:r>
          </a:p>
        </p:txBody>
      </p:sp>
      <p:sp>
        <p:nvSpPr>
          <p:cNvPr id="3" name="Slide Number Placeholder 2"/>
          <p:cNvSpPr>
            <a:spLocks noGrp="1"/>
          </p:cNvSpPr>
          <p:nvPr>
            <p:ph type="sldNum" sz="quarter" idx="12"/>
          </p:nvPr>
        </p:nvSpPr>
        <p:spPr/>
        <p:txBody>
          <a:bodyPr/>
          <a:lstStyle/>
          <a:p>
            <a:pPr>
              <a:defRPr/>
            </a:pPr>
            <a:fld id="{F2B52526-A37D-48C9-B4AE-5909DC1ED556}" type="slidenum">
              <a:rPr lang="en-US"/>
              <a:pPr>
                <a:defRPr/>
              </a:pPr>
              <a:t>321</a:t>
            </a:fld>
            <a:endParaRPr lang="en-US"/>
          </a:p>
        </p:txBody>
      </p:sp>
    </p:spTree>
    <p:extLst>
      <p:ext uri="{BB962C8B-B14F-4D97-AF65-F5344CB8AC3E}">
        <p14:creationId xmlns:p14="http://schemas.microsoft.com/office/powerpoint/2010/main" val="3273951567"/>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4" name="Rectangle 3"/>
          <p:cNvSpPr>
            <a:spLocks noGrp="1" noChangeArrowheads="1"/>
          </p:cNvSpPr>
          <p:nvPr>
            <p:ph sz="quarter" idx="1"/>
          </p:nvPr>
        </p:nvSpPr>
        <p:spPr>
          <a:xfrm>
            <a:off x="685800" y="990600"/>
            <a:ext cx="7772400" cy="4572000"/>
          </a:xfrm>
        </p:spPr>
        <p:txBody>
          <a:bodyPr/>
          <a:lstStyle/>
          <a:p>
            <a:pPr eaLnBrk="1" hangingPunct="1">
              <a:buFont typeface="Wingdings 2" pitchFamily="18" charset="2"/>
              <a:buNone/>
            </a:pPr>
            <a:r>
              <a:rPr lang="en-US" altLang="en-US" sz="4800" b="1" u="sng" smtClean="0"/>
              <a:t>PERITONITIS</a:t>
            </a:r>
            <a:endParaRPr lang="en-US" altLang="en-US" sz="4800" smtClean="0"/>
          </a:p>
          <a:p>
            <a:pPr eaLnBrk="1" hangingPunct="1">
              <a:buFont typeface="Wingdings 2" pitchFamily="18" charset="2"/>
              <a:buNone/>
            </a:pPr>
            <a:r>
              <a:rPr lang="en-US" altLang="en-US" sz="4800" smtClean="0"/>
              <a:t>There are two types</a:t>
            </a:r>
          </a:p>
          <a:p>
            <a:pPr lvl="2" eaLnBrk="1" hangingPunct="1">
              <a:buFont typeface="Wingdings 2" pitchFamily="18" charset="2"/>
              <a:buNone/>
            </a:pPr>
            <a:r>
              <a:rPr lang="en-US" altLang="en-US" sz="4200" smtClean="0"/>
              <a:t>1. </a:t>
            </a:r>
            <a:r>
              <a:rPr lang="en-US" altLang="en-US" sz="5400" smtClean="0"/>
              <a:t>Acute peritonitis</a:t>
            </a:r>
          </a:p>
          <a:p>
            <a:pPr lvl="2" eaLnBrk="1" hangingPunct="1">
              <a:buFont typeface="Wingdings 2" pitchFamily="18" charset="2"/>
              <a:buNone/>
            </a:pPr>
            <a:r>
              <a:rPr lang="en-US" altLang="en-US" sz="5400" smtClean="0"/>
              <a:t>2. Chronic peritonitis</a:t>
            </a:r>
          </a:p>
        </p:txBody>
      </p:sp>
      <p:sp>
        <p:nvSpPr>
          <p:cNvPr id="3" name="Slide Number Placeholder 2"/>
          <p:cNvSpPr>
            <a:spLocks noGrp="1"/>
          </p:cNvSpPr>
          <p:nvPr>
            <p:ph type="sldNum" sz="quarter" idx="12"/>
          </p:nvPr>
        </p:nvSpPr>
        <p:spPr/>
        <p:txBody>
          <a:bodyPr/>
          <a:lstStyle/>
          <a:p>
            <a:pPr>
              <a:defRPr/>
            </a:pPr>
            <a:fld id="{107BB2BD-EFDF-4A63-8B7C-038BE3E8D7A0}" type="slidenum">
              <a:rPr lang="en-US"/>
              <a:pPr>
                <a:defRPr/>
              </a:pPr>
              <a:t>322</a:t>
            </a:fld>
            <a:endParaRPr lang="en-US"/>
          </a:p>
        </p:txBody>
      </p:sp>
    </p:spTree>
    <p:extLst>
      <p:ext uri="{BB962C8B-B14F-4D97-AF65-F5344CB8AC3E}">
        <p14:creationId xmlns:p14="http://schemas.microsoft.com/office/powerpoint/2010/main" val="3072531198"/>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378" name="Rectangle 2"/>
          <p:cNvSpPr>
            <a:spLocks noGrp="1" noChangeArrowheads="1"/>
          </p:cNvSpPr>
          <p:nvPr>
            <p:ph type="title"/>
          </p:nvPr>
        </p:nvSpPr>
        <p:spPr>
          <a:xfrm>
            <a:off x="533400" y="2514600"/>
            <a:ext cx="8382000" cy="1143000"/>
          </a:xfrm>
        </p:spPr>
        <p:txBody>
          <a:bodyPr/>
          <a:lstStyle/>
          <a:p>
            <a:pPr eaLnBrk="1" hangingPunct="1"/>
            <a:r>
              <a:rPr lang="en-US" altLang="en-US" sz="7200" b="1" smtClean="0">
                <a:solidFill>
                  <a:schemeClr val="tx1"/>
                </a:solidFill>
              </a:rPr>
              <a:t>ACUTE PERITONITIS</a:t>
            </a:r>
          </a:p>
        </p:txBody>
      </p:sp>
      <p:sp>
        <p:nvSpPr>
          <p:cNvPr id="3" name="Slide Number Placeholder 2"/>
          <p:cNvSpPr>
            <a:spLocks noGrp="1"/>
          </p:cNvSpPr>
          <p:nvPr>
            <p:ph type="sldNum" sz="quarter" idx="12"/>
          </p:nvPr>
        </p:nvSpPr>
        <p:spPr/>
        <p:txBody>
          <a:bodyPr/>
          <a:lstStyle/>
          <a:p>
            <a:pPr>
              <a:defRPr/>
            </a:pPr>
            <a:fld id="{477FC234-A8B8-4B86-A409-A612CBA4FD61}" type="slidenum">
              <a:rPr lang="en-US"/>
              <a:pPr>
                <a:defRPr/>
              </a:pPr>
              <a:t>323</a:t>
            </a:fld>
            <a:endParaRPr lang="en-US"/>
          </a:p>
        </p:txBody>
      </p:sp>
    </p:spTree>
    <p:extLst>
      <p:ext uri="{BB962C8B-B14F-4D97-AF65-F5344CB8AC3E}">
        <p14:creationId xmlns:p14="http://schemas.microsoft.com/office/powerpoint/2010/main" val="232606772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402" name="Rectangle 3"/>
          <p:cNvSpPr>
            <a:spLocks noGrp="1" noChangeArrowheads="1"/>
          </p:cNvSpPr>
          <p:nvPr>
            <p:ph sz="quarter" idx="1"/>
          </p:nvPr>
        </p:nvSpPr>
        <p:spPr>
          <a:xfrm>
            <a:off x="457200" y="228600"/>
            <a:ext cx="8229600" cy="6629400"/>
          </a:xfrm>
        </p:spPr>
        <p:txBody>
          <a:bodyPr/>
          <a:lstStyle/>
          <a:p>
            <a:pPr marL="609600" indent="-609600" eaLnBrk="1" hangingPunct="1">
              <a:lnSpc>
                <a:spcPct val="90000"/>
              </a:lnSpc>
              <a:buFontTx/>
              <a:buNone/>
            </a:pPr>
            <a:r>
              <a:rPr lang="en-US" altLang="en-US" b="1" smtClean="0"/>
              <a:t>ACUTE PERITONITIS</a:t>
            </a:r>
          </a:p>
          <a:p>
            <a:pPr marL="609600" indent="-609600" eaLnBrk="1" hangingPunct="1">
              <a:lnSpc>
                <a:spcPct val="90000"/>
              </a:lnSpc>
              <a:buFontTx/>
              <a:buNone/>
            </a:pPr>
            <a:endParaRPr lang="en-US" altLang="en-US" smtClean="0"/>
          </a:p>
          <a:p>
            <a:pPr marL="609600" indent="-609600" eaLnBrk="1" hangingPunct="1">
              <a:lnSpc>
                <a:spcPct val="90000"/>
              </a:lnSpc>
              <a:buFontTx/>
              <a:buNone/>
            </a:pPr>
            <a:r>
              <a:rPr lang="en-US" altLang="en-US" smtClean="0"/>
              <a:t>Def. Acute inflammation of the peritoneum</a:t>
            </a:r>
          </a:p>
          <a:p>
            <a:pPr marL="609600" indent="-609600" eaLnBrk="1" hangingPunct="1">
              <a:lnSpc>
                <a:spcPct val="90000"/>
              </a:lnSpc>
              <a:buFontTx/>
              <a:buNone/>
            </a:pPr>
            <a:endParaRPr lang="en-US" altLang="en-US" smtClean="0"/>
          </a:p>
          <a:p>
            <a:pPr marL="609600" indent="-609600" eaLnBrk="1" hangingPunct="1">
              <a:lnSpc>
                <a:spcPct val="90000"/>
              </a:lnSpc>
              <a:buFontTx/>
              <a:buNone/>
            </a:pPr>
            <a:r>
              <a:rPr lang="en-US" altLang="en-US" u="sng" smtClean="0"/>
              <a:t>Aetiology</a:t>
            </a:r>
          </a:p>
          <a:p>
            <a:pPr marL="609600" indent="-609600" eaLnBrk="1" hangingPunct="1">
              <a:lnSpc>
                <a:spcPct val="90000"/>
              </a:lnSpc>
              <a:buFontTx/>
              <a:buAutoNum type="arabicPeriod"/>
            </a:pPr>
            <a:r>
              <a:rPr lang="en-US" altLang="en-US" smtClean="0"/>
              <a:t>Follow spread of infection from abdominal organs e.g. acute appendicitis, acute salphingitis, diverticulitis, infection by G.C, E.coli and anaerobic organisms.</a:t>
            </a:r>
          </a:p>
          <a:p>
            <a:pPr marL="609600" indent="-609600" eaLnBrk="1" hangingPunct="1">
              <a:lnSpc>
                <a:spcPct val="90000"/>
              </a:lnSpc>
              <a:buFontTx/>
              <a:buAutoNum type="arabicPeriod"/>
            </a:pPr>
            <a:r>
              <a:rPr lang="en-US" altLang="en-US" smtClean="0"/>
              <a:t>Rupture of alimentary tract e.g. as in perforated duodenal ulcer or perforated colo-rectal malignancy</a:t>
            </a:r>
          </a:p>
          <a:p>
            <a:pPr marL="609600" indent="-609600" eaLnBrk="1" hangingPunct="1">
              <a:lnSpc>
                <a:spcPct val="90000"/>
              </a:lnSpc>
              <a:buFontTx/>
              <a:buAutoNum type="arabicPeriod"/>
            </a:pPr>
            <a:r>
              <a:rPr lang="en-US" altLang="en-US" smtClean="0"/>
              <a:t>chemical irritants e.g. bile or acids from perforated ulcers</a:t>
            </a:r>
          </a:p>
          <a:p>
            <a:pPr marL="609600" indent="-609600" eaLnBrk="1" hangingPunct="1">
              <a:lnSpc>
                <a:spcPct val="90000"/>
              </a:lnSpc>
              <a:buFontTx/>
              <a:buAutoNum type="arabicPeriod"/>
            </a:pPr>
            <a:r>
              <a:rPr lang="en-US" altLang="en-US" smtClean="0"/>
              <a:t>Penetrating abdominal wounds e.g. staphs,streph</a:t>
            </a:r>
          </a:p>
          <a:p>
            <a:pPr marL="609600" indent="-609600" eaLnBrk="1" hangingPunct="1">
              <a:lnSpc>
                <a:spcPct val="90000"/>
              </a:lnSpc>
            </a:pPr>
            <a:endParaRPr lang="en-US" altLang="en-US" smtClean="0"/>
          </a:p>
        </p:txBody>
      </p:sp>
      <p:sp>
        <p:nvSpPr>
          <p:cNvPr id="3" name="Slide Number Placeholder 2"/>
          <p:cNvSpPr>
            <a:spLocks noGrp="1"/>
          </p:cNvSpPr>
          <p:nvPr>
            <p:ph type="sldNum" sz="quarter" idx="12"/>
          </p:nvPr>
        </p:nvSpPr>
        <p:spPr/>
        <p:txBody>
          <a:bodyPr/>
          <a:lstStyle/>
          <a:p>
            <a:pPr>
              <a:defRPr/>
            </a:pPr>
            <a:fld id="{2ADC597C-1E33-4A32-BEF5-61DE877C2AEA}" type="slidenum">
              <a:rPr lang="en-US"/>
              <a:pPr>
                <a:defRPr/>
              </a:pPr>
              <a:t>324</a:t>
            </a:fld>
            <a:endParaRPr lang="en-US"/>
          </a:p>
        </p:txBody>
      </p:sp>
    </p:spTree>
    <p:extLst>
      <p:ext uri="{BB962C8B-B14F-4D97-AF65-F5344CB8AC3E}">
        <p14:creationId xmlns:p14="http://schemas.microsoft.com/office/powerpoint/2010/main" val="344548134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6" name="Rectangle 3"/>
          <p:cNvSpPr>
            <a:spLocks noGrp="1" noChangeArrowheads="1"/>
          </p:cNvSpPr>
          <p:nvPr>
            <p:ph sz="quarter" idx="1"/>
          </p:nvPr>
        </p:nvSpPr>
        <p:spPr>
          <a:xfrm>
            <a:off x="228600" y="228600"/>
            <a:ext cx="8458200" cy="6629400"/>
          </a:xfrm>
        </p:spPr>
        <p:txBody>
          <a:bodyPr/>
          <a:lstStyle/>
          <a:p>
            <a:pPr eaLnBrk="1" hangingPunct="1">
              <a:buFontTx/>
              <a:buNone/>
            </a:pPr>
            <a:r>
              <a:rPr lang="en-US" altLang="en-US" sz="2800" b="1" u="sng" smtClean="0"/>
              <a:t>Pathophysiology</a:t>
            </a:r>
            <a:endParaRPr lang="en-US" altLang="en-US" sz="2800" u="sng" smtClean="0"/>
          </a:p>
          <a:p>
            <a:pPr eaLnBrk="1" hangingPunct="1">
              <a:buFontTx/>
              <a:buNone/>
            </a:pPr>
            <a:r>
              <a:rPr lang="en-US" altLang="en-US" sz="2800" smtClean="0"/>
              <a:t>  Infection + chemicals</a:t>
            </a:r>
          </a:p>
          <a:p>
            <a:pPr eaLnBrk="1" hangingPunct="1">
              <a:buFontTx/>
              <a:buNone/>
            </a:pPr>
            <a:r>
              <a:rPr lang="en-US" altLang="en-US" sz="2800" smtClean="0"/>
              <a:t>          ↓ </a:t>
            </a:r>
          </a:p>
          <a:p>
            <a:pPr eaLnBrk="1" hangingPunct="1">
              <a:buFontTx/>
              <a:buNone/>
            </a:pPr>
            <a:r>
              <a:rPr lang="en-US" altLang="en-US" sz="2800" smtClean="0"/>
              <a:t>  Inflammation</a:t>
            </a:r>
          </a:p>
          <a:p>
            <a:pPr eaLnBrk="1" hangingPunct="1">
              <a:buFontTx/>
              <a:buNone/>
            </a:pPr>
            <a:r>
              <a:rPr lang="en-US" altLang="en-US" sz="2800" smtClean="0"/>
              <a:t>          ↓</a:t>
            </a:r>
          </a:p>
          <a:p>
            <a:pPr eaLnBrk="1" hangingPunct="1">
              <a:buFontTx/>
              <a:buNone/>
            </a:pPr>
            <a:r>
              <a:rPr lang="en-US" altLang="en-US" sz="2800" smtClean="0"/>
              <a:t>Oedema + congestion + outpouring of exudative fluid</a:t>
            </a:r>
          </a:p>
          <a:p>
            <a:pPr eaLnBrk="1" hangingPunct="1">
              <a:buFontTx/>
              <a:buNone/>
            </a:pPr>
            <a:r>
              <a:rPr lang="en-US" altLang="en-US" sz="2800" smtClean="0"/>
              <a:t>          ↓ </a:t>
            </a:r>
          </a:p>
          <a:p>
            <a:pPr eaLnBrk="1" hangingPunct="1">
              <a:buFontTx/>
              <a:buNone/>
            </a:pPr>
            <a:r>
              <a:rPr lang="en-US" altLang="en-US" sz="2800" smtClean="0"/>
              <a:t> Rich in Abs</a:t>
            </a:r>
          </a:p>
          <a:p>
            <a:pPr eaLnBrk="1" hangingPunct="1">
              <a:buFontTx/>
              <a:buNone/>
            </a:pPr>
            <a:r>
              <a:rPr lang="en-US" altLang="en-US" sz="2800" smtClean="0"/>
              <a:t>          ↓</a:t>
            </a:r>
          </a:p>
          <a:p>
            <a:pPr eaLnBrk="1" hangingPunct="1">
              <a:buFontTx/>
              <a:buNone/>
            </a:pPr>
            <a:r>
              <a:rPr lang="en-US" altLang="en-US" sz="2800" smtClean="0"/>
              <a:t>  Dilution + destruction of microbes</a:t>
            </a:r>
          </a:p>
          <a:p>
            <a:pPr eaLnBrk="1" hangingPunct="1">
              <a:buFontTx/>
              <a:buNone/>
            </a:pPr>
            <a:r>
              <a:rPr lang="en-US" altLang="en-US" sz="2800" smtClean="0"/>
              <a:t>          ↓ </a:t>
            </a:r>
          </a:p>
          <a:p>
            <a:pPr eaLnBrk="1" hangingPunct="1">
              <a:buFontTx/>
              <a:buNone/>
            </a:pPr>
            <a:r>
              <a:rPr lang="en-US" altLang="en-US" sz="2800" smtClean="0"/>
              <a:t>   Resolution or localization of infection</a:t>
            </a:r>
          </a:p>
          <a:p>
            <a:pPr eaLnBrk="1" hangingPunct="1">
              <a:buFontTx/>
              <a:buNone/>
            </a:pPr>
            <a:endParaRPr lang="en-US" altLang="en-US" sz="2800" smtClean="0"/>
          </a:p>
        </p:txBody>
      </p:sp>
      <p:sp>
        <p:nvSpPr>
          <p:cNvPr id="3" name="Slide Number Placeholder 2"/>
          <p:cNvSpPr>
            <a:spLocks noGrp="1"/>
          </p:cNvSpPr>
          <p:nvPr>
            <p:ph type="sldNum" sz="quarter" idx="12"/>
          </p:nvPr>
        </p:nvSpPr>
        <p:spPr/>
        <p:txBody>
          <a:bodyPr/>
          <a:lstStyle/>
          <a:p>
            <a:pPr>
              <a:defRPr/>
            </a:pPr>
            <a:fld id="{9E473033-C785-4598-867B-4CA8EF081986}" type="slidenum">
              <a:rPr lang="en-US"/>
              <a:pPr>
                <a:defRPr/>
              </a:pPr>
              <a:t>325</a:t>
            </a:fld>
            <a:endParaRPr lang="en-US"/>
          </a:p>
        </p:txBody>
      </p:sp>
    </p:spTree>
    <p:extLst>
      <p:ext uri="{BB962C8B-B14F-4D97-AF65-F5344CB8AC3E}">
        <p14:creationId xmlns:p14="http://schemas.microsoft.com/office/powerpoint/2010/main" val="204013914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50" name="Rectangle 3"/>
          <p:cNvSpPr>
            <a:spLocks noGrp="1" noChangeArrowheads="1"/>
          </p:cNvSpPr>
          <p:nvPr>
            <p:ph sz="quarter" idx="1"/>
          </p:nvPr>
        </p:nvSpPr>
        <p:spPr>
          <a:xfrm>
            <a:off x="457200" y="457200"/>
            <a:ext cx="8229600" cy="5668963"/>
          </a:xfrm>
        </p:spPr>
        <p:txBody>
          <a:bodyPr/>
          <a:lstStyle/>
          <a:p>
            <a:pPr eaLnBrk="1" hangingPunct="1">
              <a:buFontTx/>
              <a:buNone/>
            </a:pPr>
            <a:r>
              <a:rPr lang="en-US" altLang="en-US" sz="4400" u="sng" smtClean="0"/>
              <a:t>Clinical features</a:t>
            </a:r>
          </a:p>
          <a:p>
            <a:pPr lvl="1" eaLnBrk="1" hangingPunct="1"/>
            <a:r>
              <a:rPr lang="en-US" altLang="en-US" sz="4400" smtClean="0"/>
              <a:t>sudden onset</a:t>
            </a:r>
          </a:p>
          <a:p>
            <a:pPr lvl="1" eaLnBrk="1" hangingPunct="1"/>
            <a:r>
              <a:rPr lang="en-US" altLang="en-US" sz="4400" smtClean="0"/>
              <a:t>severe abdominal pain – Agonizing abdominal pain</a:t>
            </a:r>
          </a:p>
          <a:p>
            <a:pPr lvl="1" eaLnBrk="1" hangingPunct="1"/>
            <a:r>
              <a:rPr lang="en-US" altLang="en-US" sz="4400" smtClean="0"/>
              <a:t>vomiting</a:t>
            </a:r>
          </a:p>
          <a:p>
            <a:pPr lvl="1" eaLnBrk="1" hangingPunct="1"/>
            <a:r>
              <a:rPr lang="en-US" altLang="en-US" sz="4400" smtClean="0"/>
              <a:t>opens bowels initially later constipation</a:t>
            </a:r>
          </a:p>
        </p:txBody>
      </p:sp>
      <p:sp>
        <p:nvSpPr>
          <p:cNvPr id="3" name="Slide Number Placeholder 2"/>
          <p:cNvSpPr>
            <a:spLocks noGrp="1"/>
          </p:cNvSpPr>
          <p:nvPr>
            <p:ph type="sldNum" sz="quarter" idx="12"/>
          </p:nvPr>
        </p:nvSpPr>
        <p:spPr/>
        <p:txBody>
          <a:bodyPr/>
          <a:lstStyle/>
          <a:p>
            <a:pPr>
              <a:defRPr/>
            </a:pPr>
            <a:fld id="{14D12615-1E15-41FB-8B1C-DB67BBF8D5D0}" type="slidenum">
              <a:rPr lang="en-US"/>
              <a:pPr>
                <a:defRPr/>
              </a:pPr>
              <a:t>326</a:t>
            </a:fld>
            <a:endParaRPr lang="en-US"/>
          </a:p>
        </p:txBody>
      </p:sp>
    </p:spTree>
    <p:extLst>
      <p:ext uri="{BB962C8B-B14F-4D97-AF65-F5344CB8AC3E}">
        <p14:creationId xmlns:p14="http://schemas.microsoft.com/office/powerpoint/2010/main" val="293654917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4" name="Rectangle 3"/>
          <p:cNvSpPr>
            <a:spLocks noGrp="1" noChangeArrowheads="1"/>
          </p:cNvSpPr>
          <p:nvPr>
            <p:ph sz="quarter" idx="1"/>
          </p:nvPr>
        </p:nvSpPr>
        <p:spPr>
          <a:xfrm>
            <a:off x="304800" y="228600"/>
            <a:ext cx="8686800" cy="6400800"/>
          </a:xfrm>
        </p:spPr>
        <p:txBody>
          <a:bodyPr/>
          <a:lstStyle/>
          <a:p>
            <a:pPr eaLnBrk="1" hangingPunct="1">
              <a:lnSpc>
                <a:spcPct val="80000"/>
              </a:lnSpc>
              <a:buFontTx/>
              <a:buNone/>
            </a:pPr>
            <a:r>
              <a:rPr lang="en-US" altLang="en-US" sz="3200" b="1" smtClean="0"/>
              <a:t>O/E</a:t>
            </a:r>
            <a:endParaRPr lang="en-US" altLang="en-US" sz="3200" smtClean="0"/>
          </a:p>
          <a:p>
            <a:pPr eaLnBrk="1" hangingPunct="1">
              <a:lnSpc>
                <a:spcPct val="80000"/>
              </a:lnSpc>
            </a:pPr>
            <a:r>
              <a:rPr lang="en-US" altLang="en-US" sz="3200" smtClean="0"/>
              <a:t>Patient lies immobile on the back with knees drawn up.</a:t>
            </a:r>
          </a:p>
          <a:p>
            <a:pPr eaLnBrk="1" hangingPunct="1">
              <a:lnSpc>
                <a:spcPct val="80000"/>
              </a:lnSpc>
            </a:pPr>
            <a:r>
              <a:rPr lang="en-US" altLang="en-US" sz="3200" smtClean="0"/>
              <a:t>shallow breathing</a:t>
            </a:r>
          </a:p>
          <a:p>
            <a:pPr eaLnBrk="1" hangingPunct="1">
              <a:lnSpc>
                <a:spcPct val="80000"/>
              </a:lnSpc>
            </a:pPr>
            <a:r>
              <a:rPr lang="en-US" altLang="en-US" sz="3200" smtClean="0"/>
              <a:t>Abdomen is fixed, exhibiting little movement with respiration</a:t>
            </a:r>
          </a:p>
          <a:p>
            <a:pPr eaLnBrk="1" hangingPunct="1">
              <a:lnSpc>
                <a:spcPct val="80000"/>
              </a:lnSpc>
            </a:pPr>
            <a:r>
              <a:rPr lang="en-US" altLang="en-US" sz="3200" smtClean="0"/>
              <a:t>Breathing is thoracic type</a:t>
            </a:r>
          </a:p>
          <a:p>
            <a:pPr eaLnBrk="1" hangingPunct="1">
              <a:lnSpc>
                <a:spcPct val="80000"/>
              </a:lnSpc>
            </a:pPr>
            <a:r>
              <a:rPr lang="en-US" altLang="en-US" sz="3200" smtClean="0"/>
              <a:t>Anxious distressed facies-in severe cases</a:t>
            </a:r>
          </a:p>
          <a:p>
            <a:pPr eaLnBrk="1" hangingPunct="1">
              <a:lnSpc>
                <a:spcPct val="80000"/>
              </a:lnSpc>
            </a:pPr>
            <a:r>
              <a:rPr lang="en-US" altLang="en-US" sz="3200" smtClean="0"/>
              <a:t>Abdominal distended</a:t>
            </a:r>
          </a:p>
          <a:p>
            <a:pPr eaLnBrk="1" hangingPunct="1">
              <a:lnSpc>
                <a:spcPct val="80000"/>
              </a:lnSpc>
            </a:pPr>
            <a:r>
              <a:rPr lang="en-US" altLang="en-US" sz="3200" smtClean="0"/>
              <a:t>Extreme abdominal tenderness</a:t>
            </a:r>
          </a:p>
          <a:p>
            <a:pPr eaLnBrk="1" hangingPunct="1">
              <a:lnSpc>
                <a:spcPct val="80000"/>
              </a:lnSpc>
            </a:pPr>
            <a:r>
              <a:rPr lang="en-US" altLang="en-US" sz="3200" smtClean="0"/>
              <a:t>Board like rigidity of abdominal muscles</a:t>
            </a:r>
          </a:p>
          <a:p>
            <a:pPr eaLnBrk="1" hangingPunct="1">
              <a:lnSpc>
                <a:spcPct val="80000"/>
              </a:lnSpc>
            </a:pPr>
            <a:r>
              <a:rPr lang="en-US" altLang="en-US" sz="3200" smtClean="0"/>
              <a:t>Tenderness is accompanied by hyperaesthesia of the skin</a:t>
            </a:r>
          </a:p>
          <a:p>
            <a:pPr eaLnBrk="1" hangingPunct="1">
              <a:lnSpc>
                <a:spcPct val="80000"/>
              </a:lnSpc>
            </a:pPr>
            <a:r>
              <a:rPr lang="en-US" altLang="en-US" sz="3200" smtClean="0"/>
              <a:t>Rebound tenderness-characteristic</a:t>
            </a:r>
          </a:p>
          <a:p>
            <a:pPr eaLnBrk="1" hangingPunct="1">
              <a:lnSpc>
                <a:spcPct val="80000"/>
              </a:lnSpc>
            </a:pPr>
            <a:r>
              <a:rPr lang="en-US" altLang="en-US" sz="3200" smtClean="0"/>
              <a:t>No bowel sounds detected ( silent abdomen)</a:t>
            </a:r>
          </a:p>
          <a:p>
            <a:pPr eaLnBrk="1" hangingPunct="1">
              <a:lnSpc>
                <a:spcPct val="80000"/>
              </a:lnSpc>
            </a:pPr>
            <a:endParaRPr lang="en-US" altLang="en-US" sz="3200" smtClean="0"/>
          </a:p>
        </p:txBody>
      </p:sp>
      <p:sp>
        <p:nvSpPr>
          <p:cNvPr id="3" name="Slide Number Placeholder 2"/>
          <p:cNvSpPr>
            <a:spLocks noGrp="1"/>
          </p:cNvSpPr>
          <p:nvPr>
            <p:ph type="sldNum" sz="quarter" idx="12"/>
          </p:nvPr>
        </p:nvSpPr>
        <p:spPr/>
        <p:txBody>
          <a:bodyPr/>
          <a:lstStyle/>
          <a:p>
            <a:pPr>
              <a:defRPr/>
            </a:pPr>
            <a:fld id="{818FFB7A-264F-4DEC-8B52-321E7552B6B3}" type="slidenum">
              <a:rPr lang="en-US"/>
              <a:pPr>
                <a:defRPr/>
              </a:pPr>
              <a:t>327</a:t>
            </a:fld>
            <a:endParaRPr lang="en-US"/>
          </a:p>
        </p:txBody>
      </p:sp>
    </p:spTree>
    <p:extLst>
      <p:ext uri="{BB962C8B-B14F-4D97-AF65-F5344CB8AC3E}">
        <p14:creationId xmlns:p14="http://schemas.microsoft.com/office/powerpoint/2010/main" val="160992799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Rectangle 3"/>
          <p:cNvSpPr>
            <a:spLocks noGrp="1" noChangeArrowheads="1"/>
          </p:cNvSpPr>
          <p:nvPr>
            <p:ph sz="quarter" idx="1"/>
          </p:nvPr>
        </p:nvSpPr>
        <p:spPr>
          <a:xfrm>
            <a:off x="457200" y="609600"/>
            <a:ext cx="8229600" cy="5791200"/>
          </a:xfrm>
        </p:spPr>
        <p:txBody>
          <a:bodyPr/>
          <a:lstStyle/>
          <a:p>
            <a:pPr marL="660400" indent="-660400" eaLnBrk="1" hangingPunct="1">
              <a:buFontTx/>
              <a:buNone/>
            </a:pPr>
            <a:r>
              <a:rPr lang="en-US" altLang="en-US" sz="4000" b="1" smtClean="0"/>
              <a:t>Investigations</a:t>
            </a:r>
            <a:endParaRPr lang="en-US" altLang="en-US" sz="4000" smtClean="0"/>
          </a:p>
          <a:p>
            <a:pPr marL="660400" indent="-660400" eaLnBrk="1" hangingPunct="1"/>
            <a:r>
              <a:rPr lang="en-US" altLang="en-US" sz="4000" smtClean="0"/>
              <a:t>Blood FH- ↑ Leucocytes</a:t>
            </a:r>
            <a:endParaRPr lang="en-US" altLang="en-US" sz="4000" b="1" smtClean="0"/>
          </a:p>
          <a:p>
            <a:pPr marL="660400" indent="-660400" eaLnBrk="1" hangingPunct="1">
              <a:buFontTx/>
              <a:buNone/>
            </a:pPr>
            <a:endParaRPr lang="en-US" altLang="en-US" sz="4000" b="1" smtClean="0"/>
          </a:p>
          <a:p>
            <a:pPr marL="660400" indent="-660400" eaLnBrk="1" hangingPunct="1">
              <a:buFontTx/>
              <a:buNone/>
            </a:pPr>
            <a:r>
              <a:rPr lang="en-US" altLang="en-US" sz="4000" b="1" smtClean="0"/>
              <a:t>DDX</a:t>
            </a:r>
            <a:endParaRPr lang="en-US" altLang="en-US" sz="4000" smtClean="0"/>
          </a:p>
          <a:p>
            <a:pPr marL="660400" indent="-660400" eaLnBrk="1" hangingPunct="1"/>
            <a:r>
              <a:rPr lang="en-US" altLang="en-US" sz="4000" smtClean="0"/>
              <a:t>Acute intestinal obstruction</a:t>
            </a:r>
          </a:p>
          <a:p>
            <a:pPr marL="660400" indent="-660400" eaLnBrk="1" hangingPunct="1"/>
            <a:r>
              <a:rPr lang="en-US" altLang="en-US" sz="4000" smtClean="0"/>
              <a:t>Ruptured ectopic pregnancy</a:t>
            </a:r>
          </a:p>
          <a:p>
            <a:pPr marL="660400" indent="-660400" eaLnBrk="1" hangingPunct="1"/>
            <a:r>
              <a:rPr lang="en-US" altLang="en-US" sz="4000" smtClean="0"/>
              <a:t>Acute pancreatitis</a:t>
            </a:r>
          </a:p>
          <a:p>
            <a:pPr marL="660400" indent="-660400" eaLnBrk="1" hangingPunct="1"/>
            <a:r>
              <a:rPr lang="en-US" altLang="en-US" sz="4000" smtClean="0"/>
              <a:t>Acute appendicitis</a:t>
            </a:r>
          </a:p>
        </p:txBody>
      </p:sp>
      <p:sp>
        <p:nvSpPr>
          <p:cNvPr id="3" name="Slide Number Placeholder 2"/>
          <p:cNvSpPr>
            <a:spLocks noGrp="1"/>
          </p:cNvSpPr>
          <p:nvPr>
            <p:ph type="sldNum" sz="quarter" idx="12"/>
          </p:nvPr>
        </p:nvSpPr>
        <p:spPr/>
        <p:txBody>
          <a:bodyPr/>
          <a:lstStyle/>
          <a:p>
            <a:pPr>
              <a:defRPr/>
            </a:pPr>
            <a:fld id="{8B3D0D8D-1B47-44D6-AB57-E3C2AF2A8044}" type="slidenum">
              <a:rPr lang="en-US"/>
              <a:pPr>
                <a:defRPr/>
              </a:pPr>
              <a:t>328</a:t>
            </a:fld>
            <a:endParaRPr lang="en-US"/>
          </a:p>
        </p:txBody>
      </p:sp>
    </p:spTree>
    <p:extLst>
      <p:ext uri="{BB962C8B-B14F-4D97-AF65-F5344CB8AC3E}">
        <p14:creationId xmlns:p14="http://schemas.microsoft.com/office/powerpoint/2010/main" val="100987103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2" name="Rectangle 3"/>
          <p:cNvSpPr>
            <a:spLocks noGrp="1" noChangeArrowheads="1"/>
          </p:cNvSpPr>
          <p:nvPr>
            <p:ph sz="quarter" idx="1"/>
          </p:nvPr>
        </p:nvSpPr>
        <p:spPr>
          <a:xfrm>
            <a:off x="457200" y="533400"/>
            <a:ext cx="8229600" cy="6096000"/>
          </a:xfrm>
        </p:spPr>
        <p:txBody>
          <a:bodyPr/>
          <a:lstStyle/>
          <a:p>
            <a:pPr eaLnBrk="1" hangingPunct="1">
              <a:buFontTx/>
              <a:buNone/>
            </a:pPr>
            <a:r>
              <a:rPr lang="en-US" altLang="en-US" sz="4800" b="1" smtClean="0"/>
              <a:t>Treatment</a:t>
            </a:r>
            <a:endParaRPr lang="en-US" altLang="en-US" sz="4800" smtClean="0"/>
          </a:p>
          <a:p>
            <a:pPr eaLnBrk="1" hangingPunct="1"/>
            <a:r>
              <a:rPr lang="en-US" altLang="en-US" sz="4800" smtClean="0"/>
              <a:t>Nasal Gastric tube for suction</a:t>
            </a:r>
          </a:p>
          <a:p>
            <a:pPr eaLnBrk="1" hangingPunct="1"/>
            <a:r>
              <a:rPr lang="en-US" altLang="en-US" sz="4800" smtClean="0"/>
              <a:t>IVF</a:t>
            </a:r>
          </a:p>
          <a:p>
            <a:pPr eaLnBrk="1" hangingPunct="1"/>
            <a:r>
              <a:rPr lang="en-US" altLang="en-US" sz="4800" smtClean="0"/>
              <a:t>Staff  pt on Broad spectrum antibiotic</a:t>
            </a:r>
          </a:p>
          <a:p>
            <a:pPr eaLnBrk="1" hangingPunct="1"/>
            <a:r>
              <a:rPr lang="en-US" altLang="en-US" sz="4800" smtClean="0"/>
              <a:t>Surgery +/-</a:t>
            </a:r>
            <a:endParaRPr lang="en-US" altLang="en-US" sz="4800" b="1" smtClean="0"/>
          </a:p>
          <a:p>
            <a:pPr eaLnBrk="1" hangingPunct="1">
              <a:buFontTx/>
              <a:buNone/>
            </a:pPr>
            <a:endParaRPr lang="en-US" altLang="en-US" sz="4800" b="1" smtClean="0"/>
          </a:p>
          <a:p>
            <a:pPr eaLnBrk="1" hangingPunct="1"/>
            <a:endParaRPr lang="en-US" altLang="en-US" sz="4800" smtClean="0"/>
          </a:p>
        </p:txBody>
      </p:sp>
      <p:sp>
        <p:nvSpPr>
          <p:cNvPr id="3" name="Slide Number Placeholder 2"/>
          <p:cNvSpPr>
            <a:spLocks noGrp="1"/>
          </p:cNvSpPr>
          <p:nvPr>
            <p:ph type="sldNum" sz="quarter" idx="12"/>
          </p:nvPr>
        </p:nvSpPr>
        <p:spPr/>
        <p:txBody>
          <a:bodyPr/>
          <a:lstStyle/>
          <a:p>
            <a:pPr>
              <a:defRPr/>
            </a:pPr>
            <a:fld id="{4A9EC003-D62F-4F89-8310-A9E9FBE030FA}" type="slidenum">
              <a:rPr lang="en-US"/>
              <a:pPr>
                <a:defRPr/>
              </a:pPr>
              <a:t>329</a:t>
            </a:fld>
            <a:endParaRPr lang="en-US"/>
          </a:p>
        </p:txBody>
      </p:sp>
    </p:spTree>
    <p:extLst>
      <p:ext uri="{BB962C8B-B14F-4D97-AF65-F5344CB8AC3E}">
        <p14:creationId xmlns:p14="http://schemas.microsoft.com/office/powerpoint/2010/main" val="4189099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Title 1"/>
          <p:cNvSpPr>
            <a:spLocks noGrp="1"/>
          </p:cNvSpPr>
          <p:nvPr>
            <p:ph type="title"/>
          </p:nvPr>
        </p:nvSpPr>
        <p:spPr>
          <a:xfrm>
            <a:off x="2667000" y="3657600"/>
            <a:ext cx="4495800" cy="1143000"/>
          </a:xfrm>
        </p:spPr>
        <p:txBody>
          <a:bodyPr/>
          <a:lstStyle/>
          <a:p>
            <a:r>
              <a:rPr lang="en-US" altLang="en-US" sz="23900" smtClean="0"/>
              <a:t>OR</a:t>
            </a:r>
          </a:p>
        </p:txBody>
      </p:sp>
      <p:sp>
        <p:nvSpPr>
          <p:cNvPr id="4" name="Slide Number Placeholder 3"/>
          <p:cNvSpPr>
            <a:spLocks noGrp="1"/>
          </p:cNvSpPr>
          <p:nvPr>
            <p:ph type="sldNum" sz="quarter" idx="12"/>
          </p:nvPr>
        </p:nvSpPr>
        <p:spPr/>
        <p:txBody>
          <a:bodyPr/>
          <a:lstStyle/>
          <a:p>
            <a:pPr>
              <a:defRPr/>
            </a:pPr>
            <a:fld id="{6BB24F5A-7588-4FBA-988C-10E8707FEDCA}" type="slidenum">
              <a:rPr lang="en-US"/>
              <a:pPr>
                <a:defRPr/>
              </a:pPr>
              <a:t>33</a:t>
            </a:fld>
            <a:endParaRPr lang="en-US"/>
          </a:p>
        </p:txBody>
      </p:sp>
    </p:spTree>
    <p:extLst>
      <p:ext uri="{BB962C8B-B14F-4D97-AF65-F5344CB8AC3E}">
        <p14:creationId xmlns:p14="http://schemas.microsoft.com/office/powerpoint/2010/main" val="2673942232"/>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6" name="Rectangle 3"/>
          <p:cNvSpPr>
            <a:spLocks noGrp="1" noChangeArrowheads="1"/>
          </p:cNvSpPr>
          <p:nvPr>
            <p:ph sz="quarter" idx="1"/>
          </p:nvPr>
        </p:nvSpPr>
        <p:spPr>
          <a:xfrm>
            <a:off x="457200" y="914400"/>
            <a:ext cx="8229600" cy="5211763"/>
          </a:xfrm>
        </p:spPr>
        <p:txBody>
          <a:bodyPr/>
          <a:lstStyle/>
          <a:p>
            <a:pPr eaLnBrk="1" hangingPunct="1">
              <a:buFontTx/>
              <a:buNone/>
            </a:pPr>
            <a:r>
              <a:rPr lang="en-US" altLang="en-US" sz="4400" b="1" smtClean="0"/>
              <a:t>Course</a:t>
            </a:r>
            <a:endParaRPr lang="en-US" altLang="en-US" sz="4400" smtClean="0"/>
          </a:p>
          <a:p>
            <a:pPr eaLnBrk="1" hangingPunct="1">
              <a:buFontTx/>
              <a:buNone/>
            </a:pPr>
            <a:r>
              <a:rPr lang="en-US" altLang="en-US" sz="4400" smtClean="0"/>
              <a:t>-Death may occur if the patient is untreated particularly in general peritonitis.</a:t>
            </a:r>
          </a:p>
          <a:p>
            <a:pPr eaLnBrk="1" hangingPunct="1">
              <a:buFontTx/>
              <a:buNone/>
            </a:pPr>
            <a:r>
              <a:rPr lang="en-US" altLang="en-US" sz="4400" smtClean="0"/>
              <a:t>-Local abscess formation may occur e.g. Pelvic or subphrenic abscess.</a:t>
            </a:r>
          </a:p>
          <a:p>
            <a:pPr eaLnBrk="1" hangingPunct="1">
              <a:buFontTx/>
              <a:buNone/>
            </a:pPr>
            <a:endParaRPr lang="en-US" altLang="en-US" sz="4400" smtClean="0"/>
          </a:p>
        </p:txBody>
      </p:sp>
      <p:sp>
        <p:nvSpPr>
          <p:cNvPr id="3" name="Slide Number Placeholder 2"/>
          <p:cNvSpPr>
            <a:spLocks noGrp="1"/>
          </p:cNvSpPr>
          <p:nvPr>
            <p:ph type="sldNum" sz="quarter" idx="12"/>
          </p:nvPr>
        </p:nvSpPr>
        <p:spPr/>
        <p:txBody>
          <a:bodyPr/>
          <a:lstStyle/>
          <a:p>
            <a:pPr>
              <a:defRPr/>
            </a:pPr>
            <a:fld id="{9110D5F9-4593-4378-8034-BF91B65D6ED7}" type="slidenum">
              <a:rPr lang="en-US"/>
              <a:pPr>
                <a:defRPr/>
              </a:pPr>
              <a:t>330</a:t>
            </a:fld>
            <a:endParaRPr lang="en-US"/>
          </a:p>
        </p:txBody>
      </p:sp>
    </p:spTree>
    <p:extLst>
      <p:ext uri="{BB962C8B-B14F-4D97-AF65-F5344CB8AC3E}">
        <p14:creationId xmlns:p14="http://schemas.microsoft.com/office/powerpoint/2010/main" val="388059012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570" name="Rectangle 2"/>
          <p:cNvSpPr>
            <a:spLocks noGrp="1" noChangeArrowheads="1"/>
          </p:cNvSpPr>
          <p:nvPr>
            <p:ph type="title"/>
          </p:nvPr>
        </p:nvSpPr>
        <p:spPr>
          <a:xfrm>
            <a:off x="457200" y="2286000"/>
            <a:ext cx="8229600" cy="1143000"/>
          </a:xfrm>
        </p:spPr>
        <p:txBody>
          <a:bodyPr/>
          <a:lstStyle/>
          <a:p>
            <a:pPr eaLnBrk="1" hangingPunct="1"/>
            <a:r>
              <a:rPr lang="en-US" altLang="en-US" sz="5400" b="1" smtClean="0">
                <a:solidFill>
                  <a:schemeClr val="tx1"/>
                </a:solidFill>
              </a:rPr>
              <a:t>CHRONIC PERITONITIS</a:t>
            </a:r>
          </a:p>
        </p:txBody>
      </p:sp>
      <p:sp>
        <p:nvSpPr>
          <p:cNvPr id="3" name="Slide Number Placeholder 2"/>
          <p:cNvSpPr>
            <a:spLocks noGrp="1"/>
          </p:cNvSpPr>
          <p:nvPr>
            <p:ph type="sldNum" sz="quarter" idx="12"/>
          </p:nvPr>
        </p:nvSpPr>
        <p:spPr/>
        <p:txBody>
          <a:bodyPr/>
          <a:lstStyle/>
          <a:p>
            <a:pPr>
              <a:defRPr/>
            </a:pPr>
            <a:fld id="{3D82D1FF-AD83-4C1F-B565-B040F31F7D21}" type="slidenum">
              <a:rPr lang="en-US"/>
              <a:pPr>
                <a:defRPr/>
              </a:pPr>
              <a:t>331</a:t>
            </a:fld>
            <a:endParaRPr lang="en-US"/>
          </a:p>
        </p:txBody>
      </p:sp>
    </p:spTree>
    <p:extLst>
      <p:ext uri="{BB962C8B-B14F-4D97-AF65-F5344CB8AC3E}">
        <p14:creationId xmlns:p14="http://schemas.microsoft.com/office/powerpoint/2010/main" val="181499969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4" name="Rectangle 3"/>
          <p:cNvSpPr>
            <a:spLocks noGrp="1" noChangeArrowheads="1"/>
          </p:cNvSpPr>
          <p:nvPr>
            <p:ph sz="quarter" idx="1"/>
          </p:nvPr>
        </p:nvSpPr>
        <p:spPr>
          <a:xfrm>
            <a:off x="457200" y="609600"/>
            <a:ext cx="8229600" cy="6019800"/>
          </a:xfrm>
        </p:spPr>
        <p:txBody>
          <a:bodyPr/>
          <a:lstStyle/>
          <a:p>
            <a:pPr marL="660400" indent="-660400" eaLnBrk="1" hangingPunct="1">
              <a:buFontTx/>
              <a:buNone/>
            </a:pPr>
            <a:r>
              <a:rPr lang="en-US" altLang="en-US" sz="4400" b="1" smtClean="0"/>
              <a:t>CHRONIC PERITONITIS</a:t>
            </a:r>
          </a:p>
          <a:p>
            <a:pPr marL="660400" indent="-660400" eaLnBrk="1" hangingPunct="1">
              <a:buFontTx/>
              <a:buNone/>
            </a:pPr>
            <a:endParaRPr lang="en-US" altLang="en-US" sz="4400" b="1" smtClean="0"/>
          </a:p>
          <a:p>
            <a:pPr marL="660400" indent="-660400" eaLnBrk="1" hangingPunct="1">
              <a:buFontTx/>
              <a:buNone/>
            </a:pPr>
            <a:r>
              <a:rPr lang="en-US" altLang="en-US" sz="4400" b="1" smtClean="0"/>
              <a:t>Definition</a:t>
            </a:r>
            <a:endParaRPr lang="en-US" altLang="en-US" sz="4400" smtClean="0"/>
          </a:p>
          <a:p>
            <a:pPr marL="660400" indent="-660400" eaLnBrk="1" hangingPunct="1">
              <a:buFontTx/>
              <a:buNone/>
            </a:pPr>
            <a:r>
              <a:rPr lang="en-US" altLang="en-US" sz="4400" smtClean="0"/>
              <a:t>	Chronic inflammation of the peritoneum.</a:t>
            </a:r>
            <a:endParaRPr lang="en-US" altLang="en-US" sz="4400" b="1" smtClean="0"/>
          </a:p>
          <a:p>
            <a:pPr marL="660400" indent="-660400" eaLnBrk="1" hangingPunct="1">
              <a:buFontTx/>
              <a:buNone/>
            </a:pPr>
            <a:endParaRPr lang="en-US" altLang="en-US" sz="4400" smtClean="0"/>
          </a:p>
        </p:txBody>
      </p:sp>
      <p:sp>
        <p:nvSpPr>
          <p:cNvPr id="3" name="Slide Number Placeholder 2"/>
          <p:cNvSpPr>
            <a:spLocks noGrp="1"/>
          </p:cNvSpPr>
          <p:nvPr>
            <p:ph type="sldNum" sz="quarter" idx="12"/>
          </p:nvPr>
        </p:nvSpPr>
        <p:spPr/>
        <p:txBody>
          <a:bodyPr/>
          <a:lstStyle/>
          <a:p>
            <a:pPr>
              <a:defRPr/>
            </a:pPr>
            <a:fld id="{4E3884C9-17B7-4624-901C-9B6C750E8A03}" type="slidenum">
              <a:rPr lang="en-US"/>
              <a:pPr>
                <a:defRPr/>
              </a:pPr>
              <a:t>332</a:t>
            </a:fld>
            <a:endParaRPr lang="en-US"/>
          </a:p>
        </p:txBody>
      </p:sp>
    </p:spTree>
    <p:extLst>
      <p:ext uri="{BB962C8B-B14F-4D97-AF65-F5344CB8AC3E}">
        <p14:creationId xmlns:p14="http://schemas.microsoft.com/office/powerpoint/2010/main" val="103708585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618" name="Rectangle 3"/>
          <p:cNvSpPr>
            <a:spLocks noGrp="1" noChangeArrowheads="1"/>
          </p:cNvSpPr>
          <p:nvPr>
            <p:ph sz="quarter" idx="1"/>
          </p:nvPr>
        </p:nvSpPr>
        <p:spPr>
          <a:xfrm>
            <a:off x="457200" y="304800"/>
            <a:ext cx="8229600" cy="6553200"/>
          </a:xfrm>
        </p:spPr>
        <p:txBody>
          <a:bodyPr/>
          <a:lstStyle/>
          <a:p>
            <a:pPr eaLnBrk="1" hangingPunct="1">
              <a:buFontTx/>
              <a:buNone/>
            </a:pPr>
            <a:r>
              <a:rPr lang="en-US" altLang="en-US" sz="3200" b="1" smtClean="0"/>
              <a:t>Aetiology</a:t>
            </a:r>
            <a:endParaRPr lang="en-US" altLang="en-US" sz="3200" smtClean="0"/>
          </a:p>
          <a:p>
            <a:pPr eaLnBrk="1" hangingPunct="1"/>
            <a:r>
              <a:rPr lang="en-US" altLang="en-US" sz="3200" smtClean="0"/>
              <a:t>Mycobactarium tuberculosis is the commonest cause through;</a:t>
            </a:r>
          </a:p>
          <a:p>
            <a:pPr lvl="1" eaLnBrk="1" hangingPunct="1"/>
            <a:r>
              <a:rPr lang="en-US" altLang="en-US" sz="3200" smtClean="0"/>
              <a:t>Spread from the mesenteries</a:t>
            </a:r>
          </a:p>
          <a:p>
            <a:pPr lvl="1" eaLnBrk="1" hangingPunct="1"/>
            <a:r>
              <a:rPr lang="en-US" altLang="en-US" sz="3200" smtClean="0"/>
              <a:t>Haematogenous from a focus of infection</a:t>
            </a:r>
          </a:p>
          <a:p>
            <a:pPr eaLnBrk="1" hangingPunct="1">
              <a:buFontTx/>
              <a:buNone/>
            </a:pPr>
            <a:endParaRPr lang="en-US" altLang="en-US" sz="3200" smtClean="0"/>
          </a:p>
          <a:p>
            <a:pPr eaLnBrk="1" hangingPunct="1">
              <a:buFontTx/>
              <a:buNone/>
            </a:pPr>
            <a:r>
              <a:rPr lang="en-US" altLang="en-US" sz="3200" smtClean="0"/>
              <a:t>Others</a:t>
            </a:r>
          </a:p>
          <a:p>
            <a:pPr eaLnBrk="1" hangingPunct="1"/>
            <a:r>
              <a:rPr lang="en-US" altLang="en-US" sz="3200" smtClean="0"/>
              <a:t>Bacterial and fungal infection</a:t>
            </a:r>
          </a:p>
          <a:p>
            <a:pPr eaLnBrk="1" hangingPunct="1"/>
            <a:r>
              <a:rPr lang="en-US" altLang="en-US" sz="3200" smtClean="0"/>
              <a:t>Patients with impaired body defense may get from any focus of infection e.g. infection of skin, indwelling catheters.  </a:t>
            </a:r>
          </a:p>
          <a:p>
            <a:pPr eaLnBrk="1" hangingPunct="1"/>
            <a:endParaRPr lang="en-US" altLang="en-US" sz="3200" smtClean="0"/>
          </a:p>
        </p:txBody>
      </p:sp>
      <p:sp>
        <p:nvSpPr>
          <p:cNvPr id="3" name="Slide Number Placeholder 2"/>
          <p:cNvSpPr>
            <a:spLocks noGrp="1"/>
          </p:cNvSpPr>
          <p:nvPr>
            <p:ph type="sldNum" sz="quarter" idx="12"/>
          </p:nvPr>
        </p:nvSpPr>
        <p:spPr/>
        <p:txBody>
          <a:bodyPr/>
          <a:lstStyle/>
          <a:p>
            <a:pPr>
              <a:defRPr/>
            </a:pPr>
            <a:fld id="{88E4A258-6C9E-4E7A-BF17-FDB19EDAB680}" type="slidenum">
              <a:rPr lang="en-US"/>
              <a:pPr>
                <a:defRPr/>
              </a:pPr>
              <a:t>333</a:t>
            </a:fld>
            <a:endParaRPr lang="en-US"/>
          </a:p>
        </p:txBody>
      </p:sp>
    </p:spTree>
    <p:extLst>
      <p:ext uri="{BB962C8B-B14F-4D97-AF65-F5344CB8AC3E}">
        <p14:creationId xmlns:p14="http://schemas.microsoft.com/office/powerpoint/2010/main" val="107911868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Rectangle 3"/>
          <p:cNvSpPr>
            <a:spLocks noGrp="1" noChangeArrowheads="1"/>
          </p:cNvSpPr>
          <p:nvPr>
            <p:ph sz="quarter" idx="1"/>
          </p:nvPr>
        </p:nvSpPr>
        <p:spPr>
          <a:xfrm>
            <a:off x="457200" y="228600"/>
            <a:ext cx="8229600" cy="6629400"/>
          </a:xfrm>
        </p:spPr>
        <p:txBody>
          <a:bodyPr/>
          <a:lstStyle/>
          <a:p>
            <a:pPr eaLnBrk="1" hangingPunct="1">
              <a:buFontTx/>
              <a:buNone/>
            </a:pPr>
            <a:r>
              <a:rPr lang="en-US" altLang="en-US" sz="2800" u="sng" smtClean="0"/>
              <a:t>Clinical features</a:t>
            </a:r>
          </a:p>
          <a:p>
            <a:pPr eaLnBrk="1" hangingPunct="1"/>
            <a:r>
              <a:rPr lang="en-US" altLang="en-US" sz="2800" smtClean="0"/>
              <a:t>Onset-insidious</a:t>
            </a:r>
          </a:p>
          <a:p>
            <a:pPr eaLnBrk="1" hangingPunct="1"/>
            <a:r>
              <a:rPr lang="en-US" altLang="en-US" sz="2800" smtClean="0"/>
              <a:t>Lassitude</a:t>
            </a:r>
          </a:p>
          <a:p>
            <a:pPr eaLnBrk="1" hangingPunct="1"/>
            <a:r>
              <a:rPr lang="en-US" altLang="en-US" sz="2800" smtClean="0"/>
              <a:t> Loss of appetite</a:t>
            </a:r>
          </a:p>
          <a:p>
            <a:pPr eaLnBrk="1" hangingPunct="1"/>
            <a:r>
              <a:rPr lang="en-US" altLang="en-US" sz="2800" smtClean="0"/>
              <a:t>Abdominal pain/discomfort</a:t>
            </a:r>
          </a:p>
          <a:p>
            <a:pPr eaLnBrk="1" hangingPunct="1">
              <a:buFontTx/>
              <a:buNone/>
            </a:pPr>
            <a:endParaRPr lang="en-US" altLang="en-US" sz="2800" b="1" u="sng" smtClean="0"/>
          </a:p>
          <a:p>
            <a:pPr eaLnBrk="1" hangingPunct="1">
              <a:buFontTx/>
              <a:buNone/>
            </a:pPr>
            <a:r>
              <a:rPr lang="en-US" altLang="en-US" sz="2800" b="1" u="sng" smtClean="0"/>
              <a:t>O/E</a:t>
            </a:r>
            <a:endParaRPr lang="en-US" altLang="en-US" sz="2800" u="sng" smtClean="0"/>
          </a:p>
          <a:p>
            <a:pPr eaLnBrk="1" hangingPunct="1"/>
            <a:r>
              <a:rPr lang="en-US" altLang="en-US" sz="2800" smtClean="0"/>
              <a:t>Appear wasted</a:t>
            </a:r>
          </a:p>
          <a:p>
            <a:pPr eaLnBrk="1" hangingPunct="1"/>
            <a:r>
              <a:rPr lang="en-US" altLang="en-US" sz="2800" smtClean="0"/>
              <a:t>Febrile</a:t>
            </a:r>
          </a:p>
          <a:p>
            <a:pPr eaLnBrk="1" hangingPunct="1"/>
            <a:r>
              <a:rPr lang="en-US" altLang="en-US" sz="2800" smtClean="0"/>
              <a:t>Distended abdomen</a:t>
            </a:r>
          </a:p>
          <a:p>
            <a:pPr eaLnBrk="1" hangingPunct="1"/>
            <a:r>
              <a:rPr lang="en-US" altLang="en-US" sz="2800" smtClean="0"/>
              <a:t>Small palpable masses due to Omentum lymphadenopathy</a:t>
            </a:r>
          </a:p>
          <a:p>
            <a:pPr eaLnBrk="1" hangingPunct="1"/>
            <a:r>
              <a:rPr lang="en-US" altLang="en-US" sz="2800" smtClean="0"/>
              <a:t>Evidence of ascites</a:t>
            </a:r>
          </a:p>
          <a:p>
            <a:pPr eaLnBrk="1" hangingPunct="1"/>
            <a:endParaRPr lang="en-US" altLang="en-US" sz="2800" smtClean="0"/>
          </a:p>
        </p:txBody>
      </p:sp>
      <p:sp>
        <p:nvSpPr>
          <p:cNvPr id="3" name="Slide Number Placeholder 2"/>
          <p:cNvSpPr>
            <a:spLocks noGrp="1"/>
          </p:cNvSpPr>
          <p:nvPr>
            <p:ph type="sldNum" sz="quarter" idx="12"/>
          </p:nvPr>
        </p:nvSpPr>
        <p:spPr/>
        <p:txBody>
          <a:bodyPr/>
          <a:lstStyle/>
          <a:p>
            <a:pPr>
              <a:defRPr/>
            </a:pPr>
            <a:fld id="{5C0071A9-812A-4567-BD7F-B6232E1215F1}" type="slidenum">
              <a:rPr lang="en-US"/>
              <a:pPr>
                <a:defRPr/>
              </a:pPr>
              <a:t>334</a:t>
            </a:fld>
            <a:endParaRPr lang="en-US"/>
          </a:p>
        </p:txBody>
      </p:sp>
    </p:spTree>
    <p:extLst>
      <p:ext uri="{BB962C8B-B14F-4D97-AF65-F5344CB8AC3E}">
        <p14:creationId xmlns:p14="http://schemas.microsoft.com/office/powerpoint/2010/main" val="197550148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666" name="Rectangle 3"/>
          <p:cNvSpPr>
            <a:spLocks noGrp="1" noChangeArrowheads="1"/>
          </p:cNvSpPr>
          <p:nvPr>
            <p:ph sz="quarter" idx="1"/>
          </p:nvPr>
        </p:nvSpPr>
        <p:spPr>
          <a:xfrm>
            <a:off x="228600" y="228600"/>
            <a:ext cx="8686800" cy="6400800"/>
          </a:xfrm>
        </p:spPr>
        <p:txBody>
          <a:bodyPr/>
          <a:lstStyle/>
          <a:p>
            <a:pPr marL="660400" indent="-660400" eaLnBrk="1" hangingPunct="1">
              <a:lnSpc>
                <a:spcPct val="90000"/>
              </a:lnSpc>
              <a:buFontTx/>
              <a:buNone/>
            </a:pPr>
            <a:r>
              <a:rPr lang="en-US" altLang="en-US" sz="3600" u="sng" smtClean="0"/>
              <a:t>Investigations</a:t>
            </a:r>
            <a:r>
              <a:rPr lang="en-US" altLang="en-US" sz="2800" smtClean="0"/>
              <a:t> </a:t>
            </a:r>
          </a:p>
          <a:p>
            <a:pPr marL="660400" indent="-660400" eaLnBrk="1" hangingPunct="1">
              <a:lnSpc>
                <a:spcPct val="90000"/>
              </a:lnSpc>
              <a:buFontTx/>
              <a:buNone/>
            </a:pPr>
            <a:r>
              <a:rPr lang="en-US" altLang="en-US" sz="2800" smtClean="0"/>
              <a:t>1. Mantoux test</a:t>
            </a:r>
          </a:p>
          <a:p>
            <a:pPr marL="660400" indent="-660400" eaLnBrk="1" hangingPunct="1">
              <a:lnSpc>
                <a:spcPct val="90000"/>
              </a:lnSpc>
              <a:buFontTx/>
              <a:buNone/>
            </a:pPr>
            <a:r>
              <a:rPr lang="en-US" altLang="en-US" sz="2800" smtClean="0"/>
              <a:t>2. Blood –FHG - ↑ WBC</a:t>
            </a:r>
          </a:p>
          <a:p>
            <a:pPr marL="660400" indent="-660400" eaLnBrk="1" hangingPunct="1">
              <a:lnSpc>
                <a:spcPct val="90000"/>
              </a:lnSpc>
              <a:buFontTx/>
              <a:buNone/>
            </a:pPr>
            <a:r>
              <a:rPr lang="en-US" altLang="en-US" sz="2800" smtClean="0"/>
              <a:t>	       - ↑ Lymphocytes</a:t>
            </a:r>
          </a:p>
          <a:p>
            <a:pPr marL="660400" indent="-660400" eaLnBrk="1" hangingPunct="1">
              <a:lnSpc>
                <a:spcPct val="90000"/>
              </a:lnSpc>
              <a:buFontTx/>
              <a:buNone/>
            </a:pPr>
            <a:r>
              <a:rPr lang="en-US" altLang="en-US" sz="2800" smtClean="0"/>
              <a:t>	       -↑ ESR</a:t>
            </a:r>
          </a:p>
          <a:p>
            <a:pPr marL="660400" indent="-660400" eaLnBrk="1" hangingPunct="1">
              <a:lnSpc>
                <a:spcPct val="90000"/>
              </a:lnSpc>
              <a:buFontTx/>
              <a:buNone/>
            </a:pPr>
            <a:r>
              <a:rPr lang="en-US" altLang="en-US" sz="2800" smtClean="0"/>
              <a:t>3. Ascitic tap</a:t>
            </a:r>
          </a:p>
          <a:p>
            <a:pPr marL="660400" indent="-660400" eaLnBrk="1" hangingPunct="1">
              <a:lnSpc>
                <a:spcPct val="90000"/>
              </a:lnSpc>
              <a:buFontTx/>
              <a:buNone/>
            </a:pPr>
            <a:r>
              <a:rPr lang="en-US" altLang="en-US" sz="2800" smtClean="0"/>
              <a:t>	i. Straw coloured</a:t>
            </a:r>
          </a:p>
          <a:p>
            <a:pPr marL="660400" indent="-660400" eaLnBrk="1" hangingPunct="1">
              <a:lnSpc>
                <a:spcPct val="90000"/>
              </a:lnSpc>
              <a:buFontTx/>
              <a:buNone/>
            </a:pPr>
            <a:r>
              <a:rPr lang="en-US" altLang="en-US" sz="2800" smtClean="0"/>
              <a:t>	ii. Biochemistry analysis- Raised protein content</a:t>
            </a:r>
          </a:p>
          <a:p>
            <a:pPr marL="660400" indent="-660400" eaLnBrk="1" hangingPunct="1">
              <a:lnSpc>
                <a:spcPct val="90000"/>
              </a:lnSpc>
              <a:buFontTx/>
              <a:buNone/>
            </a:pPr>
            <a:r>
              <a:rPr lang="en-US" altLang="en-US" sz="2800" smtClean="0"/>
              <a:t>       iii. Cytology –high lymphocyte count</a:t>
            </a:r>
          </a:p>
          <a:p>
            <a:pPr marL="660400" indent="-660400" eaLnBrk="1" hangingPunct="1">
              <a:lnSpc>
                <a:spcPct val="90000"/>
              </a:lnSpc>
              <a:buFontTx/>
              <a:buNone/>
            </a:pPr>
            <a:r>
              <a:rPr lang="en-US" altLang="en-US" sz="2800" smtClean="0"/>
              <a:t>       iv. Bacteriology-ZN stain</a:t>
            </a:r>
          </a:p>
          <a:p>
            <a:pPr marL="660400" indent="-660400" eaLnBrk="1" hangingPunct="1">
              <a:lnSpc>
                <a:spcPct val="90000"/>
              </a:lnSpc>
              <a:buFontTx/>
              <a:buNone/>
            </a:pPr>
            <a:r>
              <a:rPr lang="en-US" altLang="en-US" sz="2800" smtClean="0"/>
              <a:t>			             -Gram stain</a:t>
            </a:r>
          </a:p>
          <a:p>
            <a:pPr marL="660400" indent="-660400" eaLnBrk="1" hangingPunct="1">
              <a:lnSpc>
                <a:spcPct val="90000"/>
              </a:lnSpc>
              <a:buFontTx/>
              <a:buNone/>
            </a:pPr>
            <a:r>
              <a:rPr lang="en-US" altLang="en-US" sz="2800" smtClean="0"/>
              <a:t>			             -C/S</a:t>
            </a:r>
          </a:p>
          <a:p>
            <a:pPr marL="660400" indent="-660400" eaLnBrk="1" hangingPunct="1">
              <a:lnSpc>
                <a:spcPct val="90000"/>
              </a:lnSpc>
              <a:buFontTx/>
              <a:buNone/>
            </a:pPr>
            <a:r>
              <a:rPr lang="en-US" altLang="en-US" sz="2800" smtClean="0"/>
              <a:t>4. Peritoneal Biopsy</a:t>
            </a:r>
          </a:p>
        </p:txBody>
      </p:sp>
      <p:sp>
        <p:nvSpPr>
          <p:cNvPr id="3" name="Slide Number Placeholder 2"/>
          <p:cNvSpPr>
            <a:spLocks noGrp="1"/>
          </p:cNvSpPr>
          <p:nvPr>
            <p:ph type="sldNum" sz="quarter" idx="12"/>
          </p:nvPr>
        </p:nvSpPr>
        <p:spPr/>
        <p:txBody>
          <a:bodyPr/>
          <a:lstStyle/>
          <a:p>
            <a:pPr>
              <a:defRPr/>
            </a:pPr>
            <a:fld id="{FE525266-1A8C-4C90-9102-BC468C9B600C}" type="slidenum">
              <a:rPr lang="en-US"/>
              <a:pPr>
                <a:defRPr/>
              </a:pPr>
              <a:t>335</a:t>
            </a:fld>
            <a:endParaRPr lang="en-US"/>
          </a:p>
        </p:txBody>
      </p:sp>
    </p:spTree>
    <p:extLst>
      <p:ext uri="{BB962C8B-B14F-4D97-AF65-F5344CB8AC3E}">
        <p14:creationId xmlns:p14="http://schemas.microsoft.com/office/powerpoint/2010/main" val="232351081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Rectangle 3"/>
          <p:cNvSpPr>
            <a:spLocks noGrp="1" noChangeArrowheads="1"/>
          </p:cNvSpPr>
          <p:nvPr>
            <p:ph sz="quarter" idx="1"/>
          </p:nvPr>
        </p:nvSpPr>
        <p:spPr>
          <a:xfrm>
            <a:off x="685800" y="685800"/>
            <a:ext cx="7772400" cy="4572000"/>
          </a:xfrm>
        </p:spPr>
        <p:txBody>
          <a:bodyPr/>
          <a:lstStyle/>
          <a:p>
            <a:pPr eaLnBrk="1" hangingPunct="1">
              <a:buFontTx/>
              <a:buNone/>
            </a:pPr>
            <a:r>
              <a:rPr lang="en-US" altLang="en-US" sz="4400" u="sng" smtClean="0"/>
              <a:t>Treatment</a:t>
            </a:r>
          </a:p>
          <a:p>
            <a:pPr eaLnBrk="1" hangingPunct="1"/>
            <a:r>
              <a:rPr lang="en-US" altLang="en-US" sz="4400" smtClean="0"/>
              <a:t>If the cause is TB –Treat as Extra pulmonary TB</a:t>
            </a:r>
          </a:p>
          <a:p>
            <a:pPr eaLnBrk="1" hangingPunct="1"/>
            <a:r>
              <a:rPr lang="en-US" altLang="en-US" sz="4400" smtClean="0"/>
              <a:t>If the cause is due to any other infection -  treat                                                                                                                                                                                                                                                                                                                                                                                                                                    </a:t>
            </a:r>
          </a:p>
          <a:p>
            <a:pPr eaLnBrk="1" hangingPunct="1"/>
            <a:endParaRPr lang="en-US" altLang="en-US" sz="4400" smtClean="0"/>
          </a:p>
        </p:txBody>
      </p:sp>
      <p:sp>
        <p:nvSpPr>
          <p:cNvPr id="3" name="Slide Number Placeholder 2"/>
          <p:cNvSpPr>
            <a:spLocks noGrp="1"/>
          </p:cNvSpPr>
          <p:nvPr>
            <p:ph type="sldNum" sz="quarter" idx="12"/>
          </p:nvPr>
        </p:nvSpPr>
        <p:spPr/>
        <p:txBody>
          <a:bodyPr/>
          <a:lstStyle/>
          <a:p>
            <a:pPr>
              <a:defRPr/>
            </a:pPr>
            <a:fld id="{B7E75B17-A74E-4654-90E3-7DB975F954F2}" type="slidenum">
              <a:rPr lang="en-US"/>
              <a:pPr>
                <a:defRPr/>
              </a:pPr>
              <a:t>336</a:t>
            </a:fld>
            <a:endParaRPr lang="en-US"/>
          </a:p>
        </p:txBody>
      </p:sp>
    </p:spTree>
    <p:extLst>
      <p:ext uri="{BB962C8B-B14F-4D97-AF65-F5344CB8AC3E}">
        <p14:creationId xmlns:p14="http://schemas.microsoft.com/office/powerpoint/2010/main" val="56331875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714" name="Rectangle 2"/>
          <p:cNvSpPr>
            <a:spLocks noGrp="1" noChangeArrowheads="1"/>
          </p:cNvSpPr>
          <p:nvPr>
            <p:ph type="title"/>
          </p:nvPr>
        </p:nvSpPr>
        <p:spPr>
          <a:xfrm>
            <a:off x="609600" y="2286000"/>
            <a:ext cx="8229600" cy="1143000"/>
          </a:xfrm>
        </p:spPr>
        <p:txBody>
          <a:bodyPr/>
          <a:lstStyle/>
          <a:p>
            <a:pPr eaLnBrk="1" hangingPunct="1"/>
            <a:r>
              <a:rPr lang="en-US" altLang="en-US" sz="14200" smtClean="0">
                <a:solidFill>
                  <a:srgbClr val="0437DA"/>
                </a:solidFill>
              </a:rPr>
              <a:t>The end</a:t>
            </a:r>
          </a:p>
        </p:txBody>
      </p:sp>
      <p:sp>
        <p:nvSpPr>
          <p:cNvPr id="3" name="Slide Number Placeholder 2"/>
          <p:cNvSpPr>
            <a:spLocks noGrp="1"/>
          </p:cNvSpPr>
          <p:nvPr>
            <p:ph type="sldNum" sz="quarter" idx="12"/>
          </p:nvPr>
        </p:nvSpPr>
        <p:spPr/>
        <p:txBody>
          <a:bodyPr/>
          <a:lstStyle/>
          <a:p>
            <a:pPr>
              <a:defRPr/>
            </a:pPr>
            <a:fld id="{CC768FF1-669F-486E-AEF9-10DFAF1AC690}" type="slidenum">
              <a:rPr lang="en-US"/>
              <a:pPr>
                <a:defRPr/>
              </a:pPr>
              <a:t>337</a:t>
            </a:fld>
            <a:endParaRPr lang="en-US"/>
          </a:p>
        </p:txBody>
      </p:sp>
    </p:spTree>
    <p:extLst>
      <p:ext uri="{BB962C8B-B14F-4D97-AF65-F5344CB8AC3E}">
        <p14:creationId xmlns:p14="http://schemas.microsoft.com/office/powerpoint/2010/main" val="1986866730"/>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738" name="Rectangle 2"/>
          <p:cNvSpPr>
            <a:spLocks noGrp="1" noChangeArrowheads="1"/>
          </p:cNvSpPr>
          <p:nvPr>
            <p:ph type="title"/>
          </p:nvPr>
        </p:nvSpPr>
        <p:spPr>
          <a:xfrm>
            <a:off x="457200" y="609600"/>
            <a:ext cx="8229600" cy="304800"/>
          </a:xfrm>
        </p:spPr>
        <p:txBody>
          <a:bodyPr/>
          <a:lstStyle/>
          <a:p>
            <a:pPr eaLnBrk="1" hangingPunct="1"/>
            <a:r>
              <a:rPr lang="en-US" altLang="en-US" sz="2000" smtClean="0">
                <a:solidFill>
                  <a:schemeClr val="tx1"/>
                </a:solidFill>
              </a:rPr>
              <a:t>Examples of environmental factors which influence health.</a:t>
            </a:r>
            <a:br>
              <a:rPr lang="en-US" altLang="en-US" sz="2000" smtClean="0">
                <a:solidFill>
                  <a:schemeClr val="tx1"/>
                </a:solidFill>
              </a:rPr>
            </a:br>
            <a:endParaRPr lang="en-US" altLang="en-US" sz="2000" smtClean="0">
              <a:solidFill>
                <a:schemeClr val="tx1"/>
              </a:solidFill>
            </a:endParaRPr>
          </a:p>
        </p:txBody>
      </p:sp>
      <p:pic>
        <p:nvPicPr>
          <p:cNvPr id="756739" name="Picture 4" descr="F00574-005-f001"/>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52400" y="914400"/>
            <a:ext cx="8991600" cy="5943600"/>
          </a:xfrm>
          <a:noFill/>
          <a:ln>
            <a:solidFill>
              <a:schemeClr val="tx1"/>
            </a:solidFill>
            <a:miter lim="800000"/>
            <a:headEnd/>
            <a:tailEnd/>
          </a:ln>
        </p:spPr>
      </p:pic>
      <p:sp>
        <p:nvSpPr>
          <p:cNvPr id="4" name="Slide Number Placeholder 3"/>
          <p:cNvSpPr>
            <a:spLocks noGrp="1"/>
          </p:cNvSpPr>
          <p:nvPr>
            <p:ph type="sldNum" sz="quarter" idx="12"/>
          </p:nvPr>
        </p:nvSpPr>
        <p:spPr/>
        <p:txBody>
          <a:bodyPr/>
          <a:lstStyle/>
          <a:p>
            <a:pPr>
              <a:defRPr/>
            </a:pPr>
            <a:fld id="{46BC3DDA-23F2-4334-837F-AD9DA1E9D183}" type="slidenum">
              <a:rPr lang="en-US"/>
              <a:pPr>
                <a:defRPr/>
              </a:pPr>
              <a:t>338</a:t>
            </a:fld>
            <a:endParaRPr lang="en-US"/>
          </a:p>
        </p:txBody>
      </p:sp>
    </p:spTree>
    <p:extLst>
      <p:ext uri="{BB962C8B-B14F-4D97-AF65-F5344CB8AC3E}">
        <p14:creationId xmlns:p14="http://schemas.microsoft.com/office/powerpoint/2010/main" val="647139624"/>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5"/>
          <p:cNvSpPr>
            <a:spLocks noGrp="1" noChangeArrowheads="1"/>
          </p:cNvSpPr>
          <p:nvPr>
            <p:ph type="title"/>
          </p:nvPr>
        </p:nvSpPr>
        <p:spPr>
          <a:xfrm>
            <a:off x="457200" y="274638"/>
            <a:ext cx="8229600" cy="411162"/>
          </a:xfrm>
        </p:spPr>
        <p:txBody>
          <a:bodyPr/>
          <a:lstStyle/>
          <a:p>
            <a:pPr eaLnBrk="1" hangingPunct="1"/>
            <a:r>
              <a:rPr lang="en-US" altLang="en-US" sz="1800" smtClean="0">
                <a:solidFill>
                  <a:schemeClr val="tx1"/>
                </a:solidFill>
              </a:rPr>
              <a:t>Interactions between the individual and his or her environment in determining the outcome of the balance between health and disease</a:t>
            </a:r>
          </a:p>
        </p:txBody>
      </p:sp>
      <p:pic>
        <p:nvPicPr>
          <p:cNvPr id="757763" name="Picture 4" descr="F00574-005-f0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8200"/>
            <a:ext cx="9144000" cy="61150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pPr>
              <a:defRPr/>
            </a:pPr>
            <a:fld id="{46DAB348-A71E-4EA7-8568-FA15DBAA019E}" type="slidenum">
              <a:rPr lang="en-US"/>
              <a:pPr>
                <a:defRPr/>
              </a:pPr>
              <a:t>339</a:t>
            </a:fld>
            <a:endParaRPr lang="en-US"/>
          </a:p>
        </p:txBody>
      </p:sp>
    </p:spTree>
    <p:extLst>
      <p:ext uri="{BB962C8B-B14F-4D97-AF65-F5344CB8AC3E}">
        <p14:creationId xmlns:p14="http://schemas.microsoft.com/office/powerpoint/2010/main" val="14936539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81000" y="304800"/>
            <a:ext cx="8382000" cy="6248400"/>
          </a:xfrm>
        </p:spPr>
        <p:txBody>
          <a:bodyPr/>
          <a:lstStyle/>
          <a:p>
            <a:pPr>
              <a:buFont typeface="Wingdings 2" pitchFamily="18" charset="2"/>
              <a:buNone/>
              <a:defRPr/>
            </a:pPr>
            <a:r>
              <a:rPr lang="en-US" sz="2400" dirty="0"/>
              <a:t>A. </a:t>
            </a:r>
            <a:r>
              <a:rPr lang="en-US" sz="2400" dirty="0" err="1"/>
              <a:t>Prehepatic</a:t>
            </a:r>
            <a:r>
              <a:rPr lang="en-US" sz="2400" dirty="0"/>
              <a:t> / </a:t>
            </a:r>
            <a:r>
              <a:rPr lang="en-US" sz="2400" dirty="0" err="1"/>
              <a:t>haemolytic</a:t>
            </a:r>
            <a:r>
              <a:rPr lang="en-US" sz="2400" dirty="0"/>
              <a:t> causes</a:t>
            </a:r>
          </a:p>
          <a:p>
            <a:pPr>
              <a:buFont typeface="Wingdings 2" pitchFamily="18" charset="2"/>
              <a:buNone/>
              <a:defRPr/>
            </a:pPr>
            <a:r>
              <a:rPr lang="en-US" sz="2400" b="1" dirty="0"/>
              <a:t>1. Congenital</a:t>
            </a:r>
          </a:p>
          <a:p>
            <a:pPr>
              <a:defRPr/>
            </a:pPr>
            <a:r>
              <a:rPr lang="en-US" sz="2400" dirty="0" err="1"/>
              <a:t>Haemoglobinopathies</a:t>
            </a:r>
            <a:r>
              <a:rPr lang="en-US" sz="2400" dirty="0"/>
              <a:t> – SCD, </a:t>
            </a:r>
            <a:r>
              <a:rPr lang="en-US" sz="2400" dirty="0" err="1"/>
              <a:t>Thalassaemias</a:t>
            </a:r>
            <a:endParaRPr lang="en-US" sz="2400" dirty="0"/>
          </a:p>
          <a:p>
            <a:pPr>
              <a:defRPr/>
            </a:pPr>
            <a:r>
              <a:rPr lang="en-US" sz="2400" dirty="0"/>
              <a:t>Red cell membrane defects – </a:t>
            </a:r>
            <a:r>
              <a:rPr lang="en-US" sz="2400" dirty="0" err="1"/>
              <a:t>spherocytosis</a:t>
            </a:r>
            <a:r>
              <a:rPr lang="en-US" sz="2400" dirty="0"/>
              <a:t>, </a:t>
            </a:r>
            <a:r>
              <a:rPr lang="en-US" sz="2400" dirty="0" err="1"/>
              <a:t>elliptocytosis</a:t>
            </a:r>
            <a:r>
              <a:rPr lang="en-US" sz="2400" dirty="0"/>
              <a:t>.</a:t>
            </a:r>
          </a:p>
          <a:p>
            <a:pPr>
              <a:defRPr/>
            </a:pPr>
            <a:r>
              <a:rPr lang="en-US" sz="2400" dirty="0"/>
              <a:t>Metabolic disease </a:t>
            </a:r>
            <a:r>
              <a:rPr lang="en-US" sz="2400" baseline="-25000" dirty="0"/>
              <a:t>-</a:t>
            </a:r>
            <a:r>
              <a:rPr lang="en-US" sz="2400" dirty="0"/>
              <a:t> G6PD deficiency, </a:t>
            </a:r>
            <a:r>
              <a:rPr lang="en-US" sz="2400" dirty="0" err="1"/>
              <a:t>pyruvate</a:t>
            </a:r>
            <a:r>
              <a:rPr lang="en-US" sz="2400" dirty="0"/>
              <a:t> </a:t>
            </a:r>
            <a:r>
              <a:rPr lang="en-US" sz="2400" dirty="0" err="1"/>
              <a:t>kinase</a:t>
            </a:r>
            <a:r>
              <a:rPr lang="en-US" sz="2400" dirty="0"/>
              <a:t> deficiency.</a:t>
            </a:r>
          </a:p>
          <a:p>
            <a:pPr>
              <a:buFont typeface="Wingdings 2" pitchFamily="18" charset="2"/>
              <a:buNone/>
              <a:defRPr/>
            </a:pPr>
            <a:r>
              <a:rPr lang="en-US" sz="2400" b="1" dirty="0"/>
              <a:t>2. Acquired </a:t>
            </a:r>
          </a:p>
          <a:p>
            <a:pPr>
              <a:buFont typeface="Wingdings 2" pitchFamily="18" charset="2"/>
              <a:buNone/>
              <a:defRPr/>
            </a:pPr>
            <a:r>
              <a:rPr lang="en-US" sz="2400" dirty="0" err="1"/>
              <a:t>i</a:t>
            </a:r>
            <a:r>
              <a:rPr lang="en-US" sz="2400" dirty="0"/>
              <a:t>) Autoimmune as in:</a:t>
            </a:r>
          </a:p>
          <a:p>
            <a:pPr>
              <a:defRPr/>
            </a:pPr>
            <a:r>
              <a:rPr lang="en-US" sz="2400" dirty="0"/>
              <a:t>Warm antibodies</a:t>
            </a:r>
          </a:p>
          <a:p>
            <a:pPr>
              <a:defRPr/>
            </a:pPr>
            <a:r>
              <a:rPr lang="en-US" sz="2400" dirty="0"/>
              <a:t>Cold antibodies</a:t>
            </a:r>
          </a:p>
          <a:p>
            <a:pPr>
              <a:defRPr/>
            </a:pPr>
            <a:r>
              <a:rPr lang="en-US" sz="2400" dirty="0"/>
              <a:t>Paroxysmal nocturnal </a:t>
            </a:r>
            <a:r>
              <a:rPr lang="en-US" sz="2400" dirty="0" err="1"/>
              <a:t>haemoglobinuria</a:t>
            </a:r>
            <a:endParaRPr lang="en-US" sz="2400" dirty="0"/>
          </a:p>
          <a:p>
            <a:pPr marL="660400" indent="-660400" eaLnBrk="1" hangingPunct="1">
              <a:lnSpc>
                <a:spcPct val="90000"/>
              </a:lnSpc>
              <a:buFontTx/>
              <a:buNone/>
              <a:defRPr/>
            </a:pPr>
            <a:r>
              <a:rPr lang="en-US" sz="2400" dirty="0"/>
              <a:t>ii) Infections</a:t>
            </a:r>
          </a:p>
          <a:p>
            <a:pPr marL="1035050" lvl="1" indent="-577850" eaLnBrk="1" hangingPunct="1">
              <a:lnSpc>
                <a:spcPct val="90000"/>
              </a:lnSpc>
              <a:defRPr/>
            </a:pPr>
            <a:r>
              <a:rPr lang="en-US" sz="2000" dirty="0"/>
              <a:t>malaria</a:t>
            </a:r>
          </a:p>
          <a:p>
            <a:pPr marL="1035050" lvl="1" indent="-577850" eaLnBrk="1" hangingPunct="1">
              <a:lnSpc>
                <a:spcPct val="90000"/>
              </a:lnSpc>
              <a:defRPr/>
            </a:pPr>
            <a:r>
              <a:rPr lang="en-US" sz="2000" dirty="0"/>
              <a:t>septicemia</a:t>
            </a:r>
          </a:p>
          <a:p>
            <a:pPr marL="1035050" lvl="1" indent="-577850" eaLnBrk="1" hangingPunct="1">
              <a:lnSpc>
                <a:spcPct val="90000"/>
              </a:lnSpc>
              <a:defRPr/>
            </a:pPr>
            <a:r>
              <a:rPr lang="en-US" sz="2000" dirty="0"/>
              <a:t>Viral infections.</a:t>
            </a:r>
          </a:p>
          <a:p>
            <a:pPr>
              <a:buFont typeface="Wingdings 2" pitchFamily="18" charset="2"/>
              <a:buNone/>
              <a:defRPr/>
            </a:pPr>
            <a:endParaRPr lang="en-US" sz="2400" dirty="0"/>
          </a:p>
        </p:txBody>
      </p:sp>
      <p:sp>
        <p:nvSpPr>
          <p:cNvPr id="4" name="Slide Number Placeholder 3"/>
          <p:cNvSpPr>
            <a:spLocks noGrp="1"/>
          </p:cNvSpPr>
          <p:nvPr>
            <p:ph type="sldNum" sz="quarter" idx="12"/>
          </p:nvPr>
        </p:nvSpPr>
        <p:spPr/>
        <p:txBody>
          <a:bodyPr/>
          <a:lstStyle/>
          <a:p>
            <a:pPr>
              <a:defRPr/>
            </a:pPr>
            <a:fld id="{22D56A06-D0F7-4CF4-8AD3-C90AA363FC27}" type="slidenum">
              <a:rPr lang="en-US"/>
              <a:pPr>
                <a:defRPr/>
              </a:pPr>
              <a:t>34</a:t>
            </a:fld>
            <a:endParaRPr lang="en-US"/>
          </a:p>
        </p:txBody>
      </p:sp>
    </p:spTree>
    <p:extLst>
      <p:ext uri="{BB962C8B-B14F-4D97-AF65-F5344CB8AC3E}">
        <p14:creationId xmlns:p14="http://schemas.microsoft.com/office/powerpoint/2010/main" val="3375427468"/>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8786" name="Picture 4" descr="F00574-005-f011"/>
          <p:cNvPicPr>
            <a:picLocks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0" y="9525"/>
            <a:ext cx="9144000" cy="6848475"/>
          </a:xfrm>
          <a:noFill/>
          <a:ln>
            <a:solidFill>
              <a:schemeClr val="tx1"/>
            </a:solidFill>
            <a:miter lim="800000"/>
            <a:headEnd/>
            <a:tailEnd/>
          </a:ln>
        </p:spPr>
      </p:pic>
      <p:sp>
        <p:nvSpPr>
          <p:cNvPr id="3" name="Slide Number Placeholder 2"/>
          <p:cNvSpPr>
            <a:spLocks noGrp="1"/>
          </p:cNvSpPr>
          <p:nvPr>
            <p:ph type="sldNum" sz="quarter" idx="12"/>
          </p:nvPr>
        </p:nvSpPr>
        <p:spPr/>
        <p:txBody>
          <a:bodyPr/>
          <a:lstStyle/>
          <a:p>
            <a:pPr>
              <a:defRPr/>
            </a:pPr>
            <a:fld id="{29748A11-6E06-490A-A287-71AB9681C2C8}" type="slidenum">
              <a:rPr lang="en-US"/>
              <a:pPr>
                <a:defRPr/>
              </a:pPr>
              <a:t>340</a:t>
            </a:fld>
            <a:endParaRPr lang="en-US"/>
          </a:p>
        </p:txBody>
      </p:sp>
    </p:spTree>
    <p:extLst>
      <p:ext uri="{BB962C8B-B14F-4D97-AF65-F5344CB8AC3E}">
        <p14:creationId xmlns:p14="http://schemas.microsoft.com/office/powerpoint/2010/main" val="298788042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0" name="Rectangle 3"/>
          <p:cNvSpPr>
            <a:spLocks noGrp="1" noChangeArrowheads="1"/>
          </p:cNvSpPr>
          <p:nvPr>
            <p:ph sz="quarter" idx="1"/>
          </p:nvPr>
        </p:nvSpPr>
        <p:spPr>
          <a:xfrm>
            <a:off x="457200" y="381000"/>
            <a:ext cx="8229600" cy="5745163"/>
          </a:xfrm>
        </p:spPr>
        <p:txBody>
          <a:bodyPr/>
          <a:lstStyle/>
          <a:p>
            <a:pPr eaLnBrk="1" hangingPunct="1">
              <a:spcBef>
                <a:spcPct val="0"/>
              </a:spcBef>
              <a:buClr>
                <a:schemeClr val="bg1"/>
              </a:buClr>
            </a:pPr>
            <a:r>
              <a:rPr lang="en-US" altLang="en-US" sz="4000" smtClean="0"/>
              <a:t>Risks of diabetes and cardiovascular disease in overweight and obese women.</a:t>
            </a:r>
          </a:p>
          <a:p>
            <a:pPr eaLnBrk="1" hangingPunct="1">
              <a:spcBef>
                <a:spcPct val="0"/>
              </a:spcBef>
              <a:buClr>
                <a:schemeClr val="bg1"/>
              </a:buClr>
            </a:pPr>
            <a:endParaRPr lang="en-US" altLang="en-US" sz="4000" smtClean="0"/>
          </a:p>
          <a:p>
            <a:pPr eaLnBrk="1" hangingPunct="1">
              <a:spcBef>
                <a:spcPct val="0"/>
              </a:spcBef>
              <a:buClr>
                <a:schemeClr val="bg1"/>
              </a:buClr>
            </a:pPr>
            <a:r>
              <a:rPr lang="en-US" altLang="en-US" sz="4000" smtClean="0"/>
              <a:t>In some ethnic groups (e.g. South Asians, Native Americans) and in people with higher waist circumference, the metabolic complications are even more severe at a given level of BMI.</a:t>
            </a:r>
          </a:p>
          <a:p>
            <a:pPr eaLnBrk="1" hangingPunct="1"/>
            <a:endParaRPr lang="en-US" altLang="en-US" sz="4000" smtClean="0"/>
          </a:p>
        </p:txBody>
      </p:sp>
      <p:sp>
        <p:nvSpPr>
          <p:cNvPr id="3" name="Slide Number Placeholder 2"/>
          <p:cNvSpPr>
            <a:spLocks noGrp="1"/>
          </p:cNvSpPr>
          <p:nvPr>
            <p:ph type="sldNum" sz="quarter" idx="12"/>
          </p:nvPr>
        </p:nvSpPr>
        <p:spPr/>
        <p:txBody>
          <a:bodyPr/>
          <a:lstStyle/>
          <a:p>
            <a:pPr>
              <a:defRPr/>
            </a:pPr>
            <a:fld id="{CA21440A-3205-490F-BC11-609AB2B15CFA}" type="slidenum">
              <a:rPr lang="en-US"/>
              <a:pPr>
                <a:defRPr/>
              </a:pPr>
              <a:t>341</a:t>
            </a:fld>
            <a:endParaRPr lang="en-US"/>
          </a:p>
        </p:txBody>
      </p:sp>
    </p:spTree>
    <p:extLst>
      <p:ext uri="{BB962C8B-B14F-4D97-AF65-F5344CB8AC3E}">
        <p14:creationId xmlns:p14="http://schemas.microsoft.com/office/powerpoint/2010/main" val="199860331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4" name="Rectangle 2"/>
          <p:cNvSpPr>
            <a:spLocks noGrp="1" noChangeArrowheads="1"/>
          </p:cNvSpPr>
          <p:nvPr>
            <p:ph type="title"/>
          </p:nvPr>
        </p:nvSpPr>
        <p:spPr>
          <a:xfrm>
            <a:off x="457200" y="4343400"/>
            <a:ext cx="8229600" cy="2057400"/>
          </a:xfrm>
        </p:spPr>
        <p:txBody>
          <a:bodyPr/>
          <a:lstStyle/>
          <a:p>
            <a:pPr algn="ctr" eaLnBrk="1" hangingPunct="1"/>
            <a:r>
              <a:rPr lang="en-US" altLang="en-US" sz="9600" b="1" smtClean="0">
                <a:solidFill>
                  <a:srgbClr val="FF0000"/>
                </a:solidFill>
              </a:rPr>
              <a:t>Upper and lower Gastro-Intestinal Tract bleeding</a:t>
            </a:r>
          </a:p>
        </p:txBody>
      </p:sp>
      <p:sp>
        <p:nvSpPr>
          <p:cNvPr id="3" name="Slide Number Placeholder 2"/>
          <p:cNvSpPr>
            <a:spLocks noGrp="1"/>
          </p:cNvSpPr>
          <p:nvPr>
            <p:ph type="sldNum" sz="quarter" idx="12"/>
          </p:nvPr>
        </p:nvSpPr>
        <p:spPr/>
        <p:txBody>
          <a:bodyPr/>
          <a:lstStyle/>
          <a:p>
            <a:pPr>
              <a:defRPr/>
            </a:pPr>
            <a:fld id="{F1C0A478-BAE7-4CFF-9F8E-88C182EDFE45}" type="slidenum">
              <a:rPr lang="en-US"/>
              <a:pPr>
                <a:defRPr/>
              </a:pPr>
              <a:t>342</a:t>
            </a:fld>
            <a:endParaRPr lang="en-US"/>
          </a:p>
        </p:txBody>
      </p:sp>
    </p:spTree>
    <p:extLst>
      <p:ext uri="{BB962C8B-B14F-4D97-AF65-F5344CB8AC3E}">
        <p14:creationId xmlns:p14="http://schemas.microsoft.com/office/powerpoint/2010/main" val="1181239028"/>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8" name="Rectangle 2"/>
          <p:cNvSpPr>
            <a:spLocks noGrp="1" noChangeArrowheads="1"/>
          </p:cNvSpPr>
          <p:nvPr>
            <p:ph type="title"/>
          </p:nvPr>
        </p:nvSpPr>
        <p:spPr>
          <a:xfrm>
            <a:off x="457200" y="152400"/>
            <a:ext cx="8229600" cy="258763"/>
          </a:xfrm>
        </p:spPr>
        <p:txBody>
          <a:bodyPr/>
          <a:lstStyle/>
          <a:p>
            <a:pPr eaLnBrk="1" hangingPunct="1"/>
            <a:r>
              <a:rPr lang="en-US" altLang="en-US" smtClean="0"/>
              <a:t>GASTROINTESTINAL BLEEDING </a:t>
            </a:r>
          </a:p>
        </p:txBody>
      </p:sp>
      <p:pic>
        <p:nvPicPr>
          <p:cNvPr id="761859" name="Picture 4"/>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0" y="630238"/>
            <a:ext cx="9144000" cy="6192837"/>
          </a:xfrm>
        </p:spPr>
      </p:pic>
      <p:sp>
        <p:nvSpPr>
          <p:cNvPr id="4" name="Slide Number Placeholder 3"/>
          <p:cNvSpPr>
            <a:spLocks noGrp="1"/>
          </p:cNvSpPr>
          <p:nvPr>
            <p:ph type="sldNum" sz="quarter" idx="12"/>
          </p:nvPr>
        </p:nvSpPr>
        <p:spPr/>
        <p:txBody>
          <a:bodyPr/>
          <a:lstStyle/>
          <a:p>
            <a:pPr>
              <a:defRPr/>
            </a:pPr>
            <a:fld id="{1D8FB331-D886-41A3-8F88-097CFCF7723E}" type="slidenum">
              <a:rPr lang="en-US"/>
              <a:pPr>
                <a:defRPr/>
              </a:pPr>
              <a:t>343</a:t>
            </a:fld>
            <a:endParaRPr lang="en-US"/>
          </a:p>
        </p:txBody>
      </p:sp>
    </p:spTree>
    <p:extLst>
      <p:ext uri="{BB962C8B-B14F-4D97-AF65-F5344CB8AC3E}">
        <p14:creationId xmlns:p14="http://schemas.microsoft.com/office/powerpoint/2010/main" val="810201961"/>
      </p:ext>
    </p:extLst>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2882" name="Picture 4"/>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0" y="33338"/>
            <a:ext cx="9144000" cy="6858000"/>
          </a:xfrm>
        </p:spPr>
      </p:pic>
      <p:sp>
        <p:nvSpPr>
          <p:cNvPr id="3" name="Slide Number Placeholder 2"/>
          <p:cNvSpPr>
            <a:spLocks noGrp="1"/>
          </p:cNvSpPr>
          <p:nvPr>
            <p:ph type="sldNum" sz="quarter" idx="12"/>
          </p:nvPr>
        </p:nvSpPr>
        <p:spPr/>
        <p:txBody>
          <a:bodyPr/>
          <a:lstStyle/>
          <a:p>
            <a:pPr>
              <a:defRPr/>
            </a:pPr>
            <a:fld id="{23E6A224-B9D8-46E1-AF2E-12D89ADC7CC9}" type="slidenum">
              <a:rPr lang="en-US"/>
              <a:pPr>
                <a:defRPr/>
              </a:pPr>
              <a:t>344</a:t>
            </a:fld>
            <a:endParaRPr lang="en-US"/>
          </a:p>
        </p:txBody>
      </p:sp>
    </p:spTree>
    <p:extLst>
      <p:ext uri="{BB962C8B-B14F-4D97-AF65-F5344CB8AC3E}">
        <p14:creationId xmlns:p14="http://schemas.microsoft.com/office/powerpoint/2010/main" val="1084934433"/>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906" name="Rectangle 2"/>
          <p:cNvSpPr>
            <a:spLocks noGrp="1" noChangeArrowheads="1"/>
          </p:cNvSpPr>
          <p:nvPr>
            <p:ph type="title"/>
          </p:nvPr>
        </p:nvSpPr>
        <p:spPr>
          <a:xfrm>
            <a:off x="457200" y="0"/>
            <a:ext cx="8229600" cy="792163"/>
          </a:xfrm>
        </p:spPr>
        <p:txBody>
          <a:bodyPr/>
          <a:lstStyle/>
          <a:p>
            <a:pPr eaLnBrk="1" hangingPunct="1"/>
            <a:r>
              <a:rPr lang="en-US" altLang="en-US" b="1" smtClean="0"/>
              <a:t>Points to Remember</a:t>
            </a:r>
          </a:p>
        </p:txBody>
      </p:sp>
      <p:sp>
        <p:nvSpPr>
          <p:cNvPr id="763907" name="Rectangle 3"/>
          <p:cNvSpPr>
            <a:spLocks noGrp="1" noChangeArrowheads="1"/>
          </p:cNvSpPr>
          <p:nvPr>
            <p:ph sz="quarter" idx="1"/>
          </p:nvPr>
        </p:nvSpPr>
        <p:spPr>
          <a:xfrm>
            <a:off x="304800" y="762000"/>
            <a:ext cx="8534400" cy="5867400"/>
          </a:xfrm>
        </p:spPr>
        <p:txBody>
          <a:bodyPr/>
          <a:lstStyle/>
          <a:p>
            <a:pPr eaLnBrk="1" hangingPunct="1">
              <a:lnSpc>
                <a:spcPct val="90000"/>
              </a:lnSpc>
            </a:pPr>
            <a:r>
              <a:rPr lang="en-US" altLang="en-US" sz="3600" smtClean="0"/>
              <a:t>Bleeding in the digestive tract is a symptom of a disease rather than a disease itself.</a:t>
            </a:r>
          </a:p>
          <a:p>
            <a:pPr eaLnBrk="1" hangingPunct="1">
              <a:lnSpc>
                <a:spcPct val="90000"/>
              </a:lnSpc>
            </a:pPr>
            <a:r>
              <a:rPr lang="en-US" altLang="en-US" sz="3600" smtClean="0"/>
              <a:t>A number of different conditions can cause bleeding in the digestive tract.</a:t>
            </a:r>
          </a:p>
          <a:p>
            <a:pPr eaLnBrk="1" hangingPunct="1">
              <a:lnSpc>
                <a:spcPct val="90000"/>
              </a:lnSpc>
            </a:pPr>
            <a:r>
              <a:rPr lang="en-US" altLang="en-US" sz="3600" smtClean="0"/>
              <a:t>Finding the location and cause of the bleeding is important.</a:t>
            </a:r>
          </a:p>
          <a:p>
            <a:pPr eaLnBrk="1" hangingPunct="1">
              <a:lnSpc>
                <a:spcPct val="90000"/>
              </a:lnSpc>
            </a:pPr>
            <a:r>
              <a:rPr lang="en-US" altLang="en-US" sz="3600" smtClean="0"/>
              <a:t>Most causes of bleeding can be cured or controlled.</a:t>
            </a:r>
          </a:p>
          <a:p>
            <a:pPr eaLnBrk="1" hangingPunct="1">
              <a:lnSpc>
                <a:spcPct val="90000"/>
              </a:lnSpc>
            </a:pPr>
            <a:r>
              <a:rPr lang="en-US" altLang="en-US" sz="3600" smtClean="0"/>
              <a:t>Endoscopy is the most common tool for diagnosing and treating bleeding in the digestive tract.</a:t>
            </a:r>
          </a:p>
          <a:p>
            <a:pPr eaLnBrk="1" hangingPunct="1">
              <a:lnSpc>
                <a:spcPct val="90000"/>
              </a:lnSpc>
            </a:pPr>
            <a:endParaRPr lang="en-US" altLang="en-US" sz="3600" smtClean="0"/>
          </a:p>
        </p:txBody>
      </p:sp>
      <p:sp>
        <p:nvSpPr>
          <p:cNvPr id="4" name="Slide Number Placeholder 3"/>
          <p:cNvSpPr>
            <a:spLocks noGrp="1"/>
          </p:cNvSpPr>
          <p:nvPr>
            <p:ph type="sldNum" sz="quarter" idx="12"/>
          </p:nvPr>
        </p:nvSpPr>
        <p:spPr/>
        <p:txBody>
          <a:bodyPr/>
          <a:lstStyle/>
          <a:p>
            <a:pPr>
              <a:defRPr/>
            </a:pPr>
            <a:fld id="{6BD64446-C8D1-4C4D-BF3A-02C5A80EF2DB}" type="slidenum">
              <a:rPr lang="en-US"/>
              <a:pPr>
                <a:defRPr/>
              </a:pPr>
              <a:t>345</a:t>
            </a:fld>
            <a:endParaRPr lang="en-US"/>
          </a:p>
        </p:txBody>
      </p:sp>
    </p:spTree>
    <p:extLst>
      <p:ext uri="{BB962C8B-B14F-4D97-AF65-F5344CB8AC3E}">
        <p14:creationId xmlns:p14="http://schemas.microsoft.com/office/powerpoint/2010/main" val="1654073742"/>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30" name="Rectangle 2"/>
          <p:cNvSpPr>
            <a:spLocks noGrp="1" noChangeArrowheads="1"/>
          </p:cNvSpPr>
          <p:nvPr>
            <p:ph type="title"/>
          </p:nvPr>
        </p:nvSpPr>
        <p:spPr>
          <a:xfrm>
            <a:off x="304800" y="1371600"/>
            <a:ext cx="8610600" cy="2895600"/>
          </a:xfrm>
        </p:spPr>
        <p:txBody>
          <a:bodyPr/>
          <a:lstStyle/>
          <a:p>
            <a:pPr algn="ctr" eaLnBrk="1" hangingPunct="1"/>
            <a:r>
              <a:rPr lang="en-US" altLang="en-US" sz="6600" smtClean="0"/>
              <a:t>ACUTE UPPER GASTROINTESTINAL HAEMORRHAGE </a:t>
            </a:r>
          </a:p>
        </p:txBody>
      </p:sp>
      <p:sp>
        <p:nvSpPr>
          <p:cNvPr id="3" name="Slide Number Placeholder 2"/>
          <p:cNvSpPr>
            <a:spLocks noGrp="1"/>
          </p:cNvSpPr>
          <p:nvPr>
            <p:ph type="sldNum" sz="quarter" idx="12"/>
          </p:nvPr>
        </p:nvSpPr>
        <p:spPr/>
        <p:txBody>
          <a:bodyPr/>
          <a:lstStyle/>
          <a:p>
            <a:pPr>
              <a:defRPr/>
            </a:pPr>
            <a:fld id="{D626ED7F-6EE0-414A-957A-96BCFB97B78F}" type="slidenum">
              <a:rPr lang="en-US"/>
              <a:pPr>
                <a:defRPr/>
              </a:pPr>
              <a:t>346</a:t>
            </a:fld>
            <a:endParaRPr lang="en-US"/>
          </a:p>
        </p:txBody>
      </p:sp>
    </p:spTree>
    <p:extLst>
      <p:ext uri="{BB962C8B-B14F-4D97-AF65-F5344CB8AC3E}">
        <p14:creationId xmlns:p14="http://schemas.microsoft.com/office/powerpoint/2010/main" val="4206442925"/>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4" name="Rectangle 2"/>
          <p:cNvSpPr>
            <a:spLocks noGrp="1" noChangeArrowheads="1"/>
          </p:cNvSpPr>
          <p:nvPr>
            <p:ph type="title"/>
          </p:nvPr>
        </p:nvSpPr>
        <p:spPr>
          <a:xfrm>
            <a:off x="228600" y="274638"/>
            <a:ext cx="8686800" cy="1143000"/>
          </a:xfrm>
        </p:spPr>
        <p:txBody>
          <a:bodyPr/>
          <a:lstStyle/>
          <a:p>
            <a:pPr eaLnBrk="1" hangingPunct="1"/>
            <a:r>
              <a:rPr lang="en-US" altLang="en-US" sz="2800" b="1" smtClean="0">
                <a:solidFill>
                  <a:schemeClr val="tx1"/>
                </a:solidFill>
              </a:rPr>
              <a:t>ACUTE UPPER GASTROINTESTINAL HAEMORRHAGE</a:t>
            </a:r>
          </a:p>
        </p:txBody>
      </p:sp>
      <p:sp>
        <p:nvSpPr>
          <p:cNvPr id="765955" name="Rectangle 3"/>
          <p:cNvSpPr>
            <a:spLocks noGrp="1" noChangeArrowheads="1"/>
          </p:cNvSpPr>
          <p:nvPr>
            <p:ph sz="quarter" idx="1"/>
          </p:nvPr>
        </p:nvSpPr>
        <p:spPr/>
        <p:txBody>
          <a:bodyPr/>
          <a:lstStyle/>
          <a:p>
            <a:pPr eaLnBrk="1" hangingPunct="1"/>
            <a:r>
              <a:rPr lang="en-US" altLang="en-US" sz="8000" smtClean="0"/>
              <a:t>This is the most common gastrointestinal emergency.</a:t>
            </a:r>
          </a:p>
        </p:txBody>
      </p:sp>
      <p:sp>
        <p:nvSpPr>
          <p:cNvPr id="4" name="Slide Number Placeholder 3"/>
          <p:cNvSpPr>
            <a:spLocks noGrp="1"/>
          </p:cNvSpPr>
          <p:nvPr>
            <p:ph type="sldNum" sz="quarter" idx="12"/>
          </p:nvPr>
        </p:nvSpPr>
        <p:spPr/>
        <p:txBody>
          <a:bodyPr/>
          <a:lstStyle/>
          <a:p>
            <a:pPr>
              <a:defRPr/>
            </a:pPr>
            <a:fld id="{C7E74424-73D2-430D-BEDE-A3E23944FC3D}" type="slidenum">
              <a:rPr lang="en-US"/>
              <a:pPr>
                <a:defRPr/>
              </a:pPr>
              <a:t>347</a:t>
            </a:fld>
            <a:endParaRPr lang="en-US"/>
          </a:p>
        </p:txBody>
      </p:sp>
    </p:spTree>
    <p:extLst>
      <p:ext uri="{BB962C8B-B14F-4D97-AF65-F5344CB8AC3E}">
        <p14:creationId xmlns:p14="http://schemas.microsoft.com/office/powerpoint/2010/main" val="391267125"/>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8" name="Rectangle 2"/>
          <p:cNvSpPr>
            <a:spLocks noGrp="1" noChangeArrowheads="1"/>
          </p:cNvSpPr>
          <p:nvPr>
            <p:ph type="title"/>
          </p:nvPr>
        </p:nvSpPr>
        <p:spPr>
          <a:xfrm>
            <a:off x="457200" y="0"/>
            <a:ext cx="8229600" cy="487363"/>
          </a:xfrm>
        </p:spPr>
        <p:txBody>
          <a:bodyPr/>
          <a:lstStyle/>
          <a:p>
            <a:pPr eaLnBrk="1" hangingPunct="1"/>
            <a:r>
              <a:rPr lang="en-US" altLang="en-US" smtClean="0"/>
              <a:t>causes </a:t>
            </a:r>
          </a:p>
        </p:txBody>
      </p:sp>
      <p:pic>
        <p:nvPicPr>
          <p:cNvPr id="766979" name="Picture 4"/>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0" y="533400"/>
            <a:ext cx="9144000" cy="6324600"/>
          </a:xfrm>
        </p:spPr>
      </p:pic>
      <p:sp>
        <p:nvSpPr>
          <p:cNvPr id="4" name="Slide Number Placeholder 3"/>
          <p:cNvSpPr>
            <a:spLocks noGrp="1"/>
          </p:cNvSpPr>
          <p:nvPr>
            <p:ph type="sldNum" sz="quarter" idx="12"/>
          </p:nvPr>
        </p:nvSpPr>
        <p:spPr/>
        <p:txBody>
          <a:bodyPr/>
          <a:lstStyle/>
          <a:p>
            <a:pPr>
              <a:defRPr/>
            </a:pPr>
            <a:fld id="{C1018FAD-FEF2-43C0-BDF0-9F45BE054D85}" type="slidenum">
              <a:rPr lang="en-US"/>
              <a:pPr>
                <a:defRPr/>
              </a:pPr>
              <a:t>348</a:t>
            </a:fld>
            <a:endParaRPr lang="en-US"/>
          </a:p>
        </p:txBody>
      </p:sp>
    </p:spTree>
    <p:extLst>
      <p:ext uri="{BB962C8B-B14F-4D97-AF65-F5344CB8AC3E}">
        <p14:creationId xmlns:p14="http://schemas.microsoft.com/office/powerpoint/2010/main" val="3999559536"/>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2" name="Rectangle 3"/>
          <p:cNvSpPr>
            <a:spLocks noGrp="1" noChangeArrowheads="1"/>
          </p:cNvSpPr>
          <p:nvPr>
            <p:ph sz="quarter" idx="1"/>
          </p:nvPr>
        </p:nvSpPr>
        <p:spPr>
          <a:xfrm>
            <a:off x="228600" y="152400"/>
            <a:ext cx="8458200" cy="5867400"/>
          </a:xfrm>
        </p:spPr>
        <p:txBody>
          <a:bodyPr/>
          <a:lstStyle/>
          <a:p>
            <a:pPr marL="660400" indent="-660400" eaLnBrk="1" hangingPunct="1">
              <a:buFontTx/>
              <a:buNone/>
            </a:pPr>
            <a:r>
              <a:rPr lang="en-US" altLang="en-US" sz="3600" smtClean="0"/>
              <a:t>The causes for upper GI hemorrhage include the following:</a:t>
            </a:r>
          </a:p>
          <a:p>
            <a:pPr marL="660400" indent="-660400" eaLnBrk="1" hangingPunct="1">
              <a:buFontTx/>
              <a:buNone/>
            </a:pPr>
            <a:r>
              <a:rPr lang="en-US" altLang="en-US" sz="6000" smtClean="0"/>
              <a:t>A. </a:t>
            </a:r>
            <a:r>
              <a:rPr lang="en-US" altLang="en-US" sz="6000" smtClean="0">
                <a:hlinkClick r:id="rId2" tooltip="Esophagus"/>
              </a:rPr>
              <a:t>Esophageal</a:t>
            </a:r>
            <a:r>
              <a:rPr lang="en-US" altLang="en-US" sz="6000" smtClean="0"/>
              <a:t> causes:</a:t>
            </a:r>
            <a:r>
              <a:rPr lang="en-US" altLang="en-US" sz="3600" smtClean="0"/>
              <a:t> </a:t>
            </a:r>
          </a:p>
          <a:p>
            <a:pPr marL="1409700" lvl="2" indent="-495300" eaLnBrk="1" hangingPunct="1">
              <a:buClr>
                <a:schemeClr val="tx1"/>
              </a:buClr>
              <a:buFontTx/>
              <a:buAutoNum type="romanLcPeriod"/>
            </a:pPr>
            <a:r>
              <a:rPr lang="en-US" altLang="en-US" sz="6000" smtClean="0">
                <a:hlinkClick r:id="rId3" tooltip="Esophageal varices"/>
              </a:rPr>
              <a:t>Esophageal varices</a:t>
            </a:r>
            <a:endParaRPr lang="en-US" altLang="en-US" sz="6000" smtClean="0"/>
          </a:p>
          <a:p>
            <a:pPr marL="1409700" lvl="2" indent="-495300" eaLnBrk="1" hangingPunct="1">
              <a:buClr>
                <a:schemeClr val="tx1"/>
              </a:buClr>
              <a:buFontTx/>
              <a:buAutoNum type="romanLcPeriod"/>
            </a:pPr>
            <a:r>
              <a:rPr lang="en-US" altLang="en-US" sz="6000" u="sng" smtClean="0">
                <a:solidFill>
                  <a:schemeClr val="hlink"/>
                </a:solidFill>
              </a:rPr>
              <a:t>Oe</a:t>
            </a:r>
            <a:r>
              <a:rPr lang="en-US" altLang="en-US" sz="6000" smtClean="0">
                <a:hlinkClick r:id="rId4" tooltip="Esophagitis"/>
              </a:rPr>
              <a:t>sophagitis</a:t>
            </a:r>
            <a:endParaRPr lang="en-US" altLang="en-US" sz="6000" smtClean="0"/>
          </a:p>
          <a:p>
            <a:pPr marL="1409700" lvl="2" indent="-495300" eaLnBrk="1" hangingPunct="1">
              <a:buClr>
                <a:schemeClr val="tx1"/>
              </a:buClr>
              <a:buFontTx/>
              <a:buAutoNum type="romanLcPeriod"/>
            </a:pPr>
            <a:r>
              <a:rPr lang="en-US" altLang="en-US" sz="6000" smtClean="0"/>
              <a:t> </a:t>
            </a:r>
            <a:r>
              <a:rPr lang="en-US" altLang="en-US" sz="6000" smtClean="0">
                <a:hlinkClick r:id="rId5" tooltip="Esophageal cancer"/>
              </a:rPr>
              <a:t>Esophageal cancer</a:t>
            </a:r>
            <a:endParaRPr lang="en-US" altLang="en-US" sz="6000" smtClean="0"/>
          </a:p>
          <a:p>
            <a:pPr marL="1409700" lvl="2" indent="-495300" eaLnBrk="1" hangingPunct="1">
              <a:buClr>
                <a:schemeClr val="tx1"/>
              </a:buClr>
              <a:buFontTx/>
              <a:buAutoNum type="romanLcPeriod"/>
            </a:pPr>
            <a:r>
              <a:rPr lang="en-US" altLang="en-US" sz="6000" smtClean="0"/>
              <a:t> Esophageal ulcers</a:t>
            </a:r>
          </a:p>
        </p:txBody>
      </p:sp>
      <p:sp>
        <p:nvSpPr>
          <p:cNvPr id="3" name="Slide Number Placeholder 2"/>
          <p:cNvSpPr>
            <a:spLocks noGrp="1"/>
          </p:cNvSpPr>
          <p:nvPr>
            <p:ph type="sldNum" sz="quarter" idx="12"/>
          </p:nvPr>
        </p:nvSpPr>
        <p:spPr/>
        <p:txBody>
          <a:bodyPr/>
          <a:lstStyle/>
          <a:p>
            <a:pPr>
              <a:defRPr/>
            </a:pPr>
            <a:fld id="{1301BB4D-7B88-4E74-B47E-127833255C36}" type="slidenum">
              <a:rPr lang="en-US"/>
              <a:pPr>
                <a:defRPr/>
              </a:pPr>
              <a:t>349</a:t>
            </a:fld>
            <a:endParaRPr lang="en-US"/>
          </a:p>
        </p:txBody>
      </p:sp>
    </p:spTree>
    <p:extLst>
      <p:ext uri="{BB962C8B-B14F-4D97-AF65-F5344CB8AC3E}">
        <p14:creationId xmlns:p14="http://schemas.microsoft.com/office/powerpoint/2010/main" val="178768417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Content Placeholder 2"/>
          <p:cNvSpPr>
            <a:spLocks noGrp="1"/>
          </p:cNvSpPr>
          <p:nvPr>
            <p:ph sz="quarter" idx="1"/>
          </p:nvPr>
        </p:nvSpPr>
        <p:spPr>
          <a:xfrm>
            <a:off x="304800" y="228600"/>
            <a:ext cx="8534400" cy="6400800"/>
          </a:xfrm>
        </p:spPr>
        <p:txBody>
          <a:bodyPr/>
          <a:lstStyle/>
          <a:p>
            <a:pPr>
              <a:buFont typeface="Wingdings 2" pitchFamily="18" charset="2"/>
              <a:buNone/>
            </a:pPr>
            <a:r>
              <a:rPr lang="en-US" altLang="en-US" smtClean="0"/>
              <a:t>iii) Alloimmune</a:t>
            </a:r>
          </a:p>
          <a:p>
            <a:pPr lvl="1"/>
            <a:r>
              <a:rPr lang="en-US" altLang="en-US" smtClean="0"/>
              <a:t>Transfusion Rxns</a:t>
            </a:r>
          </a:p>
          <a:p>
            <a:pPr lvl="1"/>
            <a:r>
              <a:rPr lang="en-US" altLang="en-US" smtClean="0"/>
              <a:t>After organ transplant</a:t>
            </a:r>
          </a:p>
          <a:p>
            <a:pPr>
              <a:buFont typeface="Wingdings 2" pitchFamily="18" charset="2"/>
              <a:buNone/>
            </a:pPr>
            <a:r>
              <a:rPr lang="en-US" altLang="en-US" smtClean="0"/>
              <a:t>iv) Mechanical </a:t>
            </a:r>
          </a:p>
          <a:p>
            <a:pPr lvl="1"/>
            <a:r>
              <a:rPr lang="en-US" altLang="en-US" smtClean="0"/>
              <a:t>MAHA (Microangiopathic Anamia)</a:t>
            </a:r>
          </a:p>
          <a:p>
            <a:pPr lvl="1"/>
            <a:r>
              <a:rPr lang="en-US" altLang="en-US" smtClean="0"/>
              <a:t>Valve prosthesis</a:t>
            </a:r>
          </a:p>
          <a:p>
            <a:pPr>
              <a:buFont typeface="Wingdings 2" pitchFamily="18" charset="2"/>
              <a:buNone/>
            </a:pPr>
            <a:r>
              <a:rPr lang="en-US" altLang="en-US" smtClean="0"/>
              <a:t>v) Systemic diseases</a:t>
            </a:r>
          </a:p>
          <a:p>
            <a:pPr lvl="1"/>
            <a:r>
              <a:rPr lang="en-US" altLang="en-US" smtClean="0"/>
              <a:t>Renal failure</a:t>
            </a:r>
          </a:p>
          <a:p>
            <a:pPr lvl="1"/>
            <a:r>
              <a:rPr lang="en-US" altLang="en-US" smtClean="0"/>
              <a:t>Liver failure</a:t>
            </a:r>
          </a:p>
          <a:p>
            <a:pPr>
              <a:buFont typeface="Wingdings 2" pitchFamily="18" charset="2"/>
              <a:buNone/>
            </a:pPr>
            <a:r>
              <a:rPr lang="en-US" altLang="en-US" smtClean="0"/>
              <a:t>vi) Drug induced</a:t>
            </a:r>
          </a:p>
          <a:p>
            <a:pPr lvl="1"/>
            <a:r>
              <a:rPr lang="en-US" altLang="en-US" smtClean="0"/>
              <a:t>S’namides</a:t>
            </a:r>
          </a:p>
          <a:p>
            <a:pPr lvl="1"/>
            <a:r>
              <a:rPr lang="en-US" altLang="en-US" smtClean="0"/>
              <a:t>Rifampin</a:t>
            </a:r>
          </a:p>
          <a:p>
            <a:pPr lvl="1"/>
            <a:r>
              <a:rPr lang="en-US" altLang="en-US" smtClean="0"/>
              <a:t> Ribavirin</a:t>
            </a:r>
          </a:p>
          <a:p>
            <a:pPr>
              <a:buFont typeface="Wingdings 2" pitchFamily="18" charset="2"/>
              <a:buNone/>
            </a:pPr>
            <a:r>
              <a:rPr lang="en-US" altLang="en-US" smtClean="0"/>
              <a:t>vii) Ineffective erythropoiesis</a:t>
            </a:r>
          </a:p>
          <a:p>
            <a:r>
              <a:rPr lang="en-US" altLang="en-US" smtClean="0"/>
              <a:t>Cobalamine, folate, severe iron deficiency</a:t>
            </a:r>
          </a:p>
        </p:txBody>
      </p:sp>
      <p:sp>
        <p:nvSpPr>
          <p:cNvPr id="4" name="Slide Number Placeholder 3"/>
          <p:cNvSpPr>
            <a:spLocks noGrp="1"/>
          </p:cNvSpPr>
          <p:nvPr>
            <p:ph type="sldNum" sz="quarter" idx="12"/>
          </p:nvPr>
        </p:nvSpPr>
        <p:spPr/>
        <p:txBody>
          <a:bodyPr/>
          <a:lstStyle/>
          <a:p>
            <a:pPr>
              <a:defRPr/>
            </a:pPr>
            <a:fld id="{0DD2DB23-8992-4B45-8AC1-A7B2D688F7FC}" type="slidenum">
              <a:rPr lang="en-US"/>
              <a:pPr>
                <a:defRPr/>
              </a:pPr>
              <a:t>35</a:t>
            </a:fld>
            <a:endParaRPr lang="en-US"/>
          </a:p>
        </p:txBody>
      </p:sp>
    </p:spTree>
    <p:extLst>
      <p:ext uri="{BB962C8B-B14F-4D97-AF65-F5344CB8AC3E}">
        <p14:creationId xmlns:p14="http://schemas.microsoft.com/office/powerpoint/2010/main" val="2665399358"/>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3"/>
          <p:cNvSpPr>
            <a:spLocks noGrp="1" noChangeArrowheads="1"/>
          </p:cNvSpPr>
          <p:nvPr>
            <p:ph sz="quarter" idx="1"/>
          </p:nvPr>
        </p:nvSpPr>
        <p:spPr>
          <a:xfrm>
            <a:off x="457200" y="304800"/>
            <a:ext cx="8229600" cy="6324600"/>
          </a:xfrm>
        </p:spPr>
        <p:txBody>
          <a:bodyPr/>
          <a:lstStyle/>
          <a:p>
            <a:pPr marL="660400" indent="-660400" eaLnBrk="1" hangingPunct="1">
              <a:lnSpc>
                <a:spcPct val="80000"/>
              </a:lnSpc>
              <a:buFontTx/>
              <a:buNone/>
            </a:pPr>
            <a:r>
              <a:rPr lang="en-US" altLang="en-US" sz="4000" smtClean="0"/>
              <a:t>B. </a:t>
            </a:r>
            <a:r>
              <a:rPr lang="en-US" altLang="en-US" sz="4000" smtClean="0">
                <a:hlinkClick r:id="rId2" tooltip="Stomach"/>
              </a:rPr>
              <a:t>Gastric</a:t>
            </a:r>
            <a:r>
              <a:rPr lang="en-US" altLang="en-US" sz="4000" smtClean="0"/>
              <a:t> causes</a:t>
            </a:r>
            <a:r>
              <a:rPr lang="en-US" altLang="en-US" sz="2800" smtClean="0"/>
              <a:t>: </a:t>
            </a:r>
          </a:p>
          <a:p>
            <a:pPr marL="1784350" lvl="3" indent="-412750" eaLnBrk="1" hangingPunct="1">
              <a:lnSpc>
                <a:spcPct val="80000"/>
              </a:lnSpc>
              <a:buClr>
                <a:schemeClr val="tx1"/>
              </a:buClr>
              <a:buFontTx/>
              <a:buAutoNum type="romanLcPeriod"/>
            </a:pPr>
            <a:r>
              <a:rPr lang="en-US" altLang="en-US" sz="3200" smtClean="0">
                <a:hlinkClick r:id="rId3" tooltip="Gastric &#10;ulcer"/>
              </a:rPr>
              <a:t>Gastric ulcer</a:t>
            </a:r>
            <a:endParaRPr lang="en-US" altLang="en-US" sz="3200" smtClean="0"/>
          </a:p>
          <a:p>
            <a:pPr marL="1784350" lvl="3" indent="-412750" eaLnBrk="1" hangingPunct="1">
              <a:lnSpc>
                <a:spcPct val="80000"/>
              </a:lnSpc>
              <a:buClr>
                <a:schemeClr val="tx1"/>
              </a:buClr>
              <a:buFontTx/>
              <a:buAutoNum type="romanLcPeriod"/>
            </a:pPr>
            <a:r>
              <a:rPr lang="en-US" altLang="en-US" sz="3200" smtClean="0">
                <a:hlinkClick r:id="rId4" tooltip="Gastric&#10; cancer"/>
              </a:rPr>
              <a:t>Gastric cancer</a:t>
            </a:r>
            <a:endParaRPr lang="en-US" altLang="en-US" sz="3200" smtClean="0"/>
          </a:p>
          <a:p>
            <a:pPr marL="1784350" lvl="3" indent="-412750" eaLnBrk="1" hangingPunct="1">
              <a:lnSpc>
                <a:spcPct val="80000"/>
              </a:lnSpc>
              <a:buClr>
                <a:schemeClr val="tx1"/>
              </a:buClr>
              <a:buFontTx/>
              <a:buAutoNum type="romanLcPeriod"/>
            </a:pPr>
            <a:r>
              <a:rPr lang="en-US" altLang="en-US" sz="3200" smtClean="0">
                <a:hlinkClick r:id="rId5" tooltip="Gastritis"/>
              </a:rPr>
              <a:t>Gastritis</a:t>
            </a:r>
            <a:endParaRPr lang="en-US" altLang="en-US" sz="3200" smtClean="0"/>
          </a:p>
          <a:p>
            <a:pPr marL="1784350" lvl="3" indent="-412750" eaLnBrk="1" hangingPunct="1">
              <a:lnSpc>
                <a:spcPct val="80000"/>
              </a:lnSpc>
              <a:buClr>
                <a:schemeClr val="tx1"/>
              </a:buClr>
              <a:buFontTx/>
              <a:buAutoNum type="romanLcPeriod"/>
            </a:pPr>
            <a:r>
              <a:rPr lang="en-US" altLang="en-US" sz="3200" smtClean="0">
                <a:hlinkClick r:id="rId6" tooltip="Gastric varices"/>
              </a:rPr>
              <a:t>Gastric varices</a:t>
            </a:r>
            <a:endParaRPr lang="en-US" altLang="en-US" sz="3200" smtClean="0"/>
          </a:p>
          <a:p>
            <a:pPr marL="1784350" lvl="3" indent="-412750" eaLnBrk="1" hangingPunct="1">
              <a:lnSpc>
                <a:spcPct val="80000"/>
              </a:lnSpc>
              <a:buClr>
                <a:schemeClr val="tx1"/>
              </a:buClr>
              <a:buFontTx/>
              <a:buAutoNum type="romanLcPeriod"/>
            </a:pPr>
            <a:r>
              <a:rPr lang="en-US" altLang="en-US" sz="3200" smtClean="0">
                <a:hlinkClick r:id="rId7" tooltip="Gastric antral vascular ectasia"/>
              </a:rPr>
              <a:t>Gastric antral vascular ectasia</a:t>
            </a:r>
            <a:r>
              <a:rPr lang="en-US" altLang="en-US" sz="3200" smtClean="0"/>
              <a:t>, or watermelon stomach</a:t>
            </a:r>
          </a:p>
          <a:p>
            <a:pPr marL="1784350" lvl="3" indent="-412750" eaLnBrk="1" hangingPunct="1">
              <a:lnSpc>
                <a:spcPct val="80000"/>
              </a:lnSpc>
              <a:buClr>
                <a:schemeClr val="tx1"/>
              </a:buClr>
              <a:buFontTx/>
              <a:buAutoNum type="romanLcPeriod"/>
            </a:pPr>
            <a:r>
              <a:rPr lang="en-US" altLang="en-US" sz="3200" smtClean="0">
                <a:hlinkClick r:id="rId8" tooltip="Dieulafoy's lesion"/>
              </a:rPr>
              <a:t>Dieulafoy's lesions</a:t>
            </a:r>
            <a:endParaRPr lang="en-US" altLang="en-US" sz="3200" smtClean="0"/>
          </a:p>
          <a:p>
            <a:pPr marL="1784350" lvl="3" indent="-412750" eaLnBrk="1" hangingPunct="1">
              <a:lnSpc>
                <a:spcPct val="80000"/>
              </a:lnSpc>
              <a:buClr>
                <a:schemeClr val="tx1"/>
              </a:buClr>
              <a:buFontTx/>
              <a:buAutoNum type="romanLcPeriod"/>
            </a:pPr>
            <a:r>
              <a:rPr lang="en-US" altLang="en-US" sz="3200" smtClean="0"/>
              <a:t>Ulcerated gastric leiomyoma.</a:t>
            </a:r>
          </a:p>
          <a:p>
            <a:pPr marL="1784350" lvl="3" indent="-412750" eaLnBrk="1" hangingPunct="1">
              <a:lnSpc>
                <a:spcPct val="80000"/>
              </a:lnSpc>
              <a:buClr>
                <a:schemeClr val="tx1"/>
              </a:buClr>
              <a:buFontTx/>
              <a:buAutoNum type="romanLcPeriod"/>
            </a:pPr>
            <a:r>
              <a:rPr lang="en-US" altLang="en-US" sz="2800" smtClean="0"/>
              <a:t> Aortoenteric fistula </a:t>
            </a:r>
          </a:p>
          <a:p>
            <a:pPr marL="1784350" lvl="3" indent="-412750" eaLnBrk="1" hangingPunct="1">
              <a:lnSpc>
                <a:spcPct val="80000"/>
              </a:lnSpc>
              <a:buClr>
                <a:schemeClr val="tx1"/>
              </a:buClr>
              <a:buFontTx/>
              <a:buAutoNum type="romanLcPeriod"/>
            </a:pPr>
            <a:r>
              <a:rPr lang="en-US" altLang="en-US" sz="2800" smtClean="0"/>
              <a:t>Gastric antral vascular ectasia</a:t>
            </a:r>
          </a:p>
          <a:p>
            <a:pPr marL="1784350" lvl="3" indent="-412750" eaLnBrk="1" hangingPunct="1">
              <a:lnSpc>
                <a:spcPct val="80000"/>
              </a:lnSpc>
              <a:buClr>
                <a:schemeClr val="tx1"/>
              </a:buClr>
              <a:buFontTx/>
              <a:buAutoNum type="romanLcPeriod"/>
            </a:pPr>
            <a:r>
              <a:rPr lang="en-US" altLang="en-US" sz="2800" smtClean="0"/>
              <a:t>Angiectasias </a:t>
            </a:r>
          </a:p>
          <a:p>
            <a:pPr marL="1784350" lvl="3" indent="-412750" eaLnBrk="1" hangingPunct="1">
              <a:lnSpc>
                <a:spcPct val="80000"/>
              </a:lnSpc>
              <a:buClr>
                <a:schemeClr val="tx1"/>
              </a:buClr>
              <a:buFontTx/>
              <a:buAutoNum type="romanLcPeriod"/>
            </a:pPr>
            <a:r>
              <a:rPr lang="en-US" altLang="en-US" sz="2800" smtClean="0"/>
              <a:t>Osler-Weber-Rendu syndrome.</a:t>
            </a:r>
            <a:endParaRPr lang="en-US" altLang="en-US" sz="6600" smtClean="0"/>
          </a:p>
          <a:p>
            <a:pPr marL="660400" indent="-660400" eaLnBrk="1" hangingPunct="1">
              <a:lnSpc>
                <a:spcPct val="80000"/>
              </a:lnSpc>
            </a:pPr>
            <a:endParaRPr lang="en-US" altLang="en-US" sz="4000" smtClean="0"/>
          </a:p>
          <a:p>
            <a:pPr marL="1784350" lvl="3" indent="-412750" eaLnBrk="1" hangingPunct="1">
              <a:lnSpc>
                <a:spcPct val="80000"/>
              </a:lnSpc>
              <a:buClr>
                <a:schemeClr val="tx1"/>
              </a:buClr>
              <a:buFontTx/>
              <a:buAutoNum type="romanLcPeriod"/>
            </a:pPr>
            <a:endParaRPr lang="en-US" altLang="en-US" sz="4800" smtClean="0"/>
          </a:p>
        </p:txBody>
      </p:sp>
      <p:sp>
        <p:nvSpPr>
          <p:cNvPr id="3" name="Slide Number Placeholder 2"/>
          <p:cNvSpPr>
            <a:spLocks noGrp="1"/>
          </p:cNvSpPr>
          <p:nvPr>
            <p:ph type="sldNum" sz="quarter" idx="12"/>
          </p:nvPr>
        </p:nvSpPr>
        <p:spPr/>
        <p:txBody>
          <a:bodyPr/>
          <a:lstStyle/>
          <a:p>
            <a:pPr>
              <a:defRPr/>
            </a:pPr>
            <a:fld id="{FE9E7AA8-B797-4CE8-8E23-FB814BEADBE9}" type="slidenum">
              <a:rPr lang="en-US"/>
              <a:pPr>
                <a:defRPr/>
              </a:pPr>
              <a:t>350</a:t>
            </a:fld>
            <a:endParaRPr lang="en-US"/>
          </a:p>
        </p:txBody>
      </p:sp>
    </p:spTree>
    <p:extLst>
      <p:ext uri="{BB962C8B-B14F-4D97-AF65-F5344CB8AC3E}">
        <p14:creationId xmlns:p14="http://schemas.microsoft.com/office/powerpoint/2010/main" val="4194307902"/>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050" name="Rectangle 3"/>
          <p:cNvSpPr>
            <a:spLocks noGrp="1" noChangeArrowheads="1"/>
          </p:cNvSpPr>
          <p:nvPr>
            <p:ph sz="quarter" idx="1"/>
          </p:nvPr>
        </p:nvSpPr>
        <p:spPr>
          <a:xfrm>
            <a:off x="228600" y="228600"/>
            <a:ext cx="8686800" cy="6629400"/>
          </a:xfrm>
        </p:spPr>
        <p:txBody>
          <a:bodyPr/>
          <a:lstStyle/>
          <a:p>
            <a:pPr marL="660400" indent="-660400" eaLnBrk="1" hangingPunct="1">
              <a:buFontTx/>
              <a:buNone/>
            </a:pPr>
            <a:r>
              <a:rPr lang="en-US" altLang="en-US" sz="3200" smtClean="0"/>
              <a:t>C. </a:t>
            </a:r>
            <a:r>
              <a:rPr lang="en-US" altLang="en-US" sz="3200" smtClean="0">
                <a:hlinkClick r:id="rId2" tooltip="Duodenum"/>
              </a:rPr>
              <a:t>Duodenal</a:t>
            </a:r>
            <a:r>
              <a:rPr lang="en-US" altLang="en-US" sz="3200" smtClean="0"/>
              <a:t> causes: </a:t>
            </a:r>
          </a:p>
          <a:p>
            <a:pPr marL="1409700" lvl="2" indent="-495300" eaLnBrk="1" hangingPunct="1">
              <a:buClr>
                <a:schemeClr val="tx1"/>
              </a:buClr>
              <a:buFontTx/>
              <a:buAutoNum type="romanLcPeriod"/>
            </a:pPr>
            <a:r>
              <a:rPr lang="en-US" altLang="en-US" sz="3200" smtClean="0">
                <a:hlinkClick r:id="rId3" tooltip="Duodenal ulcer"/>
              </a:rPr>
              <a:t>Duodenal ulcer</a:t>
            </a:r>
            <a:endParaRPr lang="en-US" altLang="en-US" sz="3200" smtClean="0"/>
          </a:p>
          <a:p>
            <a:pPr marL="1409700" lvl="2" indent="-495300" eaLnBrk="1" hangingPunct="1">
              <a:buClr>
                <a:schemeClr val="tx1"/>
              </a:buClr>
              <a:buFontTx/>
              <a:buAutoNum type="romanLcPeriod"/>
            </a:pPr>
            <a:r>
              <a:rPr lang="en-US" altLang="en-US" sz="3200" smtClean="0"/>
              <a:t>Vascular malformations, including </a:t>
            </a:r>
            <a:r>
              <a:rPr lang="en-US" altLang="en-US" sz="3200" smtClean="0">
                <a:hlinkClick r:id="rId4" tooltip="Aorto-enteric fistulae (page does not exist)"/>
              </a:rPr>
              <a:t>aorto-enteric fistulae</a:t>
            </a:r>
            <a:r>
              <a:rPr lang="en-US" altLang="en-US" sz="3200" smtClean="0"/>
              <a:t>. Fistulae are usually secondary to prior vascular surgery and usually occur at the proximal anastomosis at the third or fourth portion of the duodenum where it is retroperitoneal and near the aorta.</a:t>
            </a:r>
          </a:p>
          <a:p>
            <a:pPr marL="1409700" lvl="2" indent="-495300" eaLnBrk="1" hangingPunct="1">
              <a:buClr>
                <a:schemeClr val="tx1"/>
              </a:buClr>
              <a:buFontTx/>
              <a:buAutoNum type="romanLcPeriod"/>
            </a:pPr>
            <a:r>
              <a:rPr lang="en-US" altLang="en-US" sz="3200" smtClean="0"/>
              <a:t>Hematobilia, or bleeding from the biliary tree</a:t>
            </a:r>
          </a:p>
          <a:p>
            <a:pPr marL="1409700" lvl="2" indent="-495300" eaLnBrk="1" hangingPunct="1">
              <a:buClr>
                <a:schemeClr val="tx1"/>
              </a:buClr>
              <a:buFontTx/>
              <a:buAutoNum type="romanLcPeriod"/>
            </a:pPr>
            <a:r>
              <a:rPr lang="en-US" altLang="en-US" sz="3200" smtClean="0">
                <a:hlinkClick r:id="rId5" tooltip="Hemosuccus pancreaticus"/>
              </a:rPr>
              <a:t>Hemosuccus pancreaticus</a:t>
            </a:r>
            <a:r>
              <a:rPr lang="en-US" altLang="en-US" sz="3200" smtClean="0"/>
              <a:t>, or bleeding from the </a:t>
            </a:r>
            <a:r>
              <a:rPr lang="en-US" altLang="en-US" sz="3200" smtClean="0">
                <a:hlinkClick r:id="rId6" tooltip="Pancreatic duct"/>
              </a:rPr>
              <a:t>pancreatic duct</a:t>
            </a:r>
            <a:endParaRPr lang="en-US" altLang="en-US" sz="3200" smtClean="0"/>
          </a:p>
          <a:p>
            <a:pPr marL="1409700" lvl="2" indent="-495300" eaLnBrk="1" hangingPunct="1">
              <a:buClr>
                <a:schemeClr val="tx1"/>
              </a:buClr>
              <a:buFontTx/>
              <a:buAutoNum type="romanLcPeriod"/>
            </a:pPr>
            <a:r>
              <a:rPr lang="en-US" altLang="en-US" sz="3200" smtClean="0"/>
              <a:t>Severe </a:t>
            </a:r>
            <a:r>
              <a:rPr lang="en-US" altLang="en-US" sz="3200" smtClean="0">
                <a:hlinkClick r:id="rId7" tooltip="Superior mesenteric artery syndrome"/>
              </a:rPr>
              <a:t>superior mesenteric artery syndrome</a:t>
            </a:r>
            <a:endParaRPr lang="en-US" altLang="en-US" sz="3200" smtClean="0"/>
          </a:p>
          <a:p>
            <a:pPr marL="1035050" lvl="1" indent="-577850" eaLnBrk="1" hangingPunct="1">
              <a:buClr>
                <a:schemeClr val="tx1"/>
              </a:buClr>
              <a:buFontTx/>
              <a:buAutoNum type="romanLcPeriod"/>
            </a:pPr>
            <a:endParaRPr lang="en-US" altLang="en-US" sz="3600" smtClean="0"/>
          </a:p>
          <a:p>
            <a:pPr marL="660400" indent="-660400" eaLnBrk="1" hangingPunct="1"/>
            <a:endParaRPr lang="en-US" altLang="en-US" sz="4000" smtClean="0"/>
          </a:p>
        </p:txBody>
      </p:sp>
      <p:sp>
        <p:nvSpPr>
          <p:cNvPr id="3" name="Slide Number Placeholder 2"/>
          <p:cNvSpPr>
            <a:spLocks noGrp="1"/>
          </p:cNvSpPr>
          <p:nvPr>
            <p:ph type="sldNum" sz="quarter" idx="12"/>
          </p:nvPr>
        </p:nvSpPr>
        <p:spPr/>
        <p:txBody>
          <a:bodyPr/>
          <a:lstStyle/>
          <a:p>
            <a:pPr>
              <a:defRPr/>
            </a:pPr>
            <a:fld id="{77670470-ECED-4DE5-9AC8-FF764437FF3E}" type="slidenum">
              <a:rPr lang="en-US"/>
              <a:pPr>
                <a:defRPr/>
              </a:pPr>
              <a:t>351</a:t>
            </a:fld>
            <a:endParaRPr lang="en-US"/>
          </a:p>
        </p:txBody>
      </p:sp>
    </p:spTree>
    <p:extLst>
      <p:ext uri="{BB962C8B-B14F-4D97-AF65-F5344CB8AC3E}">
        <p14:creationId xmlns:p14="http://schemas.microsoft.com/office/powerpoint/2010/main" val="2258083233"/>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1074" name="Picture 3"/>
          <p:cNvPicPr>
            <a:picLocks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0" y="152400"/>
            <a:ext cx="9144000" cy="6858000"/>
          </a:xfrm>
        </p:spPr>
      </p:pic>
      <p:sp>
        <p:nvSpPr>
          <p:cNvPr id="3" name="Slide Number Placeholder 2"/>
          <p:cNvSpPr>
            <a:spLocks noGrp="1"/>
          </p:cNvSpPr>
          <p:nvPr>
            <p:ph type="sldNum" sz="quarter" idx="12"/>
          </p:nvPr>
        </p:nvSpPr>
        <p:spPr/>
        <p:txBody>
          <a:bodyPr/>
          <a:lstStyle/>
          <a:p>
            <a:pPr>
              <a:defRPr/>
            </a:pPr>
            <a:fld id="{BAF06BBC-8A72-40E0-8D80-C620BDC21903}" type="slidenum">
              <a:rPr lang="en-US"/>
              <a:pPr>
                <a:defRPr/>
              </a:pPr>
              <a:t>352</a:t>
            </a:fld>
            <a:endParaRPr lang="en-US"/>
          </a:p>
        </p:txBody>
      </p:sp>
    </p:spTree>
    <p:extLst>
      <p:ext uri="{BB962C8B-B14F-4D97-AF65-F5344CB8AC3E}">
        <p14:creationId xmlns:p14="http://schemas.microsoft.com/office/powerpoint/2010/main" val="1351924956"/>
      </p:ext>
    </p:extLst>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Rectangle 2"/>
          <p:cNvSpPr>
            <a:spLocks noGrp="1" noChangeArrowheads="1"/>
          </p:cNvSpPr>
          <p:nvPr>
            <p:ph type="title"/>
          </p:nvPr>
        </p:nvSpPr>
        <p:spPr>
          <a:xfrm>
            <a:off x="457200" y="838200"/>
            <a:ext cx="8229600" cy="609600"/>
          </a:xfrm>
        </p:spPr>
        <p:txBody>
          <a:bodyPr/>
          <a:lstStyle/>
          <a:p>
            <a:pPr eaLnBrk="1" hangingPunct="1"/>
            <a:r>
              <a:rPr lang="en-US" altLang="en-US" sz="3200" smtClean="0">
                <a:hlinkClick r:id="rId2" tooltip="Esophagogastroduodenoscopy"/>
              </a:rPr>
              <a:t>Endoscopic</a:t>
            </a:r>
            <a:r>
              <a:rPr lang="en-US" altLang="en-US" sz="3200" smtClean="0"/>
              <a:t> image of small </a:t>
            </a:r>
            <a:r>
              <a:rPr lang="en-US" altLang="en-US" sz="3200" smtClean="0">
                <a:hlinkClick r:id="rId3" tooltip="Gastric ulcer"/>
              </a:rPr>
              <a:t>gastric ulcer</a:t>
            </a:r>
            <a:r>
              <a:rPr lang="en-US" altLang="en-US" sz="3200" smtClean="0"/>
              <a:t> with visible vessel</a:t>
            </a:r>
          </a:p>
        </p:txBody>
      </p:sp>
      <p:pic>
        <p:nvPicPr>
          <p:cNvPr id="772099" name="Picture 3"/>
          <p:cNvPicPr>
            <a:picLocks noGrp="1" noChangeAspect="1" noChangeArrowheads="1"/>
          </p:cNvPicPr>
          <p:nvPr>
            <p:ph sz="quarter" idx="1"/>
          </p:nvPr>
        </p:nvPicPr>
        <p:blipFill>
          <a:blip r:embed="rId4">
            <a:extLst>
              <a:ext uri="{28A0092B-C50C-407E-A947-70E740481C1C}">
                <a14:useLocalDpi xmlns:a14="http://schemas.microsoft.com/office/drawing/2010/main" val="0"/>
              </a:ext>
            </a:extLst>
          </a:blip>
          <a:srcRect/>
          <a:stretch>
            <a:fillRect/>
          </a:stretch>
        </p:blipFill>
        <p:spPr>
          <a:xfrm>
            <a:off x="2514600" y="1566863"/>
            <a:ext cx="5018088" cy="4757737"/>
          </a:xfrm>
        </p:spPr>
      </p:pic>
      <p:sp>
        <p:nvSpPr>
          <p:cNvPr id="4" name="Slide Number Placeholder 3"/>
          <p:cNvSpPr>
            <a:spLocks noGrp="1"/>
          </p:cNvSpPr>
          <p:nvPr>
            <p:ph type="sldNum" sz="quarter" idx="12"/>
          </p:nvPr>
        </p:nvSpPr>
        <p:spPr/>
        <p:txBody>
          <a:bodyPr/>
          <a:lstStyle/>
          <a:p>
            <a:pPr>
              <a:defRPr/>
            </a:pPr>
            <a:fld id="{DC69A8B8-2236-4DF7-BF25-2ADAD4DDDD7E}" type="slidenum">
              <a:rPr lang="en-US"/>
              <a:pPr>
                <a:defRPr/>
              </a:pPr>
              <a:t>353</a:t>
            </a:fld>
            <a:endParaRPr lang="en-US"/>
          </a:p>
        </p:txBody>
      </p:sp>
    </p:spTree>
    <p:extLst>
      <p:ext uri="{BB962C8B-B14F-4D97-AF65-F5344CB8AC3E}">
        <p14:creationId xmlns:p14="http://schemas.microsoft.com/office/powerpoint/2010/main" val="3800719624"/>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2" name="Rectangle 2"/>
          <p:cNvSpPr>
            <a:spLocks noGrp="1" noChangeArrowheads="1"/>
          </p:cNvSpPr>
          <p:nvPr>
            <p:ph type="title"/>
          </p:nvPr>
        </p:nvSpPr>
        <p:spPr>
          <a:xfrm>
            <a:off x="609600" y="350838"/>
            <a:ext cx="8229600" cy="487362"/>
          </a:xfrm>
        </p:spPr>
        <p:txBody>
          <a:bodyPr/>
          <a:lstStyle/>
          <a:p>
            <a:pPr eaLnBrk="1" hangingPunct="1"/>
            <a:r>
              <a:rPr lang="en-US" altLang="en-US" sz="2000" smtClean="0"/>
              <a:t>Endoscopic image of a posterior wall </a:t>
            </a:r>
            <a:r>
              <a:rPr lang="en-US" altLang="en-US" sz="2000" smtClean="0">
                <a:hlinkClick r:id="rId2" tooltip="Duodenal &#10;ulcer"/>
              </a:rPr>
              <a:t>duodenal ulcer</a:t>
            </a:r>
            <a:r>
              <a:rPr lang="en-US" altLang="en-US" sz="2000" smtClean="0"/>
              <a:t> with a clean base, which is a common cause of </a:t>
            </a:r>
            <a:r>
              <a:rPr lang="en-US" altLang="en-US" sz="2000" b="1" smtClean="0"/>
              <a:t>upper GI hemorrhage</a:t>
            </a:r>
            <a:r>
              <a:rPr lang="en-US" altLang="en-US" sz="2000" smtClean="0"/>
              <a:t>. </a:t>
            </a:r>
          </a:p>
        </p:txBody>
      </p:sp>
      <p:pic>
        <p:nvPicPr>
          <p:cNvPr id="773123" name="Picture 3" descr="230px-DU_2"/>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304800" y="838200"/>
            <a:ext cx="8610600" cy="6019800"/>
          </a:xfrm>
        </p:spPr>
      </p:pic>
      <p:sp>
        <p:nvSpPr>
          <p:cNvPr id="4" name="Slide Number Placeholder 3"/>
          <p:cNvSpPr>
            <a:spLocks noGrp="1"/>
          </p:cNvSpPr>
          <p:nvPr>
            <p:ph type="sldNum" sz="quarter" idx="12"/>
          </p:nvPr>
        </p:nvSpPr>
        <p:spPr/>
        <p:txBody>
          <a:bodyPr/>
          <a:lstStyle/>
          <a:p>
            <a:pPr>
              <a:defRPr/>
            </a:pPr>
            <a:fld id="{BB0752AF-A182-4271-B95D-E215E2DCCB81}" type="slidenum">
              <a:rPr lang="en-US"/>
              <a:pPr>
                <a:defRPr/>
              </a:pPr>
              <a:t>354</a:t>
            </a:fld>
            <a:endParaRPr lang="en-US"/>
          </a:p>
        </p:txBody>
      </p:sp>
    </p:spTree>
    <p:extLst>
      <p:ext uri="{BB962C8B-B14F-4D97-AF65-F5344CB8AC3E}">
        <p14:creationId xmlns:p14="http://schemas.microsoft.com/office/powerpoint/2010/main" val="1362938553"/>
      </p:ext>
    </p:extLst>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146" name="Rectangle 2"/>
          <p:cNvSpPr>
            <a:spLocks noGrp="1" noChangeArrowheads="1"/>
          </p:cNvSpPr>
          <p:nvPr>
            <p:ph type="title"/>
          </p:nvPr>
        </p:nvSpPr>
        <p:spPr>
          <a:xfrm>
            <a:off x="457200" y="274638"/>
            <a:ext cx="8229600" cy="487362"/>
          </a:xfrm>
        </p:spPr>
        <p:txBody>
          <a:bodyPr/>
          <a:lstStyle/>
          <a:p>
            <a:pPr eaLnBrk="1" hangingPunct="1"/>
            <a:r>
              <a:rPr lang="en-US" altLang="en-US" u="sng" smtClean="0"/>
              <a:t>Clinical assessment </a:t>
            </a:r>
          </a:p>
        </p:txBody>
      </p:sp>
      <p:sp>
        <p:nvSpPr>
          <p:cNvPr id="774147" name="Rectangle 3"/>
          <p:cNvSpPr>
            <a:spLocks noGrp="1" noChangeArrowheads="1"/>
          </p:cNvSpPr>
          <p:nvPr>
            <p:ph sz="quarter" idx="1"/>
          </p:nvPr>
        </p:nvSpPr>
        <p:spPr>
          <a:xfrm>
            <a:off x="381000" y="1143000"/>
            <a:ext cx="8534400" cy="5715000"/>
          </a:xfrm>
        </p:spPr>
        <p:txBody>
          <a:bodyPr/>
          <a:lstStyle/>
          <a:p>
            <a:pPr eaLnBrk="1" hangingPunct="1"/>
            <a:r>
              <a:rPr lang="en-US" altLang="en-US" sz="4000" smtClean="0"/>
              <a:t>Haematemesis may be red with clots when bleeding is profuse, or black ('coffee grounds') when less severe. </a:t>
            </a:r>
          </a:p>
          <a:p>
            <a:pPr eaLnBrk="1" hangingPunct="1"/>
            <a:r>
              <a:rPr lang="en-US" altLang="en-US" sz="4000" smtClean="0"/>
              <a:t>Syncope may occur and is due to hypotension from intravascular volume depletion. </a:t>
            </a:r>
          </a:p>
          <a:p>
            <a:pPr eaLnBrk="1" hangingPunct="1"/>
            <a:r>
              <a:rPr lang="en-US" altLang="en-US" sz="4000" smtClean="0"/>
              <a:t>Symptoms of anaemia suggest chronic bleeding. </a:t>
            </a:r>
          </a:p>
        </p:txBody>
      </p:sp>
      <p:sp>
        <p:nvSpPr>
          <p:cNvPr id="4" name="Slide Number Placeholder 3"/>
          <p:cNvSpPr>
            <a:spLocks noGrp="1"/>
          </p:cNvSpPr>
          <p:nvPr>
            <p:ph type="sldNum" sz="quarter" idx="12"/>
          </p:nvPr>
        </p:nvSpPr>
        <p:spPr/>
        <p:txBody>
          <a:bodyPr/>
          <a:lstStyle/>
          <a:p>
            <a:pPr>
              <a:defRPr/>
            </a:pPr>
            <a:fld id="{3FECE1B2-A4A3-4025-910F-DEFA2A9F7894}" type="slidenum">
              <a:rPr lang="en-US"/>
              <a:pPr>
                <a:defRPr/>
              </a:pPr>
              <a:t>355</a:t>
            </a:fld>
            <a:endParaRPr lang="en-US"/>
          </a:p>
        </p:txBody>
      </p:sp>
    </p:spTree>
    <p:extLst>
      <p:ext uri="{BB962C8B-B14F-4D97-AF65-F5344CB8AC3E}">
        <p14:creationId xmlns:p14="http://schemas.microsoft.com/office/powerpoint/2010/main" val="616840197"/>
      </p:ext>
    </p:extLst>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Rectangle 3"/>
          <p:cNvSpPr>
            <a:spLocks noGrp="1" noChangeArrowheads="1"/>
          </p:cNvSpPr>
          <p:nvPr>
            <p:ph sz="quarter" idx="1"/>
          </p:nvPr>
        </p:nvSpPr>
        <p:spPr>
          <a:xfrm>
            <a:off x="228600" y="228600"/>
            <a:ext cx="8686800" cy="6324600"/>
          </a:xfrm>
        </p:spPr>
        <p:txBody>
          <a:bodyPr/>
          <a:lstStyle/>
          <a:p>
            <a:pPr eaLnBrk="1" hangingPunct="1"/>
            <a:r>
              <a:rPr lang="en-US" altLang="en-US" sz="3600" smtClean="0"/>
              <a:t>Melaena is the term used to describe the passage of black, tarry stools containing altered blood; this is usually due to bleeding from the upper gastrointestinal tract, although haemorrhage from the right side of the colon is occasionally responsible. </a:t>
            </a:r>
          </a:p>
          <a:p>
            <a:pPr eaLnBrk="1" hangingPunct="1"/>
            <a:r>
              <a:rPr lang="en-US" altLang="en-US" sz="3600" smtClean="0"/>
              <a:t>The characteristic appearance is the result of the action of digestive enzymes and of bacteria upon haemoglobin. </a:t>
            </a:r>
          </a:p>
          <a:p>
            <a:pPr eaLnBrk="1" hangingPunct="1"/>
            <a:r>
              <a:rPr lang="en-US" altLang="en-US" sz="3600" smtClean="0"/>
              <a:t>Severe acute upper gastrointestinal bleeding can sometimes cause maroon or bright red stool. </a:t>
            </a:r>
          </a:p>
          <a:p>
            <a:pPr eaLnBrk="1" hangingPunct="1"/>
            <a:endParaRPr lang="en-US" altLang="en-US" sz="3600" smtClean="0"/>
          </a:p>
        </p:txBody>
      </p:sp>
      <p:sp>
        <p:nvSpPr>
          <p:cNvPr id="3" name="Slide Number Placeholder 2"/>
          <p:cNvSpPr>
            <a:spLocks noGrp="1"/>
          </p:cNvSpPr>
          <p:nvPr>
            <p:ph type="sldNum" sz="quarter" idx="12"/>
          </p:nvPr>
        </p:nvSpPr>
        <p:spPr/>
        <p:txBody>
          <a:bodyPr/>
          <a:lstStyle/>
          <a:p>
            <a:pPr>
              <a:defRPr/>
            </a:pPr>
            <a:fld id="{772E72CA-46DB-44AA-8ED5-92D3C19B0D97}" type="slidenum">
              <a:rPr lang="en-US"/>
              <a:pPr>
                <a:defRPr/>
              </a:pPr>
              <a:t>356</a:t>
            </a:fld>
            <a:endParaRPr lang="en-US"/>
          </a:p>
        </p:txBody>
      </p:sp>
    </p:spTree>
    <p:extLst>
      <p:ext uri="{BB962C8B-B14F-4D97-AF65-F5344CB8AC3E}">
        <p14:creationId xmlns:p14="http://schemas.microsoft.com/office/powerpoint/2010/main" val="2359809920"/>
      </p:ext>
    </p:extLst>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Rectangle 3"/>
          <p:cNvSpPr>
            <a:spLocks noGrp="1" noChangeArrowheads="1"/>
          </p:cNvSpPr>
          <p:nvPr>
            <p:ph sz="quarter" idx="1"/>
          </p:nvPr>
        </p:nvSpPr>
        <p:spPr>
          <a:xfrm>
            <a:off x="457200" y="381000"/>
            <a:ext cx="8229600" cy="5745163"/>
          </a:xfrm>
        </p:spPr>
        <p:txBody>
          <a:bodyPr/>
          <a:lstStyle/>
          <a:p>
            <a:pPr eaLnBrk="1" hangingPunct="1">
              <a:buFontTx/>
              <a:buNone/>
            </a:pPr>
            <a:r>
              <a:rPr lang="en-US" altLang="en-US" sz="4000" smtClean="0"/>
              <a:t>Signs of bleeding in the upper digestive tract include</a:t>
            </a:r>
          </a:p>
          <a:p>
            <a:pPr eaLnBrk="1" hangingPunct="1">
              <a:buFontTx/>
              <a:buNone/>
            </a:pPr>
            <a:endParaRPr lang="en-US" altLang="en-US" sz="4000" smtClean="0"/>
          </a:p>
          <a:p>
            <a:pPr eaLnBrk="1" hangingPunct="1"/>
            <a:r>
              <a:rPr lang="en-US" altLang="en-US" sz="4000" smtClean="0"/>
              <a:t>bright red blood in vomit</a:t>
            </a:r>
          </a:p>
          <a:p>
            <a:pPr eaLnBrk="1" hangingPunct="1"/>
            <a:r>
              <a:rPr lang="en-US" altLang="en-US" sz="4000" smtClean="0"/>
              <a:t>vomit that looks like coffee grounds</a:t>
            </a:r>
          </a:p>
          <a:p>
            <a:pPr eaLnBrk="1" hangingPunct="1"/>
            <a:r>
              <a:rPr lang="en-US" altLang="en-US" sz="4000" smtClean="0"/>
              <a:t>black or tarry stool</a:t>
            </a:r>
          </a:p>
          <a:p>
            <a:pPr eaLnBrk="1" hangingPunct="1"/>
            <a:r>
              <a:rPr lang="en-US" altLang="en-US" sz="4000" smtClean="0"/>
              <a:t>dark blood mixed with stool</a:t>
            </a:r>
          </a:p>
          <a:p>
            <a:pPr eaLnBrk="1" hangingPunct="1"/>
            <a:r>
              <a:rPr lang="en-US" altLang="en-US" sz="4000" smtClean="0"/>
              <a:t>stool mixed or coated with bright red blood</a:t>
            </a:r>
          </a:p>
          <a:p>
            <a:pPr eaLnBrk="1" hangingPunct="1"/>
            <a:endParaRPr lang="en-US" altLang="en-US" sz="4000" smtClean="0"/>
          </a:p>
        </p:txBody>
      </p:sp>
      <p:sp>
        <p:nvSpPr>
          <p:cNvPr id="3" name="Slide Number Placeholder 2"/>
          <p:cNvSpPr>
            <a:spLocks noGrp="1"/>
          </p:cNvSpPr>
          <p:nvPr>
            <p:ph type="sldNum" sz="quarter" idx="12"/>
          </p:nvPr>
        </p:nvSpPr>
        <p:spPr/>
        <p:txBody>
          <a:bodyPr/>
          <a:lstStyle/>
          <a:p>
            <a:pPr>
              <a:defRPr/>
            </a:pPr>
            <a:fld id="{0B7DC8DD-F8D6-48DB-A908-E9E4FE60E0F9}" type="slidenum">
              <a:rPr lang="en-US"/>
              <a:pPr>
                <a:defRPr/>
              </a:pPr>
              <a:t>357</a:t>
            </a:fld>
            <a:endParaRPr lang="en-US"/>
          </a:p>
        </p:txBody>
      </p:sp>
    </p:spTree>
    <p:extLst>
      <p:ext uri="{BB962C8B-B14F-4D97-AF65-F5344CB8AC3E}">
        <p14:creationId xmlns:p14="http://schemas.microsoft.com/office/powerpoint/2010/main" val="2895826520"/>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Rectangle 2"/>
          <p:cNvSpPr>
            <a:spLocks noGrp="1" noChangeArrowheads="1"/>
          </p:cNvSpPr>
          <p:nvPr>
            <p:ph type="title"/>
          </p:nvPr>
        </p:nvSpPr>
        <p:spPr>
          <a:xfrm>
            <a:off x="1371600" y="228600"/>
            <a:ext cx="5105400" cy="914400"/>
          </a:xfrm>
          <a:ln>
            <a:solidFill>
              <a:srgbClr val="C00000"/>
            </a:solidFill>
            <a:miter lim="800000"/>
            <a:headEnd/>
            <a:tailEnd/>
          </a:ln>
        </p:spPr>
        <p:txBody>
          <a:bodyPr/>
          <a:lstStyle/>
          <a:p>
            <a:pPr algn="ctr" eaLnBrk="1" hangingPunct="1"/>
            <a:r>
              <a:rPr lang="en-US" altLang="en-US" sz="6000" b="1" smtClean="0">
                <a:solidFill>
                  <a:schemeClr val="tx1"/>
                </a:solidFill>
              </a:rPr>
              <a:t>Management</a:t>
            </a:r>
          </a:p>
        </p:txBody>
      </p:sp>
      <p:sp>
        <p:nvSpPr>
          <p:cNvPr id="777219" name="Rectangle 3"/>
          <p:cNvSpPr>
            <a:spLocks noGrp="1" noChangeArrowheads="1"/>
          </p:cNvSpPr>
          <p:nvPr>
            <p:ph sz="quarter" idx="1"/>
          </p:nvPr>
        </p:nvSpPr>
        <p:spPr>
          <a:xfrm>
            <a:off x="685800" y="1295400"/>
            <a:ext cx="6629400" cy="5334000"/>
          </a:xfrm>
          <a:ln>
            <a:solidFill>
              <a:srgbClr val="00B0F0"/>
            </a:solidFill>
            <a:miter lim="800000"/>
            <a:headEnd/>
            <a:tailEnd/>
          </a:ln>
        </p:spPr>
        <p:txBody>
          <a:bodyPr/>
          <a:lstStyle/>
          <a:p>
            <a:pPr lvl="2" eaLnBrk="1" hangingPunct="1">
              <a:buFontTx/>
              <a:buNone/>
            </a:pPr>
            <a:r>
              <a:rPr lang="en-US" altLang="en-US" sz="3600" smtClean="0"/>
              <a:t>1. Intravenous access</a:t>
            </a:r>
          </a:p>
          <a:p>
            <a:pPr lvl="2" eaLnBrk="1" hangingPunct="1">
              <a:buFontTx/>
              <a:buNone/>
            </a:pPr>
            <a:r>
              <a:rPr lang="en-US" altLang="en-US" sz="3600" smtClean="0"/>
              <a:t>2. Initial clinical assessment</a:t>
            </a:r>
          </a:p>
          <a:p>
            <a:pPr lvl="2" eaLnBrk="1" hangingPunct="1">
              <a:buFontTx/>
              <a:buNone/>
            </a:pPr>
            <a:r>
              <a:rPr lang="en-US" altLang="en-US" sz="3600" smtClean="0"/>
              <a:t>3. Blood tests</a:t>
            </a:r>
          </a:p>
          <a:p>
            <a:pPr lvl="2" eaLnBrk="1" hangingPunct="1">
              <a:buFontTx/>
              <a:buNone/>
            </a:pPr>
            <a:r>
              <a:rPr lang="en-US" altLang="en-US" sz="3600" smtClean="0"/>
              <a:t>4. Resuscitation</a:t>
            </a:r>
          </a:p>
          <a:p>
            <a:pPr lvl="2" eaLnBrk="1" hangingPunct="1">
              <a:buFontTx/>
              <a:buNone/>
            </a:pPr>
            <a:r>
              <a:rPr lang="en-US" altLang="en-US" sz="3600" smtClean="0"/>
              <a:t>5. Oxygen</a:t>
            </a:r>
          </a:p>
          <a:p>
            <a:pPr lvl="2" eaLnBrk="1" hangingPunct="1">
              <a:buFontTx/>
              <a:buNone/>
            </a:pPr>
            <a:r>
              <a:rPr lang="en-US" altLang="en-US" sz="3600" smtClean="0"/>
              <a:t>6. Endoscopy</a:t>
            </a:r>
          </a:p>
          <a:p>
            <a:pPr lvl="2" eaLnBrk="1" hangingPunct="1">
              <a:buFontTx/>
              <a:buNone/>
            </a:pPr>
            <a:r>
              <a:rPr lang="en-US" altLang="en-US" sz="3600" smtClean="0"/>
              <a:t>7. Drugs</a:t>
            </a:r>
          </a:p>
          <a:p>
            <a:pPr lvl="2" eaLnBrk="1" hangingPunct="1">
              <a:buFontTx/>
              <a:buNone/>
            </a:pPr>
            <a:r>
              <a:rPr lang="en-US" altLang="en-US" sz="3600" smtClean="0"/>
              <a:t>8. Monitoring</a:t>
            </a:r>
          </a:p>
          <a:p>
            <a:pPr lvl="2" eaLnBrk="1" hangingPunct="1">
              <a:buFontTx/>
              <a:buNone/>
            </a:pPr>
            <a:r>
              <a:rPr lang="en-US" altLang="en-US" sz="3600" smtClean="0"/>
              <a:t>9. Surgical operation</a:t>
            </a:r>
          </a:p>
        </p:txBody>
      </p:sp>
      <p:sp>
        <p:nvSpPr>
          <p:cNvPr id="4" name="Slide Number Placeholder 3"/>
          <p:cNvSpPr>
            <a:spLocks noGrp="1"/>
          </p:cNvSpPr>
          <p:nvPr>
            <p:ph type="sldNum" sz="quarter" idx="12"/>
          </p:nvPr>
        </p:nvSpPr>
        <p:spPr/>
        <p:txBody>
          <a:bodyPr/>
          <a:lstStyle/>
          <a:p>
            <a:pPr>
              <a:defRPr/>
            </a:pPr>
            <a:fld id="{9677528C-2340-4387-894E-8C2B3E54785D}" type="slidenum">
              <a:rPr lang="en-US"/>
              <a:pPr>
                <a:defRPr/>
              </a:pPr>
              <a:t>358</a:t>
            </a:fld>
            <a:endParaRPr lang="en-US"/>
          </a:p>
        </p:txBody>
      </p:sp>
    </p:spTree>
    <p:extLst>
      <p:ext uri="{BB962C8B-B14F-4D97-AF65-F5344CB8AC3E}">
        <p14:creationId xmlns:p14="http://schemas.microsoft.com/office/powerpoint/2010/main" val="1294302571"/>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2" name="Rectangle 2"/>
          <p:cNvSpPr>
            <a:spLocks noGrp="1" noChangeArrowheads="1"/>
          </p:cNvSpPr>
          <p:nvPr>
            <p:ph type="title"/>
          </p:nvPr>
        </p:nvSpPr>
        <p:spPr/>
        <p:txBody>
          <a:bodyPr/>
          <a:lstStyle/>
          <a:p>
            <a:pPr eaLnBrk="1" hangingPunct="1"/>
            <a:r>
              <a:rPr lang="en-US" altLang="en-US" smtClean="0">
                <a:solidFill>
                  <a:schemeClr val="tx1"/>
                </a:solidFill>
              </a:rPr>
              <a:t>Management </a:t>
            </a:r>
          </a:p>
        </p:txBody>
      </p:sp>
      <p:sp>
        <p:nvSpPr>
          <p:cNvPr id="778243" name="Rectangle 3"/>
          <p:cNvSpPr>
            <a:spLocks noGrp="1" noChangeArrowheads="1"/>
          </p:cNvSpPr>
          <p:nvPr>
            <p:ph sz="quarter" idx="1"/>
          </p:nvPr>
        </p:nvSpPr>
        <p:spPr/>
        <p:txBody>
          <a:bodyPr/>
          <a:lstStyle/>
          <a:p>
            <a:pPr eaLnBrk="1" hangingPunct="1">
              <a:buFontTx/>
              <a:buNone/>
            </a:pPr>
            <a:r>
              <a:rPr lang="en-US" altLang="en-US" sz="6000" smtClean="0"/>
              <a:t>1. Intravenous access </a:t>
            </a:r>
          </a:p>
          <a:p>
            <a:pPr eaLnBrk="1" hangingPunct="1"/>
            <a:r>
              <a:rPr lang="en-US" altLang="en-US" sz="6600" smtClean="0"/>
              <a:t>The</a:t>
            </a:r>
            <a:r>
              <a:rPr lang="en-US" altLang="en-US" sz="6000" smtClean="0"/>
              <a:t> first step is to gain intravenous access using at least one large-bore cannula. </a:t>
            </a:r>
          </a:p>
        </p:txBody>
      </p:sp>
      <p:sp>
        <p:nvSpPr>
          <p:cNvPr id="4" name="Slide Number Placeholder 3"/>
          <p:cNvSpPr>
            <a:spLocks noGrp="1"/>
          </p:cNvSpPr>
          <p:nvPr>
            <p:ph type="sldNum" sz="quarter" idx="12"/>
          </p:nvPr>
        </p:nvSpPr>
        <p:spPr/>
        <p:txBody>
          <a:bodyPr/>
          <a:lstStyle/>
          <a:p>
            <a:pPr>
              <a:defRPr/>
            </a:pPr>
            <a:fld id="{B7407C46-7B1F-4E32-9081-91F3EFA3D5A3}" type="slidenum">
              <a:rPr lang="en-US"/>
              <a:pPr>
                <a:defRPr/>
              </a:pPr>
              <a:t>359</a:t>
            </a:fld>
            <a:endParaRPr lang="en-US"/>
          </a:p>
        </p:txBody>
      </p:sp>
    </p:spTree>
    <p:extLst>
      <p:ext uri="{BB962C8B-B14F-4D97-AF65-F5344CB8AC3E}">
        <p14:creationId xmlns:p14="http://schemas.microsoft.com/office/powerpoint/2010/main" val="23820199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0" name="Content Placeholder 2"/>
          <p:cNvSpPr>
            <a:spLocks noGrp="1"/>
          </p:cNvSpPr>
          <p:nvPr>
            <p:ph sz="quarter" idx="1"/>
          </p:nvPr>
        </p:nvSpPr>
        <p:spPr>
          <a:xfrm>
            <a:off x="304800" y="304800"/>
            <a:ext cx="8458200" cy="6172200"/>
          </a:xfrm>
        </p:spPr>
        <p:txBody>
          <a:bodyPr/>
          <a:lstStyle/>
          <a:p>
            <a:pPr>
              <a:buFont typeface="Wingdings 2" pitchFamily="18" charset="2"/>
              <a:buNone/>
            </a:pPr>
            <a:r>
              <a:rPr lang="en-US" altLang="en-US" sz="3200" smtClean="0"/>
              <a:t>B. Intrahepatic / hepatocellular</a:t>
            </a:r>
          </a:p>
          <a:p>
            <a:pPr lvl="2"/>
            <a:r>
              <a:rPr lang="en-US" altLang="en-US" sz="3200" smtClean="0"/>
              <a:t>Infections</a:t>
            </a:r>
          </a:p>
          <a:p>
            <a:pPr lvl="4"/>
            <a:r>
              <a:rPr lang="en-US" altLang="en-US" sz="3200" smtClean="0"/>
              <a:t>Viral hepatitis ( ABCDE etc)</a:t>
            </a:r>
          </a:p>
          <a:p>
            <a:pPr lvl="4"/>
            <a:r>
              <a:rPr lang="en-US" altLang="en-US" sz="3200" smtClean="0"/>
              <a:t>Severe sepsis from bactarial infxns</a:t>
            </a:r>
          </a:p>
          <a:p>
            <a:pPr lvl="2"/>
            <a:r>
              <a:rPr lang="en-US" altLang="en-US" sz="3200" smtClean="0"/>
              <a:t>Alcoholic hepatic injury</a:t>
            </a:r>
          </a:p>
          <a:p>
            <a:pPr lvl="2"/>
            <a:r>
              <a:rPr lang="en-US" altLang="en-US" sz="3200" smtClean="0"/>
              <a:t>Liver cirrhosis</a:t>
            </a:r>
          </a:p>
          <a:p>
            <a:pPr lvl="2"/>
            <a:r>
              <a:rPr lang="en-US" altLang="en-US" sz="3200" smtClean="0"/>
              <a:t>HIV cholangiopathy</a:t>
            </a:r>
          </a:p>
          <a:p>
            <a:pPr lvl="2"/>
            <a:r>
              <a:rPr lang="en-US" altLang="en-US" sz="3200" smtClean="0"/>
              <a:t>Hodgkins disease</a:t>
            </a:r>
          </a:p>
          <a:p>
            <a:pPr lvl="2"/>
            <a:r>
              <a:rPr lang="en-US" altLang="en-US" sz="3200" smtClean="0"/>
              <a:t>Cystic fibrosis</a:t>
            </a:r>
          </a:p>
          <a:p>
            <a:pPr lvl="2"/>
            <a:r>
              <a:rPr lang="en-US" altLang="en-US" sz="3200" smtClean="0"/>
              <a:t>Post-operative</a:t>
            </a:r>
          </a:p>
          <a:p>
            <a:pPr lvl="2"/>
            <a:r>
              <a:rPr lang="en-US" altLang="en-US" sz="3200" smtClean="0"/>
              <a:t>Recurrent –idiopathic</a:t>
            </a:r>
          </a:p>
          <a:p>
            <a:pPr lvl="2"/>
            <a:r>
              <a:rPr lang="en-US" altLang="en-US" sz="3200" smtClean="0"/>
              <a:t>Pregnancy</a:t>
            </a:r>
          </a:p>
          <a:p>
            <a:endParaRPr lang="en-US" altLang="en-US" smtClean="0"/>
          </a:p>
        </p:txBody>
      </p:sp>
      <p:sp>
        <p:nvSpPr>
          <p:cNvPr id="4" name="Slide Number Placeholder 3"/>
          <p:cNvSpPr>
            <a:spLocks noGrp="1"/>
          </p:cNvSpPr>
          <p:nvPr>
            <p:ph type="sldNum" sz="quarter" idx="12"/>
          </p:nvPr>
        </p:nvSpPr>
        <p:spPr/>
        <p:txBody>
          <a:bodyPr/>
          <a:lstStyle/>
          <a:p>
            <a:pPr>
              <a:defRPr/>
            </a:pPr>
            <a:fld id="{E0FE6A17-F400-413C-9F32-3653E7AA5D88}" type="slidenum">
              <a:rPr lang="en-US"/>
              <a:pPr>
                <a:defRPr/>
              </a:pPr>
              <a:t>36</a:t>
            </a:fld>
            <a:endParaRPr lang="en-US"/>
          </a:p>
        </p:txBody>
      </p:sp>
    </p:spTree>
    <p:extLst>
      <p:ext uri="{BB962C8B-B14F-4D97-AF65-F5344CB8AC3E}">
        <p14:creationId xmlns:p14="http://schemas.microsoft.com/office/powerpoint/2010/main" val="1484052235"/>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266" name="Rectangle 3"/>
          <p:cNvSpPr>
            <a:spLocks noGrp="1" noChangeArrowheads="1"/>
          </p:cNvSpPr>
          <p:nvPr>
            <p:ph sz="quarter" idx="1"/>
          </p:nvPr>
        </p:nvSpPr>
        <p:spPr>
          <a:xfrm>
            <a:off x="228600" y="381000"/>
            <a:ext cx="8915400" cy="6126163"/>
          </a:xfrm>
        </p:spPr>
        <p:txBody>
          <a:bodyPr/>
          <a:lstStyle/>
          <a:p>
            <a:pPr marL="577850" indent="-577850" eaLnBrk="1" hangingPunct="1">
              <a:lnSpc>
                <a:spcPct val="90000"/>
              </a:lnSpc>
              <a:buFontTx/>
              <a:buNone/>
            </a:pPr>
            <a:r>
              <a:rPr lang="en-US" altLang="en-US" sz="3200" smtClean="0"/>
              <a:t>2. Initial clinical assessment </a:t>
            </a:r>
          </a:p>
          <a:p>
            <a:pPr marL="577850" indent="-577850" eaLnBrk="1" hangingPunct="1">
              <a:lnSpc>
                <a:spcPct val="90000"/>
              </a:lnSpc>
              <a:buClr>
                <a:schemeClr val="tx1"/>
              </a:buClr>
              <a:buFontTx/>
              <a:buAutoNum type="romanLcPeriod"/>
            </a:pPr>
            <a:r>
              <a:rPr lang="en-US" altLang="en-US" sz="3200" i="1" smtClean="0"/>
              <a:t>Define circulatory status</a:t>
            </a:r>
            <a:r>
              <a:rPr lang="en-US" altLang="en-US" sz="3200" smtClean="0"/>
              <a:t>. Severe bleeding causes tachycardia with hypotension and oliguria. The patient is cold and sweating, and may be agitated.</a:t>
            </a:r>
          </a:p>
          <a:p>
            <a:pPr marL="577850" indent="-577850" eaLnBrk="1" hangingPunct="1">
              <a:lnSpc>
                <a:spcPct val="90000"/>
              </a:lnSpc>
              <a:buClr>
                <a:schemeClr val="tx1"/>
              </a:buClr>
              <a:buFontTx/>
              <a:buAutoNum type="romanLcPeriod"/>
            </a:pPr>
            <a:r>
              <a:rPr lang="en-US" altLang="en-US" sz="3200" i="1" smtClean="0"/>
              <a:t>Seek evidence of liver disease</a:t>
            </a:r>
            <a:r>
              <a:rPr lang="en-US" altLang="en-US" sz="3200" smtClean="0"/>
              <a:t>. Jaundice, cutaneous stigmata, hepatosplenomegaly and ascites may be present in decompensated cirrhosis.</a:t>
            </a:r>
          </a:p>
          <a:p>
            <a:pPr marL="577850" indent="-577850" eaLnBrk="1" hangingPunct="1">
              <a:lnSpc>
                <a:spcPct val="90000"/>
              </a:lnSpc>
              <a:buClr>
                <a:schemeClr val="tx1"/>
              </a:buClr>
              <a:buFontTx/>
              <a:buAutoNum type="romanLcPeriod"/>
            </a:pPr>
            <a:r>
              <a:rPr lang="en-US" altLang="en-US" sz="3200" i="1" smtClean="0"/>
              <a:t>Define comorbidity</a:t>
            </a:r>
            <a:r>
              <a:rPr lang="en-US" altLang="en-US" sz="3200" smtClean="0"/>
              <a:t>. The presence of cardiorespiratory, cerebrovascular or renal disease is important, both because these may be worsened by acute bleeding and because these diseases increase the hazards of endoscopy and surgical operations. </a:t>
            </a:r>
          </a:p>
          <a:p>
            <a:pPr marL="577850" indent="-577850" eaLnBrk="1" hangingPunct="1">
              <a:lnSpc>
                <a:spcPct val="90000"/>
              </a:lnSpc>
              <a:buClr>
                <a:schemeClr val="tx1"/>
              </a:buClr>
              <a:buFontTx/>
              <a:buAutoNum type="romanLcPeriod"/>
            </a:pPr>
            <a:r>
              <a:rPr lang="en-US" altLang="en-US" sz="3200" smtClean="0"/>
              <a:t>REMEMBER - ABC</a:t>
            </a:r>
          </a:p>
        </p:txBody>
      </p:sp>
      <p:sp>
        <p:nvSpPr>
          <p:cNvPr id="3" name="Slide Number Placeholder 2"/>
          <p:cNvSpPr>
            <a:spLocks noGrp="1"/>
          </p:cNvSpPr>
          <p:nvPr>
            <p:ph type="sldNum" sz="quarter" idx="12"/>
          </p:nvPr>
        </p:nvSpPr>
        <p:spPr/>
        <p:txBody>
          <a:bodyPr/>
          <a:lstStyle/>
          <a:p>
            <a:pPr>
              <a:defRPr/>
            </a:pPr>
            <a:fld id="{EE0C88CC-935F-4781-8411-75C50F41F5C8}" type="slidenum">
              <a:rPr lang="en-US"/>
              <a:pPr>
                <a:defRPr/>
              </a:pPr>
              <a:t>360</a:t>
            </a:fld>
            <a:endParaRPr lang="en-US"/>
          </a:p>
        </p:txBody>
      </p:sp>
    </p:spTree>
    <p:extLst>
      <p:ext uri="{BB962C8B-B14F-4D97-AF65-F5344CB8AC3E}">
        <p14:creationId xmlns:p14="http://schemas.microsoft.com/office/powerpoint/2010/main" val="28379289"/>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290" name="Rectangle 3"/>
          <p:cNvSpPr>
            <a:spLocks noGrp="1" noChangeArrowheads="1"/>
          </p:cNvSpPr>
          <p:nvPr>
            <p:ph sz="quarter" idx="1"/>
          </p:nvPr>
        </p:nvSpPr>
        <p:spPr>
          <a:xfrm>
            <a:off x="609600" y="152400"/>
            <a:ext cx="8534400" cy="6553200"/>
          </a:xfrm>
        </p:spPr>
        <p:txBody>
          <a:bodyPr/>
          <a:lstStyle/>
          <a:p>
            <a:pPr marL="495300" indent="-495300" eaLnBrk="1" hangingPunct="1">
              <a:buFontTx/>
              <a:buNone/>
            </a:pPr>
            <a:r>
              <a:rPr lang="en-US" altLang="en-US" sz="3200" smtClean="0"/>
              <a:t>3. Blood tests </a:t>
            </a:r>
          </a:p>
          <a:p>
            <a:pPr marL="495300" indent="-495300" eaLnBrk="1" hangingPunct="1">
              <a:buClr>
                <a:schemeClr val="tx1"/>
              </a:buClr>
              <a:buFontTx/>
              <a:buAutoNum type="romanLcPeriod"/>
            </a:pPr>
            <a:r>
              <a:rPr lang="en-US" altLang="en-US" sz="3200" i="1" smtClean="0"/>
              <a:t>Full blood count.</a:t>
            </a:r>
            <a:r>
              <a:rPr lang="en-US" altLang="en-US" sz="3200" smtClean="0"/>
              <a:t> Chronic or subacute bleeding leads to anaemia, but the haemoglobin concentration may be normal after sudden, major bleeding until haemodilution occurs.</a:t>
            </a:r>
          </a:p>
          <a:p>
            <a:pPr marL="495300" indent="-495300" eaLnBrk="1" hangingPunct="1">
              <a:buClr>
                <a:schemeClr val="tx1"/>
              </a:buClr>
              <a:buFontTx/>
              <a:buAutoNum type="romanLcPeriod"/>
            </a:pPr>
            <a:r>
              <a:rPr lang="en-US" altLang="en-US" sz="3200" i="1" smtClean="0"/>
              <a:t>Urea and electrolytes.</a:t>
            </a:r>
            <a:r>
              <a:rPr lang="en-US" altLang="en-US" sz="3200" smtClean="0"/>
              <a:t> This may show evidence of renal failure. The blood urea rises as the absorbed products of luminal blood are metabolised by the liver.</a:t>
            </a:r>
          </a:p>
          <a:p>
            <a:pPr marL="495300" indent="-495300" eaLnBrk="1" hangingPunct="1">
              <a:buClr>
                <a:schemeClr val="tx1"/>
              </a:buClr>
              <a:buFontTx/>
              <a:buAutoNum type="romanLcPeriod"/>
            </a:pPr>
            <a:r>
              <a:rPr lang="en-US" altLang="en-US" sz="3200" i="1" smtClean="0"/>
              <a:t>Liver function tests.</a:t>
            </a:r>
            <a:endParaRPr lang="en-US" altLang="en-US" sz="3200" smtClean="0"/>
          </a:p>
          <a:p>
            <a:pPr marL="495300" indent="-495300" eaLnBrk="1" hangingPunct="1">
              <a:buClr>
                <a:schemeClr val="tx1"/>
              </a:buClr>
              <a:buFontTx/>
              <a:buAutoNum type="romanLcPeriod"/>
            </a:pPr>
            <a:r>
              <a:rPr lang="en-US" altLang="en-US" sz="3200" i="1" smtClean="0"/>
              <a:t>Prothrombin time</a:t>
            </a:r>
            <a:r>
              <a:rPr lang="en-US" altLang="en-US" sz="3200" smtClean="0"/>
              <a:t>, if there is clinical suggestion of liver disease or in anticoagulated patients.</a:t>
            </a:r>
          </a:p>
          <a:p>
            <a:pPr marL="495300" indent="-495300" eaLnBrk="1" hangingPunct="1">
              <a:buClr>
                <a:schemeClr val="tx1"/>
              </a:buClr>
              <a:buFontTx/>
              <a:buAutoNum type="romanLcPeriod"/>
            </a:pPr>
            <a:r>
              <a:rPr lang="en-US" altLang="en-US" sz="3200" i="1" smtClean="0"/>
              <a:t>Cross-matching</a:t>
            </a:r>
            <a:r>
              <a:rPr lang="en-US" altLang="en-US" sz="3200" smtClean="0"/>
              <a:t> of at least 2 units of blood. </a:t>
            </a:r>
          </a:p>
        </p:txBody>
      </p:sp>
      <p:sp>
        <p:nvSpPr>
          <p:cNvPr id="3" name="Slide Number Placeholder 2"/>
          <p:cNvSpPr>
            <a:spLocks noGrp="1"/>
          </p:cNvSpPr>
          <p:nvPr>
            <p:ph type="sldNum" sz="quarter" idx="12"/>
          </p:nvPr>
        </p:nvSpPr>
        <p:spPr/>
        <p:txBody>
          <a:bodyPr/>
          <a:lstStyle/>
          <a:p>
            <a:pPr>
              <a:defRPr/>
            </a:pPr>
            <a:fld id="{9D298293-C6F6-4CE9-8B38-3CB52BA76E74}" type="slidenum">
              <a:rPr lang="en-US"/>
              <a:pPr>
                <a:defRPr/>
              </a:pPr>
              <a:t>361</a:t>
            </a:fld>
            <a:endParaRPr lang="en-US"/>
          </a:p>
        </p:txBody>
      </p:sp>
    </p:spTree>
    <p:extLst>
      <p:ext uri="{BB962C8B-B14F-4D97-AF65-F5344CB8AC3E}">
        <p14:creationId xmlns:p14="http://schemas.microsoft.com/office/powerpoint/2010/main" val="1597802995"/>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4" name="Rectangle 3"/>
          <p:cNvSpPr>
            <a:spLocks noGrp="1" noChangeArrowheads="1"/>
          </p:cNvSpPr>
          <p:nvPr>
            <p:ph sz="quarter" idx="1"/>
          </p:nvPr>
        </p:nvSpPr>
        <p:spPr>
          <a:xfrm>
            <a:off x="228600" y="228600"/>
            <a:ext cx="8915400" cy="6477000"/>
          </a:xfrm>
        </p:spPr>
        <p:txBody>
          <a:bodyPr/>
          <a:lstStyle/>
          <a:p>
            <a:pPr eaLnBrk="1" hangingPunct="1">
              <a:buFontTx/>
              <a:buNone/>
            </a:pPr>
            <a:r>
              <a:rPr lang="en-US" altLang="en-US" sz="2800" smtClean="0"/>
              <a:t>4. Resuscitation </a:t>
            </a:r>
          </a:p>
          <a:p>
            <a:pPr eaLnBrk="1" hangingPunct="1"/>
            <a:r>
              <a:rPr lang="en-US" altLang="en-US" sz="2800" smtClean="0"/>
              <a:t>Intravenous crystalloid fluids or colloid are given to restore the blood pressure. Blood is transfused when the patient is shocked or when the haemoglobin concentration is less than 100 g per litre. </a:t>
            </a:r>
          </a:p>
          <a:p>
            <a:pPr eaLnBrk="1" hangingPunct="1"/>
            <a:endParaRPr lang="en-US" altLang="en-US" sz="2800" smtClean="0"/>
          </a:p>
          <a:p>
            <a:pPr eaLnBrk="1" hangingPunct="1"/>
            <a:r>
              <a:rPr lang="en-US" altLang="en-US" sz="2800" smtClean="0"/>
              <a:t>Normal saline should be avoided in patients with liver disease because it can cause ascites. </a:t>
            </a:r>
          </a:p>
          <a:p>
            <a:pPr eaLnBrk="1" hangingPunct="1"/>
            <a:endParaRPr lang="en-US" altLang="en-US" sz="2800" smtClean="0"/>
          </a:p>
          <a:p>
            <a:pPr eaLnBrk="1" hangingPunct="1"/>
            <a:r>
              <a:rPr lang="en-US" altLang="en-US" sz="2800" smtClean="0"/>
              <a:t>Central venous pressure (CVP) monitoring is useful in severe bleeding, particularly in patients who have cardiac disease, to assist in defining the volume of fluid replacement and in identification of rebleeding. </a:t>
            </a:r>
          </a:p>
        </p:txBody>
      </p:sp>
      <p:sp>
        <p:nvSpPr>
          <p:cNvPr id="3" name="Slide Number Placeholder 2"/>
          <p:cNvSpPr>
            <a:spLocks noGrp="1"/>
          </p:cNvSpPr>
          <p:nvPr>
            <p:ph type="sldNum" sz="quarter" idx="12"/>
          </p:nvPr>
        </p:nvSpPr>
        <p:spPr/>
        <p:txBody>
          <a:bodyPr/>
          <a:lstStyle/>
          <a:p>
            <a:pPr>
              <a:defRPr/>
            </a:pPr>
            <a:fld id="{B0CA45DF-683E-44F8-8CB6-C121768B297D}" type="slidenum">
              <a:rPr lang="en-US"/>
              <a:pPr>
                <a:defRPr/>
              </a:pPr>
              <a:t>362</a:t>
            </a:fld>
            <a:endParaRPr lang="en-US"/>
          </a:p>
        </p:txBody>
      </p:sp>
    </p:spTree>
    <p:extLst>
      <p:ext uri="{BB962C8B-B14F-4D97-AF65-F5344CB8AC3E}">
        <p14:creationId xmlns:p14="http://schemas.microsoft.com/office/powerpoint/2010/main" val="3618559420"/>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338" name="Rectangle 3"/>
          <p:cNvSpPr>
            <a:spLocks noGrp="1" noChangeArrowheads="1"/>
          </p:cNvSpPr>
          <p:nvPr>
            <p:ph sz="quarter" idx="1"/>
          </p:nvPr>
        </p:nvSpPr>
        <p:spPr>
          <a:xfrm>
            <a:off x="457200" y="609600"/>
            <a:ext cx="8229600" cy="5516563"/>
          </a:xfrm>
        </p:spPr>
        <p:txBody>
          <a:bodyPr/>
          <a:lstStyle/>
          <a:p>
            <a:pPr eaLnBrk="1" hangingPunct="1"/>
            <a:r>
              <a:rPr lang="en-US" altLang="en-US" sz="6000" smtClean="0"/>
              <a:t>Delay fluid replacement for patients without evidence of haemodynamic compromise.</a:t>
            </a:r>
          </a:p>
          <a:p>
            <a:pPr eaLnBrk="1" hangingPunct="1"/>
            <a:r>
              <a:rPr lang="en-US" altLang="en-US" sz="6000" smtClean="0"/>
              <a:t>Pass NGT – Diagnosis, suction</a:t>
            </a:r>
          </a:p>
        </p:txBody>
      </p:sp>
      <p:sp>
        <p:nvSpPr>
          <p:cNvPr id="3" name="Slide Number Placeholder 2"/>
          <p:cNvSpPr>
            <a:spLocks noGrp="1"/>
          </p:cNvSpPr>
          <p:nvPr>
            <p:ph type="sldNum" sz="quarter" idx="12"/>
          </p:nvPr>
        </p:nvSpPr>
        <p:spPr/>
        <p:txBody>
          <a:bodyPr/>
          <a:lstStyle/>
          <a:p>
            <a:pPr>
              <a:defRPr/>
            </a:pPr>
            <a:fld id="{0CC25AF1-472F-4AF8-8ED1-12B234710ECF}" type="slidenum">
              <a:rPr lang="en-US"/>
              <a:pPr>
                <a:defRPr/>
              </a:pPr>
              <a:t>363</a:t>
            </a:fld>
            <a:endParaRPr lang="en-US"/>
          </a:p>
        </p:txBody>
      </p:sp>
    </p:spTree>
    <p:extLst>
      <p:ext uri="{BB962C8B-B14F-4D97-AF65-F5344CB8AC3E}">
        <p14:creationId xmlns:p14="http://schemas.microsoft.com/office/powerpoint/2010/main" val="1968581524"/>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362" name="Rectangle 3"/>
          <p:cNvSpPr>
            <a:spLocks noGrp="1" noChangeArrowheads="1"/>
          </p:cNvSpPr>
          <p:nvPr>
            <p:ph sz="quarter" idx="1"/>
          </p:nvPr>
        </p:nvSpPr>
        <p:spPr>
          <a:xfrm>
            <a:off x="457200" y="609600"/>
            <a:ext cx="8229600" cy="4525963"/>
          </a:xfrm>
        </p:spPr>
        <p:txBody>
          <a:bodyPr/>
          <a:lstStyle/>
          <a:p>
            <a:pPr eaLnBrk="1" hangingPunct="1">
              <a:buFontTx/>
              <a:buNone/>
            </a:pPr>
            <a:r>
              <a:rPr lang="en-US" altLang="en-US" smtClean="0"/>
              <a:t>5. Oxygen </a:t>
            </a:r>
          </a:p>
          <a:p>
            <a:pPr eaLnBrk="1" hangingPunct="1"/>
            <a:r>
              <a:rPr lang="en-US" altLang="en-US" smtClean="0"/>
              <a:t>This should be given by facemask to all patients in shock. </a:t>
            </a:r>
          </a:p>
        </p:txBody>
      </p:sp>
      <p:sp>
        <p:nvSpPr>
          <p:cNvPr id="3" name="Slide Number Placeholder 2"/>
          <p:cNvSpPr>
            <a:spLocks noGrp="1"/>
          </p:cNvSpPr>
          <p:nvPr>
            <p:ph type="sldNum" sz="quarter" idx="12"/>
          </p:nvPr>
        </p:nvSpPr>
        <p:spPr/>
        <p:txBody>
          <a:bodyPr/>
          <a:lstStyle/>
          <a:p>
            <a:pPr>
              <a:defRPr/>
            </a:pPr>
            <a:fld id="{EA23FCFF-5CDB-40A6-8555-1F9BA6CE4515}" type="slidenum">
              <a:rPr lang="en-US"/>
              <a:pPr>
                <a:defRPr/>
              </a:pPr>
              <a:t>364</a:t>
            </a:fld>
            <a:endParaRPr lang="en-US"/>
          </a:p>
        </p:txBody>
      </p:sp>
    </p:spTree>
    <p:extLst>
      <p:ext uri="{BB962C8B-B14F-4D97-AF65-F5344CB8AC3E}">
        <p14:creationId xmlns:p14="http://schemas.microsoft.com/office/powerpoint/2010/main" val="1614225787"/>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386" name="Rectangle 3"/>
          <p:cNvSpPr>
            <a:spLocks noGrp="1" noChangeArrowheads="1"/>
          </p:cNvSpPr>
          <p:nvPr>
            <p:ph sz="quarter" idx="1"/>
          </p:nvPr>
        </p:nvSpPr>
        <p:spPr>
          <a:xfrm>
            <a:off x="304800" y="457200"/>
            <a:ext cx="8382000" cy="6172200"/>
          </a:xfrm>
        </p:spPr>
        <p:txBody>
          <a:bodyPr/>
          <a:lstStyle/>
          <a:p>
            <a:pPr eaLnBrk="1" hangingPunct="1">
              <a:buFontTx/>
              <a:buNone/>
            </a:pPr>
            <a:r>
              <a:rPr lang="en-US" altLang="en-US" smtClean="0"/>
              <a:t>6. Endoscopy (Endoscopic Therapy In Acute Upper Gastrointestinal Haemorrhage) </a:t>
            </a:r>
          </a:p>
          <a:p>
            <a:pPr eaLnBrk="1" hangingPunct="1"/>
            <a:endParaRPr lang="en-US" altLang="en-US" smtClean="0"/>
          </a:p>
          <a:p>
            <a:pPr eaLnBrk="1" hangingPunct="1"/>
            <a:r>
              <a:rPr lang="en-US" altLang="en-US" smtClean="0"/>
              <a:t>'Injection of adrenaline (epinephrine) into the bleeding point, application of thermal energy or electrocoagulation reduces ulcer rebleeding rate, the need for urgent surgery, and hospital mortality rates.' </a:t>
            </a:r>
          </a:p>
        </p:txBody>
      </p:sp>
      <p:sp>
        <p:nvSpPr>
          <p:cNvPr id="3" name="Slide Number Placeholder 2"/>
          <p:cNvSpPr>
            <a:spLocks noGrp="1"/>
          </p:cNvSpPr>
          <p:nvPr>
            <p:ph type="sldNum" sz="quarter" idx="12"/>
          </p:nvPr>
        </p:nvSpPr>
        <p:spPr/>
        <p:txBody>
          <a:bodyPr/>
          <a:lstStyle/>
          <a:p>
            <a:pPr>
              <a:defRPr/>
            </a:pPr>
            <a:fld id="{8C4D5098-D392-4954-8F0D-2B86D41E60F8}" type="slidenum">
              <a:rPr lang="en-US"/>
              <a:pPr>
                <a:defRPr/>
              </a:pPr>
              <a:t>365</a:t>
            </a:fld>
            <a:endParaRPr lang="en-US"/>
          </a:p>
        </p:txBody>
      </p:sp>
    </p:spTree>
    <p:extLst>
      <p:ext uri="{BB962C8B-B14F-4D97-AF65-F5344CB8AC3E}">
        <p14:creationId xmlns:p14="http://schemas.microsoft.com/office/powerpoint/2010/main" val="3435415999"/>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541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6363"/>
            <a:ext cx="9144000" cy="682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pPr>
              <a:defRPr/>
            </a:pPr>
            <a:fld id="{7AA5487E-E0B2-45FE-B29A-431376A457F3}" type="slidenum">
              <a:rPr lang="en-US"/>
              <a:pPr>
                <a:defRPr/>
              </a:pPr>
              <a:t>366</a:t>
            </a:fld>
            <a:endParaRPr lang="en-US"/>
          </a:p>
        </p:txBody>
      </p:sp>
    </p:spTree>
    <p:extLst>
      <p:ext uri="{BB962C8B-B14F-4D97-AF65-F5344CB8AC3E}">
        <p14:creationId xmlns:p14="http://schemas.microsoft.com/office/powerpoint/2010/main" val="2699664602"/>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6434" name="Picture 3"/>
          <p:cNvPicPr>
            <a:picLocks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0" y="0"/>
            <a:ext cx="9144000" cy="6858000"/>
          </a:xfrm>
        </p:spPr>
      </p:pic>
      <p:sp>
        <p:nvSpPr>
          <p:cNvPr id="3" name="Slide Number Placeholder 2"/>
          <p:cNvSpPr>
            <a:spLocks noGrp="1"/>
          </p:cNvSpPr>
          <p:nvPr>
            <p:ph type="sldNum" sz="quarter" idx="12"/>
          </p:nvPr>
        </p:nvSpPr>
        <p:spPr/>
        <p:txBody>
          <a:bodyPr/>
          <a:lstStyle/>
          <a:p>
            <a:pPr>
              <a:defRPr/>
            </a:pPr>
            <a:fld id="{A66D5F33-E2D2-46FC-B621-E76E253D8FE1}" type="slidenum">
              <a:rPr lang="en-US"/>
              <a:pPr>
                <a:defRPr/>
              </a:pPr>
              <a:t>367</a:t>
            </a:fld>
            <a:endParaRPr lang="en-US"/>
          </a:p>
        </p:txBody>
      </p:sp>
    </p:spTree>
    <p:extLst>
      <p:ext uri="{BB962C8B-B14F-4D97-AF65-F5344CB8AC3E}">
        <p14:creationId xmlns:p14="http://schemas.microsoft.com/office/powerpoint/2010/main" val="1151516491"/>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8" name="Rectangle 5"/>
          <p:cNvSpPr>
            <a:spLocks noGrp="1" noChangeArrowheads="1"/>
          </p:cNvSpPr>
          <p:nvPr>
            <p:ph type="title"/>
          </p:nvPr>
        </p:nvSpPr>
        <p:spPr>
          <a:noFill/>
        </p:spPr>
        <p:txBody>
          <a:bodyPr/>
          <a:lstStyle/>
          <a:p>
            <a:pPr eaLnBrk="1" hangingPunct="1"/>
            <a:r>
              <a:rPr lang="en-US" altLang="en-US" sz="4400" b="1" smtClean="0">
                <a:solidFill>
                  <a:schemeClr val="tx1"/>
                </a:solidFill>
              </a:rPr>
              <a:t>7. Drugs</a:t>
            </a:r>
          </a:p>
        </p:txBody>
      </p:sp>
      <p:sp>
        <p:nvSpPr>
          <p:cNvPr id="787459" name="Rectangle 3"/>
          <p:cNvSpPr>
            <a:spLocks noGrp="1" noChangeArrowheads="1"/>
          </p:cNvSpPr>
          <p:nvPr>
            <p:ph sz="quarter" idx="1"/>
          </p:nvPr>
        </p:nvSpPr>
        <p:spPr>
          <a:xfrm>
            <a:off x="228600" y="1447800"/>
            <a:ext cx="8610600" cy="5181600"/>
          </a:xfrm>
        </p:spPr>
        <p:txBody>
          <a:bodyPr/>
          <a:lstStyle/>
          <a:p>
            <a:pPr eaLnBrk="1" hangingPunct="1">
              <a:buFontTx/>
              <a:buNone/>
            </a:pPr>
            <a:r>
              <a:rPr lang="en-US" altLang="en-US" sz="4000" smtClean="0"/>
              <a:t>ADJUNCTIVE DRUG THERAPY FOR BLEEDING ULCERS </a:t>
            </a:r>
          </a:p>
          <a:p>
            <a:pPr eaLnBrk="1" hangingPunct="1"/>
            <a:r>
              <a:rPr lang="en-US" altLang="en-US" sz="4000" smtClean="0"/>
              <a:t>'Intravenous proton pump inhibitor infusions reduce rebleeding and need for surgery, but not mortality in patients who have been subjected to endoscopic therapy for major peptic ulcer haemorrhage.' </a:t>
            </a:r>
          </a:p>
        </p:txBody>
      </p:sp>
      <p:sp>
        <p:nvSpPr>
          <p:cNvPr id="4" name="Slide Number Placeholder 3"/>
          <p:cNvSpPr>
            <a:spLocks noGrp="1"/>
          </p:cNvSpPr>
          <p:nvPr>
            <p:ph type="sldNum" sz="quarter" idx="12"/>
          </p:nvPr>
        </p:nvSpPr>
        <p:spPr/>
        <p:txBody>
          <a:bodyPr/>
          <a:lstStyle/>
          <a:p>
            <a:pPr>
              <a:defRPr/>
            </a:pPr>
            <a:fld id="{BD151572-BCF3-4A63-A5C0-DFB3DE706932}" type="slidenum">
              <a:rPr lang="en-US"/>
              <a:pPr>
                <a:defRPr/>
              </a:pPr>
              <a:t>368</a:t>
            </a:fld>
            <a:endParaRPr lang="en-US"/>
          </a:p>
        </p:txBody>
      </p:sp>
    </p:spTree>
    <p:extLst>
      <p:ext uri="{BB962C8B-B14F-4D97-AF65-F5344CB8AC3E}">
        <p14:creationId xmlns:p14="http://schemas.microsoft.com/office/powerpoint/2010/main" val="3381325"/>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2" name="Rectangle 3"/>
          <p:cNvSpPr>
            <a:spLocks noGrp="1" noChangeArrowheads="1"/>
          </p:cNvSpPr>
          <p:nvPr>
            <p:ph sz="quarter" idx="1"/>
          </p:nvPr>
        </p:nvSpPr>
        <p:spPr>
          <a:xfrm>
            <a:off x="457200" y="533400"/>
            <a:ext cx="8229600" cy="5592763"/>
          </a:xfrm>
        </p:spPr>
        <p:txBody>
          <a:bodyPr/>
          <a:lstStyle/>
          <a:p>
            <a:pPr eaLnBrk="1" hangingPunct="1">
              <a:lnSpc>
                <a:spcPct val="90000"/>
              </a:lnSpc>
            </a:pPr>
            <a:r>
              <a:rPr lang="en-US" altLang="en-US" sz="3200" smtClean="0"/>
              <a:t>This should be carried out after adequate resuscitation. </a:t>
            </a:r>
          </a:p>
          <a:p>
            <a:pPr eaLnBrk="1" hangingPunct="1">
              <a:lnSpc>
                <a:spcPct val="90000"/>
              </a:lnSpc>
            </a:pPr>
            <a:r>
              <a:rPr lang="en-US" altLang="en-US" sz="3200" smtClean="0"/>
              <a:t>A diagnosis will be achieved in 80% of cases.</a:t>
            </a:r>
          </a:p>
          <a:p>
            <a:pPr eaLnBrk="1" hangingPunct="1">
              <a:lnSpc>
                <a:spcPct val="90000"/>
              </a:lnSpc>
            </a:pPr>
            <a:r>
              <a:rPr lang="en-US" altLang="en-US" sz="3200" smtClean="0"/>
              <a:t>Patients who are found to have major endoscopic stigmata of recent haemorrhage can be treated endoscopically using a thermal modality such as a 'heater probe', by injection of dilute adrenaline (epinephrine) into the bleeding point, or by application of metallic clips.</a:t>
            </a:r>
          </a:p>
          <a:p>
            <a:pPr eaLnBrk="1" hangingPunct="1">
              <a:lnSpc>
                <a:spcPct val="90000"/>
              </a:lnSpc>
            </a:pPr>
            <a:r>
              <a:rPr lang="en-US" altLang="en-US" sz="3200" smtClean="0"/>
              <a:t>Endoscopic therapy may stop active bleeding and, combined with intravenous PPI therapy, prevent rebleeding, thus avoiding the need for surgery. </a:t>
            </a:r>
          </a:p>
        </p:txBody>
      </p:sp>
      <p:sp>
        <p:nvSpPr>
          <p:cNvPr id="3" name="Slide Number Placeholder 2"/>
          <p:cNvSpPr>
            <a:spLocks noGrp="1"/>
          </p:cNvSpPr>
          <p:nvPr>
            <p:ph type="sldNum" sz="quarter" idx="12"/>
          </p:nvPr>
        </p:nvSpPr>
        <p:spPr/>
        <p:txBody>
          <a:bodyPr/>
          <a:lstStyle/>
          <a:p>
            <a:pPr>
              <a:defRPr/>
            </a:pPr>
            <a:fld id="{A2F0A341-A004-41F7-83BF-D72F241C05A3}" type="slidenum">
              <a:rPr lang="en-US"/>
              <a:pPr>
                <a:defRPr/>
              </a:pPr>
              <a:t>369</a:t>
            </a:fld>
            <a:endParaRPr lang="en-US"/>
          </a:p>
        </p:txBody>
      </p:sp>
    </p:spTree>
    <p:extLst>
      <p:ext uri="{BB962C8B-B14F-4D97-AF65-F5344CB8AC3E}">
        <p14:creationId xmlns:p14="http://schemas.microsoft.com/office/powerpoint/2010/main" val="380057456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4" name="Content Placeholder 2"/>
          <p:cNvSpPr>
            <a:spLocks noGrp="1"/>
          </p:cNvSpPr>
          <p:nvPr>
            <p:ph sz="quarter" idx="1"/>
          </p:nvPr>
        </p:nvSpPr>
        <p:spPr>
          <a:xfrm>
            <a:off x="533400" y="457200"/>
            <a:ext cx="8153400" cy="5562600"/>
          </a:xfrm>
        </p:spPr>
        <p:txBody>
          <a:bodyPr/>
          <a:lstStyle/>
          <a:p>
            <a:pPr>
              <a:buFont typeface="Wingdings 2" pitchFamily="18" charset="2"/>
              <a:buNone/>
            </a:pPr>
            <a:r>
              <a:rPr lang="en-US" altLang="en-US" sz="4000" smtClean="0"/>
              <a:t>3. Post –hepatic</a:t>
            </a:r>
          </a:p>
          <a:p>
            <a:r>
              <a:rPr lang="en-US" altLang="en-US" sz="4000" smtClean="0"/>
              <a:t>Gallstones</a:t>
            </a:r>
          </a:p>
          <a:p>
            <a:r>
              <a:rPr lang="en-US" altLang="en-US" sz="4000" smtClean="0"/>
              <a:t>Ca head of pancreas or bile duct or ampulla</a:t>
            </a:r>
          </a:p>
          <a:p>
            <a:r>
              <a:rPr lang="en-US" altLang="en-US" sz="4000" smtClean="0"/>
              <a:t>Common bile duct stones – choledocholithiasis</a:t>
            </a:r>
          </a:p>
          <a:p>
            <a:r>
              <a:rPr lang="en-US" altLang="en-US" sz="4000" smtClean="0"/>
              <a:t>Biliary structures – primary or traumatic</a:t>
            </a:r>
          </a:p>
          <a:p>
            <a:r>
              <a:rPr lang="en-US" altLang="en-US" sz="4000" smtClean="0"/>
              <a:t>Sclerozing cholangitis</a:t>
            </a:r>
          </a:p>
          <a:p>
            <a:r>
              <a:rPr lang="en-US" altLang="en-US" sz="4000" smtClean="0"/>
              <a:t>Pancreatitis / pseudocyst</a:t>
            </a:r>
          </a:p>
          <a:p>
            <a:pPr>
              <a:buFont typeface="Wingdings 2" pitchFamily="18" charset="2"/>
              <a:buNone/>
            </a:pPr>
            <a:endParaRPr lang="en-US" altLang="en-US" sz="4000" smtClean="0"/>
          </a:p>
          <a:p>
            <a:endParaRPr lang="en-US" altLang="en-US" sz="4000" smtClean="0"/>
          </a:p>
        </p:txBody>
      </p:sp>
      <p:sp>
        <p:nvSpPr>
          <p:cNvPr id="4" name="Slide Number Placeholder 3"/>
          <p:cNvSpPr>
            <a:spLocks noGrp="1"/>
          </p:cNvSpPr>
          <p:nvPr>
            <p:ph type="sldNum" sz="quarter" idx="12"/>
          </p:nvPr>
        </p:nvSpPr>
        <p:spPr/>
        <p:txBody>
          <a:bodyPr/>
          <a:lstStyle/>
          <a:p>
            <a:pPr>
              <a:defRPr/>
            </a:pPr>
            <a:fld id="{A27F53DB-7B2E-4168-9DA6-B8DA0B445B36}" type="slidenum">
              <a:rPr lang="en-US"/>
              <a:pPr>
                <a:defRPr/>
              </a:pPr>
              <a:t>37</a:t>
            </a:fld>
            <a:endParaRPr lang="en-US"/>
          </a:p>
        </p:txBody>
      </p:sp>
    </p:spTree>
    <p:extLst>
      <p:ext uri="{BB962C8B-B14F-4D97-AF65-F5344CB8AC3E}">
        <p14:creationId xmlns:p14="http://schemas.microsoft.com/office/powerpoint/2010/main" val="3161049164"/>
      </p:ext>
    </p:extLst>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6" name="Rectangle 3"/>
          <p:cNvSpPr>
            <a:spLocks noGrp="1" noChangeArrowheads="1"/>
          </p:cNvSpPr>
          <p:nvPr>
            <p:ph sz="quarter" idx="1"/>
          </p:nvPr>
        </p:nvSpPr>
        <p:spPr>
          <a:xfrm>
            <a:off x="304800" y="228600"/>
            <a:ext cx="8839200" cy="6400800"/>
          </a:xfrm>
        </p:spPr>
        <p:txBody>
          <a:bodyPr/>
          <a:lstStyle/>
          <a:p>
            <a:pPr eaLnBrk="1" hangingPunct="1">
              <a:lnSpc>
                <a:spcPct val="90000"/>
              </a:lnSpc>
              <a:buFontTx/>
              <a:buNone/>
            </a:pPr>
            <a:r>
              <a:rPr lang="en-US" altLang="en-US" sz="2400" smtClean="0"/>
              <a:t>Pharmacotherapy includes the following:</a:t>
            </a:r>
            <a:endParaRPr lang="en-US" altLang="en-US" sz="3200" smtClean="0"/>
          </a:p>
          <a:p>
            <a:pPr eaLnBrk="1" hangingPunct="1">
              <a:lnSpc>
                <a:spcPct val="90000"/>
              </a:lnSpc>
            </a:pPr>
            <a:r>
              <a:rPr lang="en-US" altLang="en-US" sz="2800" smtClean="0">
                <a:hlinkClick r:id="rId2" tooltip="Proton pump inhibitors"/>
              </a:rPr>
              <a:t>Proton pump inhibitors</a:t>
            </a:r>
            <a:r>
              <a:rPr lang="en-US" altLang="en-US" sz="2800" smtClean="0"/>
              <a:t> (PPIs), which reduce </a:t>
            </a:r>
            <a:r>
              <a:rPr lang="en-US" altLang="en-US" sz="2800" smtClean="0">
                <a:hlinkClick r:id="rId3" tooltip="Gastric acid"/>
              </a:rPr>
              <a:t>gastric acid</a:t>
            </a:r>
            <a:r>
              <a:rPr lang="en-US" altLang="en-US" sz="2800" smtClean="0"/>
              <a:t> production and accelerate healing of certain gastric, duodenal and esophageal sources of hemorrhage. These can be administered orally or intravenously as an infusion depending on the risk of rebleeding.</a:t>
            </a:r>
          </a:p>
          <a:p>
            <a:pPr eaLnBrk="1" hangingPunct="1">
              <a:lnSpc>
                <a:spcPct val="90000"/>
              </a:lnSpc>
            </a:pPr>
            <a:r>
              <a:rPr lang="en-US" altLang="en-US" sz="2800" smtClean="0">
                <a:hlinkClick r:id="rId4" tooltip="Octreotide"/>
              </a:rPr>
              <a:t>Octreotide</a:t>
            </a:r>
            <a:r>
              <a:rPr lang="en-US" altLang="en-US" sz="2800" smtClean="0"/>
              <a:t> is a </a:t>
            </a:r>
            <a:r>
              <a:rPr lang="en-US" altLang="en-US" sz="2800" smtClean="0">
                <a:hlinkClick r:id="rId5" tooltip="Somatostatin"/>
              </a:rPr>
              <a:t>somatostatin</a:t>
            </a:r>
            <a:r>
              <a:rPr lang="en-US" altLang="en-US" sz="2800" smtClean="0"/>
              <a:t> analog believed to shunt blood away from the splanchnic circulation. It has been found to be a useful in management of both variceal and non-variceal upper GI hemorrhage. </a:t>
            </a:r>
          </a:p>
          <a:p>
            <a:pPr eaLnBrk="1" hangingPunct="1">
              <a:lnSpc>
                <a:spcPct val="90000"/>
              </a:lnSpc>
            </a:pPr>
            <a:r>
              <a:rPr lang="en-US" altLang="en-US" sz="2800" smtClean="0">
                <a:hlinkClick r:id="rId6" tooltip="Terlipressin"/>
              </a:rPr>
              <a:t>Terlipressin</a:t>
            </a:r>
            <a:r>
              <a:rPr lang="en-US" altLang="en-US" sz="2800" smtClean="0"/>
              <a:t> is a </a:t>
            </a:r>
            <a:r>
              <a:rPr lang="en-US" altLang="en-US" sz="2800" smtClean="0">
                <a:hlinkClick r:id="rId7" tooltip="Vasopressin"/>
              </a:rPr>
              <a:t>vasopressin</a:t>
            </a:r>
            <a:r>
              <a:rPr lang="en-US" altLang="en-US" sz="2800" smtClean="0"/>
              <a:t> analog most commonly used in Europe for variceal upper GI hemorrhage.</a:t>
            </a:r>
          </a:p>
          <a:p>
            <a:pPr eaLnBrk="1" hangingPunct="1">
              <a:lnSpc>
                <a:spcPct val="90000"/>
              </a:lnSpc>
            </a:pPr>
            <a:r>
              <a:rPr lang="en-US" altLang="en-US" sz="2800" smtClean="0"/>
              <a:t>Antibiotics are prescribed in upper GI bleeds associated with </a:t>
            </a:r>
            <a:r>
              <a:rPr lang="en-US" altLang="en-US" sz="2800" smtClean="0">
                <a:hlinkClick r:id="rId8" tooltip="Portal &#10;hypertension"/>
              </a:rPr>
              <a:t>portal hypertension</a:t>
            </a:r>
            <a:endParaRPr lang="en-US" altLang="en-US" sz="2800" smtClean="0"/>
          </a:p>
          <a:p>
            <a:pPr eaLnBrk="1" hangingPunct="1">
              <a:lnSpc>
                <a:spcPct val="90000"/>
              </a:lnSpc>
            </a:pPr>
            <a:r>
              <a:rPr lang="en-US" altLang="en-US" sz="2800" smtClean="0"/>
              <a:t>If </a:t>
            </a:r>
            <a:r>
              <a:rPr lang="en-US" altLang="en-US" sz="2800" i="1" smtClean="0">
                <a:hlinkClick r:id="rId9" tooltip="Helicobacter pylori"/>
              </a:rPr>
              <a:t>Helicobacter pylori</a:t>
            </a:r>
            <a:r>
              <a:rPr lang="en-US" altLang="en-US" sz="2800" smtClean="0"/>
              <a:t> is identified as a contributant to the source of hemorrhage, then therapy with antibiotics and a PPI is suggested.</a:t>
            </a:r>
          </a:p>
          <a:p>
            <a:pPr eaLnBrk="1" hangingPunct="1">
              <a:lnSpc>
                <a:spcPct val="90000"/>
              </a:lnSpc>
            </a:pPr>
            <a:endParaRPr lang="en-US" altLang="en-US" sz="2800" smtClean="0"/>
          </a:p>
        </p:txBody>
      </p:sp>
      <p:sp>
        <p:nvSpPr>
          <p:cNvPr id="3" name="Slide Number Placeholder 2"/>
          <p:cNvSpPr>
            <a:spLocks noGrp="1"/>
          </p:cNvSpPr>
          <p:nvPr>
            <p:ph type="sldNum" sz="quarter" idx="12"/>
          </p:nvPr>
        </p:nvSpPr>
        <p:spPr/>
        <p:txBody>
          <a:bodyPr/>
          <a:lstStyle/>
          <a:p>
            <a:pPr>
              <a:defRPr/>
            </a:pPr>
            <a:fld id="{7601544F-7C44-4A6E-BAEA-E68CD17AA92F}" type="slidenum">
              <a:rPr lang="en-US"/>
              <a:pPr>
                <a:defRPr/>
              </a:pPr>
              <a:t>370</a:t>
            </a:fld>
            <a:endParaRPr lang="en-US"/>
          </a:p>
        </p:txBody>
      </p:sp>
    </p:spTree>
    <p:extLst>
      <p:ext uri="{BB962C8B-B14F-4D97-AF65-F5344CB8AC3E}">
        <p14:creationId xmlns:p14="http://schemas.microsoft.com/office/powerpoint/2010/main" val="1795972820"/>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30" name="Rectangle 3"/>
          <p:cNvSpPr>
            <a:spLocks noGrp="1" noChangeArrowheads="1"/>
          </p:cNvSpPr>
          <p:nvPr>
            <p:ph sz="quarter" idx="1"/>
          </p:nvPr>
        </p:nvSpPr>
        <p:spPr>
          <a:xfrm>
            <a:off x="457200" y="838200"/>
            <a:ext cx="8229600" cy="4525963"/>
          </a:xfrm>
        </p:spPr>
        <p:txBody>
          <a:bodyPr/>
          <a:lstStyle/>
          <a:p>
            <a:pPr eaLnBrk="1" hangingPunct="1">
              <a:buFontTx/>
              <a:buNone/>
            </a:pPr>
            <a:r>
              <a:rPr lang="en-US" altLang="en-US" sz="5400" smtClean="0"/>
              <a:t>8. Monitoring </a:t>
            </a:r>
          </a:p>
          <a:p>
            <a:pPr eaLnBrk="1" hangingPunct="1"/>
            <a:r>
              <a:rPr lang="en-US" altLang="en-US" sz="5400" smtClean="0"/>
              <a:t>Patients should be closely observed, with hourly pulse, blood pressure and urine output measurements </a:t>
            </a:r>
          </a:p>
        </p:txBody>
      </p:sp>
      <p:sp>
        <p:nvSpPr>
          <p:cNvPr id="3" name="Slide Number Placeholder 2"/>
          <p:cNvSpPr>
            <a:spLocks noGrp="1"/>
          </p:cNvSpPr>
          <p:nvPr>
            <p:ph type="sldNum" sz="quarter" idx="12"/>
          </p:nvPr>
        </p:nvSpPr>
        <p:spPr/>
        <p:txBody>
          <a:bodyPr/>
          <a:lstStyle/>
          <a:p>
            <a:pPr>
              <a:defRPr/>
            </a:pPr>
            <a:fld id="{9927DE9A-AEAA-4B21-8ACB-2FB7CD737674}" type="slidenum">
              <a:rPr lang="en-US"/>
              <a:pPr>
                <a:defRPr/>
              </a:pPr>
              <a:t>371</a:t>
            </a:fld>
            <a:endParaRPr lang="en-US"/>
          </a:p>
        </p:txBody>
      </p:sp>
    </p:spTree>
    <p:extLst>
      <p:ext uri="{BB962C8B-B14F-4D97-AF65-F5344CB8AC3E}">
        <p14:creationId xmlns:p14="http://schemas.microsoft.com/office/powerpoint/2010/main" val="1136436133"/>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3"/>
          <p:cNvSpPr>
            <a:spLocks noGrp="1" noChangeArrowheads="1"/>
          </p:cNvSpPr>
          <p:nvPr>
            <p:ph sz="quarter" idx="1"/>
          </p:nvPr>
        </p:nvSpPr>
        <p:spPr>
          <a:xfrm>
            <a:off x="457200" y="609600"/>
            <a:ext cx="8229600" cy="5516563"/>
          </a:xfrm>
        </p:spPr>
        <p:txBody>
          <a:bodyPr/>
          <a:lstStyle/>
          <a:p>
            <a:pPr eaLnBrk="1" hangingPunct="1">
              <a:buFontTx/>
              <a:buNone/>
            </a:pPr>
            <a:r>
              <a:rPr lang="en-US" altLang="en-US" smtClean="0"/>
              <a:t>9. Surgical operation </a:t>
            </a:r>
          </a:p>
          <a:p>
            <a:pPr eaLnBrk="1" hangingPunct="1">
              <a:buFontTx/>
              <a:buNone/>
            </a:pPr>
            <a:r>
              <a:rPr lang="en-US" altLang="en-US" smtClean="0"/>
              <a:t>An urgent surgical operation is indicated when: </a:t>
            </a:r>
          </a:p>
          <a:p>
            <a:pPr eaLnBrk="1" hangingPunct="1"/>
            <a:r>
              <a:rPr lang="en-US" altLang="en-US" smtClean="0"/>
              <a:t>endoscopic haemostasis fails to stop active bleeding</a:t>
            </a:r>
          </a:p>
          <a:p>
            <a:pPr eaLnBrk="1" hangingPunct="1"/>
            <a:r>
              <a:rPr lang="en-US" altLang="en-US" smtClean="0"/>
              <a:t>rebleeding occurs on one occasion in an elderly or frail patient, or twice in younger, fitter patients. </a:t>
            </a:r>
          </a:p>
        </p:txBody>
      </p:sp>
      <p:sp>
        <p:nvSpPr>
          <p:cNvPr id="3" name="Slide Number Placeholder 2"/>
          <p:cNvSpPr>
            <a:spLocks noGrp="1"/>
          </p:cNvSpPr>
          <p:nvPr>
            <p:ph type="sldNum" sz="quarter" idx="12"/>
          </p:nvPr>
        </p:nvSpPr>
        <p:spPr/>
        <p:txBody>
          <a:bodyPr/>
          <a:lstStyle/>
          <a:p>
            <a:pPr>
              <a:defRPr/>
            </a:pPr>
            <a:fld id="{5EF1219C-34B3-4459-B0A9-7E6E7D1FD219}" type="slidenum">
              <a:rPr lang="en-US"/>
              <a:pPr>
                <a:defRPr/>
              </a:pPr>
              <a:t>372</a:t>
            </a:fld>
            <a:endParaRPr lang="en-US"/>
          </a:p>
        </p:txBody>
      </p:sp>
    </p:spTree>
    <p:extLst>
      <p:ext uri="{BB962C8B-B14F-4D97-AF65-F5344CB8AC3E}">
        <p14:creationId xmlns:p14="http://schemas.microsoft.com/office/powerpoint/2010/main" val="2280079127"/>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78" name="Rectangle 3"/>
          <p:cNvSpPr>
            <a:spLocks noGrp="1" noChangeArrowheads="1"/>
          </p:cNvSpPr>
          <p:nvPr>
            <p:ph sz="quarter" idx="1"/>
          </p:nvPr>
        </p:nvSpPr>
        <p:spPr>
          <a:xfrm>
            <a:off x="152400" y="228600"/>
            <a:ext cx="8991600" cy="6477000"/>
          </a:xfrm>
        </p:spPr>
        <p:txBody>
          <a:bodyPr/>
          <a:lstStyle/>
          <a:p>
            <a:pPr eaLnBrk="1" hangingPunct="1"/>
            <a:r>
              <a:rPr lang="en-US" altLang="en-US" sz="2800" smtClean="0"/>
              <a:t>The choice of operation depends on the site and diagnosis of the bleeding lesion. </a:t>
            </a:r>
          </a:p>
          <a:p>
            <a:pPr eaLnBrk="1" hangingPunct="1"/>
            <a:r>
              <a:rPr lang="en-US" altLang="en-US" sz="2800" smtClean="0"/>
              <a:t>Duodenal ulcers are treated by under-running with or without pyloroplasty. </a:t>
            </a:r>
          </a:p>
          <a:p>
            <a:pPr eaLnBrk="1" hangingPunct="1"/>
            <a:r>
              <a:rPr lang="en-US" altLang="en-US" sz="2800" smtClean="0"/>
              <a:t>Under-running for gastric ulcers can also be carried out (a biopsy must be taken to exclude carcinoma). </a:t>
            </a:r>
          </a:p>
          <a:p>
            <a:pPr eaLnBrk="1" hangingPunct="1"/>
            <a:r>
              <a:rPr lang="en-US" altLang="en-US" sz="2800" smtClean="0"/>
              <a:t>Local excision may also be performed, but when neither is possible, partial gastrectomy will be required. </a:t>
            </a:r>
          </a:p>
          <a:p>
            <a:pPr eaLnBrk="1" hangingPunct="1"/>
            <a:r>
              <a:rPr lang="en-US" altLang="en-US" sz="2800" smtClean="0"/>
              <a:t>Following successful surgery for ulcer bleeding, all patients should be treated with </a:t>
            </a:r>
            <a:r>
              <a:rPr lang="en-US" altLang="en-US" sz="2800" i="1" smtClean="0"/>
              <a:t>H. pylori</a:t>
            </a:r>
            <a:r>
              <a:rPr lang="en-US" altLang="en-US" sz="2800" smtClean="0"/>
              <a:t> eradication therapy if positive and should avoid NSAIDs. Ulcer patients need confirmation of successful eradication by urea breath testing. </a:t>
            </a:r>
          </a:p>
        </p:txBody>
      </p:sp>
      <p:sp>
        <p:nvSpPr>
          <p:cNvPr id="3" name="Slide Number Placeholder 2"/>
          <p:cNvSpPr>
            <a:spLocks noGrp="1"/>
          </p:cNvSpPr>
          <p:nvPr>
            <p:ph type="sldNum" sz="quarter" idx="12"/>
          </p:nvPr>
        </p:nvSpPr>
        <p:spPr/>
        <p:txBody>
          <a:bodyPr/>
          <a:lstStyle/>
          <a:p>
            <a:pPr>
              <a:defRPr/>
            </a:pPr>
            <a:fld id="{388EA072-4976-4BDF-9715-7E74546F25F2}" type="slidenum">
              <a:rPr lang="en-US"/>
              <a:pPr>
                <a:defRPr/>
              </a:pPr>
              <a:t>373</a:t>
            </a:fld>
            <a:endParaRPr lang="en-US"/>
          </a:p>
        </p:txBody>
      </p:sp>
    </p:spTree>
    <p:extLst>
      <p:ext uri="{BB962C8B-B14F-4D97-AF65-F5344CB8AC3E}">
        <p14:creationId xmlns:p14="http://schemas.microsoft.com/office/powerpoint/2010/main" val="4220430065"/>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3602" name="Picture 3"/>
          <p:cNvPicPr>
            <a:picLocks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0" y="0"/>
            <a:ext cx="9144000" cy="6858000"/>
          </a:xfrm>
        </p:spPr>
      </p:pic>
      <p:sp>
        <p:nvSpPr>
          <p:cNvPr id="3" name="Slide Number Placeholder 2"/>
          <p:cNvSpPr>
            <a:spLocks noGrp="1"/>
          </p:cNvSpPr>
          <p:nvPr>
            <p:ph type="sldNum" sz="quarter" idx="12"/>
          </p:nvPr>
        </p:nvSpPr>
        <p:spPr/>
        <p:txBody>
          <a:bodyPr/>
          <a:lstStyle/>
          <a:p>
            <a:pPr>
              <a:defRPr/>
            </a:pPr>
            <a:fld id="{C18BF31D-D823-41E8-8E33-9CE9A5F62E69}" type="slidenum">
              <a:rPr lang="en-US"/>
              <a:pPr>
                <a:defRPr/>
              </a:pPr>
              <a:t>374</a:t>
            </a:fld>
            <a:endParaRPr lang="en-US"/>
          </a:p>
        </p:txBody>
      </p:sp>
    </p:spTree>
    <p:extLst>
      <p:ext uri="{BB962C8B-B14F-4D97-AF65-F5344CB8AC3E}">
        <p14:creationId xmlns:p14="http://schemas.microsoft.com/office/powerpoint/2010/main" val="2513207606"/>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4626" name="Picture 4" descr="Ulcer with active blee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2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pPr>
              <a:defRPr/>
            </a:pPr>
            <a:fld id="{77E674F7-EFF5-4286-8540-8AB3BE173EA7}" type="slidenum">
              <a:rPr lang="en-US"/>
              <a:pPr>
                <a:defRPr/>
              </a:pPr>
              <a:t>375</a:t>
            </a:fld>
            <a:endParaRPr lang="en-US"/>
          </a:p>
        </p:txBody>
      </p:sp>
    </p:spTree>
    <p:extLst>
      <p:ext uri="{BB962C8B-B14F-4D97-AF65-F5344CB8AC3E}">
        <p14:creationId xmlns:p14="http://schemas.microsoft.com/office/powerpoint/2010/main" val="1382460113"/>
      </p:ext>
    </p:extLst>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4174" name="Group 174"/>
          <p:cNvGraphicFramePr>
            <a:graphicFrameLocks noGrp="1"/>
          </p:cNvGraphicFramePr>
          <p:nvPr/>
        </p:nvGraphicFramePr>
        <p:xfrm>
          <a:off x="152400" y="1219200"/>
          <a:ext cx="8991600" cy="5446773"/>
        </p:xfrm>
        <a:graphic>
          <a:graphicData uri="http://schemas.openxmlformats.org/drawingml/2006/table">
            <a:tbl>
              <a:tblPr/>
              <a:tblGrid>
                <a:gridCol w="2020888"/>
                <a:gridCol w="6970712"/>
              </a:tblGrid>
              <a:tr h="701017">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4000" b="1" i="0" u="none" strike="noStrike" cap="none" normalizeH="0" baseline="0">
                          <a:ln>
                            <a:noFill/>
                          </a:ln>
                          <a:solidFill>
                            <a:schemeClr val="tx1"/>
                          </a:solidFill>
                          <a:effectLst/>
                          <a:latin typeface="Times New Roman" pitchFamily="18" charset="0"/>
                          <a:cs typeface="Times New Roman" pitchFamily="18" charset="0"/>
                        </a:rPr>
                        <a:t>Factor</a:t>
                      </a:r>
                      <a:endParaRPr kumimoji="0" lang="en-US" sz="5400" b="0" i="0" u="none" strike="noStrike" cap="none" normalizeH="0" baseline="0">
                        <a:ln>
                          <a:noFill/>
                        </a:ln>
                        <a:solidFill>
                          <a:schemeClr val="tx1"/>
                        </a:solidFill>
                        <a:effectLst/>
                        <a:latin typeface="Arial" charset="0"/>
                        <a:cs typeface="Arial" charset="0"/>
                      </a:endParaRPr>
                    </a:p>
                  </a:txBody>
                  <a:tcPr marT="45714" marB="45714"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4000" b="1" i="0" u="none" strike="noStrike" cap="none" normalizeH="0" baseline="0">
                          <a:ln>
                            <a:noFill/>
                          </a:ln>
                          <a:solidFill>
                            <a:schemeClr val="tx1"/>
                          </a:solidFill>
                          <a:effectLst/>
                          <a:latin typeface="Times New Roman" pitchFamily="18" charset="0"/>
                          <a:cs typeface="Times New Roman" pitchFamily="18" charset="0"/>
                        </a:rPr>
                        <a:t>Comments</a:t>
                      </a:r>
                      <a:endParaRPr kumimoji="0" lang="en-US" sz="5400" b="0" i="0" u="none" strike="noStrike" cap="none" normalizeH="0" baseline="0">
                        <a:ln>
                          <a:noFill/>
                        </a:ln>
                        <a:solidFill>
                          <a:schemeClr val="tx1"/>
                        </a:solidFill>
                        <a:effectLst/>
                        <a:latin typeface="Arial" charset="0"/>
                        <a:cs typeface="Arial" charset="0"/>
                      </a:endParaRPr>
                    </a:p>
                  </a:txBody>
                  <a:tcPr marT="45714" marB="45714"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822934">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Times New Roman" pitchFamily="18" charset="0"/>
                          <a:cs typeface="Times New Roman" pitchFamily="18" charset="0"/>
                        </a:rPr>
                        <a:t>Increasing age</a:t>
                      </a:r>
                      <a:endParaRPr kumimoji="0" lang="en-US" sz="3600" b="0" i="0" u="none" strike="noStrike" cap="none" normalizeH="0" baseline="0">
                        <a:ln>
                          <a:noFill/>
                        </a:ln>
                        <a:solidFill>
                          <a:schemeClr val="tx1"/>
                        </a:solidFill>
                        <a:effectLst/>
                        <a:latin typeface="Arial" charset="0"/>
                        <a:cs typeface="Arial"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Risk increases over age 60 and especially in very elderly</a:t>
                      </a:r>
                      <a:endParaRPr kumimoji="0" lang="en-US" sz="3600" b="0" i="0" u="none" strike="noStrike" cap="none" normalizeH="0" baseline="0">
                        <a:ln>
                          <a:noFill/>
                        </a:ln>
                        <a:solidFill>
                          <a:schemeClr val="tx1"/>
                        </a:solidFill>
                        <a:effectLst/>
                        <a:latin typeface="Arial" charset="0"/>
                        <a:cs typeface="Arial"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822934">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Times New Roman" pitchFamily="18" charset="0"/>
                          <a:cs typeface="Times New Roman" pitchFamily="18" charset="0"/>
                        </a:rPr>
                        <a:t>Comorbidity</a:t>
                      </a:r>
                      <a:endParaRPr kumimoji="0" lang="en-US" sz="3600" b="0" i="0" u="none" strike="noStrike" cap="none" normalizeH="0" baseline="0">
                        <a:ln>
                          <a:noFill/>
                        </a:ln>
                        <a:solidFill>
                          <a:schemeClr val="tx1"/>
                        </a:solidFill>
                        <a:effectLst/>
                        <a:latin typeface="Arial" charset="0"/>
                        <a:cs typeface="Arial"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Advanced malignancy; renal and hepatic failure are associated with particularly high mortality</a:t>
                      </a:r>
                      <a:endParaRPr kumimoji="0" lang="en-US" sz="3600" b="0" i="0" u="none" strike="noStrike" cap="none" normalizeH="0" baseline="0">
                        <a:ln>
                          <a:noFill/>
                        </a:ln>
                        <a:solidFill>
                          <a:schemeClr val="tx1"/>
                        </a:solidFill>
                        <a:effectLst/>
                        <a:latin typeface="Arial" charset="0"/>
                        <a:cs typeface="Arial"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636518">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Times New Roman" pitchFamily="18" charset="0"/>
                          <a:cs typeface="Times New Roman" pitchFamily="18" charset="0"/>
                        </a:rPr>
                        <a:t>Shock</a:t>
                      </a:r>
                      <a:endParaRPr kumimoji="0" lang="en-US" sz="3600" b="0" i="0" u="none" strike="noStrike" cap="none" normalizeH="0" baseline="0">
                        <a:ln>
                          <a:noFill/>
                        </a:ln>
                        <a:solidFill>
                          <a:schemeClr val="tx1"/>
                        </a:solidFill>
                        <a:effectLst/>
                        <a:latin typeface="Arial" charset="0"/>
                        <a:cs typeface="Arial"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Defined as pulse &gt; 100/min, BP &lt; 100 mmHg</a:t>
                      </a:r>
                      <a:endParaRPr kumimoji="0" lang="en-US" sz="3600" b="0" i="0" u="none" strike="noStrike" cap="none" normalizeH="0" baseline="0">
                        <a:ln>
                          <a:noFill/>
                        </a:ln>
                        <a:solidFill>
                          <a:schemeClr val="tx1"/>
                        </a:solidFill>
                        <a:effectLst/>
                        <a:latin typeface="Arial" charset="0"/>
                        <a:cs typeface="Arial"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636518">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Times New Roman" pitchFamily="18" charset="0"/>
                          <a:cs typeface="Times New Roman" pitchFamily="18" charset="0"/>
                        </a:rPr>
                        <a:t>Diagnosis</a:t>
                      </a:r>
                      <a:endParaRPr kumimoji="0" lang="en-US" sz="3600" b="0" i="0" u="none" strike="noStrike" cap="none" normalizeH="0" baseline="0">
                        <a:ln>
                          <a:noFill/>
                        </a:ln>
                        <a:solidFill>
                          <a:schemeClr val="tx1"/>
                        </a:solidFill>
                        <a:effectLst/>
                        <a:latin typeface="Arial" charset="0"/>
                        <a:cs typeface="Arial"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Varices and cancer have the worst prognosis</a:t>
                      </a:r>
                      <a:endParaRPr kumimoji="0" lang="en-US" sz="3600" b="0" i="0" u="none" strike="noStrike" cap="none" normalizeH="0" baseline="0">
                        <a:ln>
                          <a:noFill/>
                        </a:ln>
                        <a:solidFill>
                          <a:schemeClr val="tx1"/>
                        </a:solidFill>
                        <a:effectLst/>
                        <a:latin typeface="Arial" charset="0"/>
                        <a:cs typeface="Arial"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188687">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Times New Roman" pitchFamily="18" charset="0"/>
                          <a:cs typeface="Times New Roman" pitchFamily="18" charset="0"/>
                        </a:rPr>
                        <a:t>Endoscopic findings</a:t>
                      </a:r>
                      <a:endParaRPr kumimoji="0" lang="en-US" sz="3600" b="0" i="0" u="none" strike="noStrike" cap="none" normalizeH="0" baseline="0">
                        <a:ln>
                          <a:noFill/>
                        </a:ln>
                        <a:solidFill>
                          <a:schemeClr val="tx1"/>
                        </a:solidFill>
                        <a:effectLst/>
                        <a:latin typeface="Arial" charset="0"/>
                        <a:cs typeface="Arial"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Active bleeding and a non-bleeding visible vessel at endoscopy are associated with a high risk of continuing bleeding</a:t>
                      </a:r>
                      <a:endParaRPr kumimoji="0" lang="en-US" sz="3600" b="0" i="0" u="none" strike="noStrike" cap="none" normalizeH="0" baseline="0">
                        <a:ln>
                          <a:noFill/>
                        </a:ln>
                        <a:solidFill>
                          <a:schemeClr val="tx1"/>
                        </a:solidFill>
                        <a:effectLst/>
                        <a:latin typeface="Arial" charset="0"/>
                        <a:cs typeface="Arial"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63810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Times New Roman" pitchFamily="18" charset="0"/>
                          <a:cs typeface="Times New Roman" pitchFamily="18" charset="0"/>
                        </a:rPr>
                        <a:t>Rebleeding*</a:t>
                      </a:r>
                      <a:endParaRPr kumimoji="0" lang="en-US" sz="3600" b="0" i="0" u="none" strike="noStrike" cap="none" normalizeH="0" baseline="0">
                        <a:ln>
                          <a:noFill/>
                        </a:ln>
                        <a:solidFill>
                          <a:schemeClr val="tx1"/>
                        </a:solidFill>
                        <a:effectLst/>
                        <a:latin typeface="Arial" charset="0"/>
                        <a:cs typeface="Arial"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Associated with 10-fold rise in mortality</a:t>
                      </a:r>
                      <a:endParaRPr kumimoji="0" lang="en-US" sz="3600" b="0" i="0" u="none" strike="noStrike" cap="none" normalizeH="0" baseline="0">
                        <a:ln>
                          <a:noFill/>
                        </a:ln>
                        <a:solidFill>
                          <a:schemeClr val="tx1"/>
                        </a:solidFill>
                        <a:effectLst/>
                        <a:latin typeface="Arial" charset="0"/>
                        <a:cs typeface="Arial"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795676" name="Rectangle 172"/>
          <p:cNvSpPr>
            <a:spLocks noChangeArrowheads="1"/>
          </p:cNvSpPr>
          <p:nvPr/>
        </p:nvSpPr>
        <p:spPr bwMode="auto">
          <a:xfrm>
            <a:off x="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fontAlgn="base" hangingPunct="0">
              <a:spcBef>
                <a:spcPct val="0"/>
              </a:spcBef>
              <a:spcAft>
                <a:spcPct val="0"/>
              </a:spcAft>
            </a:pPr>
            <a:r>
              <a:rPr lang="en-US" altLang="en-US" sz="2400">
                <a:solidFill>
                  <a:srgbClr val="FF0000"/>
                </a:solidFill>
                <a:latin typeface="Arial" charset="0"/>
                <a:cs typeface="Arial" charset="0"/>
              </a:rPr>
              <a:t>RISK FACTORS FOR DEATH IN PATIENTS WHO PRESENT WITH ACUTE UPPER GASTROINTESTINAL HAEMORRHAGE</a:t>
            </a:r>
            <a:r>
              <a:rPr lang="en-US" altLang="en-US" sz="2400">
                <a:solidFill>
                  <a:srgbClr val="000000"/>
                </a:solidFill>
                <a:latin typeface="Arial" charset="0"/>
                <a:cs typeface="Arial" charset="0"/>
              </a:rPr>
              <a:t> </a:t>
            </a:r>
          </a:p>
        </p:txBody>
      </p:sp>
      <p:sp>
        <p:nvSpPr>
          <p:cNvPr id="4" name="Slide Number Placeholder 3"/>
          <p:cNvSpPr>
            <a:spLocks noGrp="1"/>
          </p:cNvSpPr>
          <p:nvPr>
            <p:ph type="sldNum" sz="quarter" idx="12"/>
          </p:nvPr>
        </p:nvSpPr>
        <p:spPr/>
        <p:txBody>
          <a:bodyPr/>
          <a:lstStyle/>
          <a:p>
            <a:pPr>
              <a:defRPr/>
            </a:pPr>
            <a:fld id="{730D928F-95E2-478B-86FD-FFF88001D420}" type="slidenum">
              <a:rPr lang="en-US"/>
              <a:pPr>
                <a:defRPr/>
              </a:pPr>
              <a:t>376</a:t>
            </a:fld>
            <a:endParaRPr lang="en-US"/>
          </a:p>
        </p:txBody>
      </p:sp>
    </p:spTree>
    <p:extLst>
      <p:ext uri="{BB962C8B-B14F-4D97-AF65-F5344CB8AC3E}">
        <p14:creationId xmlns:p14="http://schemas.microsoft.com/office/powerpoint/2010/main" val="3211589753"/>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4" name="Rectangle 2"/>
          <p:cNvSpPr>
            <a:spLocks noGrp="1" noChangeArrowheads="1"/>
          </p:cNvSpPr>
          <p:nvPr>
            <p:ph type="title"/>
          </p:nvPr>
        </p:nvSpPr>
        <p:spPr>
          <a:xfrm>
            <a:off x="457200" y="274638"/>
            <a:ext cx="8229600" cy="715962"/>
          </a:xfrm>
        </p:spPr>
        <p:txBody>
          <a:bodyPr/>
          <a:lstStyle/>
          <a:p>
            <a:pPr eaLnBrk="1" hangingPunct="1"/>
            <a:r>
              <a:rPr lang="en-US" altLang="en-US" u="sng" smtClean="0"/>
              <a:t>Prognosis</a:t>
            </a:r>
            <a:r>
              <a:rPr lang="en-US" altLang="en-US" smtClean="0"/>
              <a:t> </a:t>
            </a:r>
          </a:p>
        </p:txBody>
      </p:sp>
      <p:sp>
        <p:nvSpPr>
          <p:cNvPr id="796675" name="Rectangle 3"/>
          <p:cNvSpPr>
            <a:spLocks noGrp="1" noChangeArrowheads="1"/>
          </p:cNvSpPr>
          <p:nvPr>
            <p:ph sz="quarter" idx="1"/>
          </p:nvPr>
        </p:nvSpPr>
        <p:spPr>
          <a:xfrm>
            <a:off x="228600" y="1066800"/>
            <a:ext cx="8763000" cy="5638800"/>
          </a:xfrm>
        </p:spPr>
        <p:txBody>
          <a:bodyPr/>
          <a:lstStyle/>
          <a:p>
            <a:pPr eaLnBrk="1" hangingPunct="1"/>
            <a:r>
              <a:rPr lang="en-US" altLang="en-US" sz="4000" smtClean="0"/>
              <a:t>The mortality of patients admitted to hospital following a diagnosis of acute upper gastrointestinal bleeding is approximately 10%. </a:t>
            </a:r>
          </a:p>
          <a:p>
            <a:pPr eaLnBrk="1" hangingPunct="1"/>
            <a:r>
              <a:rPr lang="en-US" altLang="en-US" sz="4000" smtClean="0"/>
              <a:t>Improved mortality can be achieved by specialised units in which joint management by physicians and surgeons and adherence to agreed protocols for transfusion and surgery are applied. </a:t>
            </a:r>
          </a:p>
        </p:txBody>
      </p:sp>
      <p:sp>
        <p:nvSpPr>
          <p:cNvPr id="4" name="Slide Number Placeholder 3"/>
          <p:cNvSpPr>
            <a:spLocks noGrp="1"/>
          </p:cNvSpPr>
          <p:nvPr>
            <p:ph type="sldNum" sz="quarter" idx="12"/>
          </p:nvPr>
        </p:nvSpPr>
        <p:spPr/>
        <p:txBody>
          <a:bodyPr/>
          <a:lstStyle/>
          <a:p>
            <a:pPr>
              <a:defRPr/>
            </a:pPr>
            <a:fld id="{7EC6F870-1EA5-462A-B729-7F892343CDDF}" type="slidenum">
              <a:rPr lang="en-US"/>
              <a:pPr>
                <a:defRPr/>
              </a:pPr>
              <a:t>377</a:t>
            </a:fld>
            <a:endParaRPr lang="en-US"/>
          </a:p>
        </p:txBody>
      </p:sp>
    </p:spTree>
    <p:extLst>
      <p:ext uri="{BB962C8B-B14F-4D97-AF65-F5344CB8AC3E}">
        <p14:creationId xmlns:p14="http://schemas.microsoft.com/office/powerpoint/2010/main" val="1477908476"/>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698" name="Rectangle 2"/>
          <p:cNvSpPr>
            <a:spLocks noGrp="1" noChangeArrowheads="1"/>
          </p:cNvSpPr>
          <p:nvPr>
            <p:ph type="title"/>
          </p:nvPr>
        </p:nvSpPr>
        <p:spPr>
          <a:xfrm>
            <a:off x="381000" y="1981200"/>
            <a:ext cx="8229600" cy="1752600"/>
          </a:xfrm>
          <a:ln>
            <a:solidFill>
              <a:srgbClr val="00B0F0"/>
            </a:solidFill>
            <a:miter lim="800000"/>
            <a:headEnd/>
            <a:tailEnd/>
          </a:ln>
        </p:spPr>
        <p:txBody>
          <a:bodyPr/>
          <a:lstStyle/>
          <a:p>
            <a:pPr algn="ctr" eaLnBrk="1" hangingPunct="1"/>
            <a:r>
              <a:rPr lang="en-US" altLang="en-US" sz="4800" b="1" smtClean="0">
                <a:solidFill>
                  <a:schemeClr val="tx1"/>
                </a:solidFill>
              </a:rPr>
              <a:t>LOWER GASTROINTESTINAL BLEEDING </a:t>
            </a:r>
          </a:p>
        </p:txBody>
      </p:sp>
      <p:sp>
        <p:nvSpPr>
          <p:cNvPr id="3" name="Slide Number Placeholder 2"/>
          <p:cNvSpPr>
            <a:spLocks noGrp="1"/>
          </p:cNvSpPr>
          <p:nvPr>
            <p:ph type="sldNum" sz="quarter" idx="12"/>
          </p:nvPr>
        </p:nvSpPr>
        <p:spPr/>
        <p:txBody>
          <a:bodyPr/>
          <a:lstStyle/>
          <a:p>
            <a:pPr>
              <a:defRPr/>
            </a:pPr>
            <a:fld id="{B3A50BF0-9705-4816-BDBA-2125411F45A6}" type="slidenum">
              <a:rPr lang="en-US"/>
              <a:pPr>
                <a:defRPr/>
              </a:pPr>
              <a:t>378</a:t>
            </a:fld>
            <a:endParaRPr lang="en-US"/>
          </a:p>
        </p:txBody>
      </p:sp>
    </p:spTree>
    <p:extLst>
      <p:ext uri="{BB962C8B-B14F-4D97-AF65-F5344CB8AC3E}">
        <p14:creationId xmlns:p14="http://schemas.microsoft.com/office/powerpoint/2010/main" val="540967675"/>
      </p:ext>
    </p:extLst>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22" name="Picture 4" descr="Drawing of the digestive tract. The esophagus, stomach, duodenum, &#10;small intestine, colon, rectum, and anus are labeled. The colon is &#10;sha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pPr>
              <a:defRPr/>
            </a:pPr>
            <a:fld id="{1AF36A25-8DC9-4E0D-8B81-6E0D016F8A9A}" type="slidenum">
              <a:rPr lang="en-US"/>
              <a:pPr>
                <a:defRPr/>
              </a:pPr>
              <a:t>379</a:t>
            </a:fld>
            <a:endParaRPr lang="en-US"/>
          </a:p>
        </p:txBody>
      </p:sp>
    </p:spTree>
    <p:extLst>
      <p:ext uri="{BB962C8B-B14F-4D97-AF65-F5344CB8AC3E}">
        <p14:creationId xmlns:p14="http://schemas.microsoft.com/office/powerpoint/2010/main" val="348464202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Title 1"/>
          <p:cNvSpPr>
            <a:spLocks noGrp="1"/>
          </p:cNvSpPr>
          <p:nvPr>
            <p:ph type="title"/>
          </p:nvPr>
        </p:nvSpPr>
        <p:spPr>
          <a:xfrm>
            <a:off x="457200" y="76200"/>
            <a:ext cx="8229600" cy="609600"/>
          </a:xfrm>
        </p:spPr>
        <p:txBody>
          <a:bodyPr/>
          <a:lstStyle/>
          <a:p>
            <a:r>
              <a:rPr lang="en-US" altLang="en-US" b="1" smtClean="0"/>
              <a:t>Causes of cholestatic jaundice</a:t>
            </a:r>
            <a:endParaRPr lang="en-US" altLang="en-US" smtClean="0"/>
          </a:p>
        </p:txBody>
      </p:sp>
      <p:sp>
        <p:nvSpPr>
          <p:cNvPr id="449539" name="Content Placeholder 2"/>
          <p:cNvSpPr>
            <a:spLocks noGrp="1"/>
          </p:cNvSpPr>
          <p:nvPr>
            <p:ph sz="quarter" idx="1"/>
          </p:nvPr>
        </p:nvSpPr>
        <p:spPr>
          <a:xfrm>
            <a:off x="762000" y="381000"/>
            <a:ext cx="7924800" cy="5715000"/>
          </a:xfrm>
        </p:spPr>
        <p:txBody>
          <a:bodyPr/>
          <a:lstStyle/>
          <a:p>
            <a:pPr>
              <a:buFont typeface="Wingdings 2" pitchFamily="18" charset="2"/>
              <a:buNone/>
            </a:pPr>
            <a:r>
              <a:rPr lang="en-US" altLang="en-US" sz="3200" smtClean="0"/>
              <a:t>1. Intrahepatic</a:t>
            </a:r>
          </a:p>
          <a:p>
            <a:pPr>
              <a:buFont typeface="Wingdings 2" pitchFamily="18" charset="2"/>
              <a:buChar char=""/>
            </a:pPr>
            <a:r>
              <a:rPr lang="en-US" altLang="en-US" sz="2800" smtClean="0"/>
              <a:t>•	Primary biliary cirrhosis </a:t>
            </a:r>
          </a:p>
          <a:p>
            <a:pPr>
              <a:buFont typeface="Wingdings 2" pitchFamily="18" charset="2"/>
              <a:buChar char=""/>
            </a:pPr>
            <a:r>
              <a:rPr lang="en-US" altLang="en-US" sz="2800" smtClean="0"/>
              <a:t>•	Primary sclerosing cholangitis </a:t>
            </a:r>
          </a:p>
          <a:p>
            <a:pPr>
              <a:buFont typeface="Wingdings 2" pitchFamily="18" charset="2"/>
              <a:buChar char=""/>
            </a:pPr>
            <a:r>
              <a:rPr lang="en-US" altLang="en-US" sz="2800" smtClean="0"/>
              <a:t>•	Alcohol </a:t>
            </a:r>
          </a:p>
          <a:p>
            <a:pPr>
              <a:buFont typeface="Wingdings 2" pitchFamily="18" charset="2"/>
              <a:buChar char=""/>
            </a:pPr>
            <a:r>
              <a:rPr lang="en-US" altLang="en-US" sz="2800" smtClean="0"/>
              <a:t>•	Drugs </a:t>
            </a:r>
          </a:p>
          <a:p>
            <a:pPr>
              <a:buFont typeface="Wingdings 2" pitchFamily="18" charset="2"/>
              <a:buChar char=""/>
            </a:pPr>
            <a:r>
              <a:rPr lang="en-US" altLang="en-US" sz="2800" smtClean="0"/>
              <a:t>•	Cystic fibrosis </a:t>
            </a:r>
          </a:p>
          <a:p>
            <a:pPr>
              <a:buFont typeface="Wingdings 2" pitchFamily="18" charset="2"/>
              <a:buChar char=""/>
            </a:pPr>
            <a:r>
              <a:rPr lang="en-US" altLang="en-US" sz="2800" smtClean="0"/>
              <a:t>•	Severe bacterial infections </a:t>
            </a:r>
          </a:p>
          <a:p>
            <a:pPr>
              <a:buFont typeface="Wingdings 2" pitchFamily="18" charset="2"/>
              <a:buChar char=""/>
            </a:pPr>
            <a:r>
              <a:rPr lang="en-US" altLang="en-US" sz="2800" smtClean="0"/>
              <a:t>•	Hepatic infiltrations (lymphoma, granuloma, amyloid, metastases) </a:t>
            </a:r>
          </a:p>
          <a:p>
            <a:pPr>
              <a:buFont typeface="Wingdings 2" pitchFamily="18" charset="2"/>
              <a:buChar char=""/>
            </a:pPr>
            <a:r>
              <a:rPr lang="en-US" altLang="en-US" sz="2800" smtClean="0"/>
              <a:t>•	Pregnancy </a:t>
            </a:r>
          </a:p>
          <a:p>
            <a:pPr>
              <a:buFont typeface="Wingdings 2" pitchFamily="18" charset="2"/>
              <a:buChar char=""/>
            </a:pPr>
            <a:r>
              <a:rPr lang="en-US" altLang="en-US" sz="2800" smtClean="0"/>
              <a:t>•	Inherited cholestatic liver disease, e.g. benign recurrent intrahepatic cholestasis </a:t>
            </a:r>
          </a:p>
          <a:p>
            <a:pPr>
              <a:buFont typeface="Wingdings 2" pitchFamily="18" charset="2"/>
              <a:buChar char=""/>
            </a:pPr>
            <a:r>
              <a:rPr lang="en-US" altLang="en-US" sz="2800" smtClean="0"/>
              <a:t>•	Chronic right heart failure </a:t>
            </a:r>
          </a:p>
          <a:p>
            <a:pPr>
              <a:buFont typeface="Wingdings 2" pitchFamily="18" charset="2"/>
              <a:buChar char=""/>
            </a:pPr>
            <a:r>
              <a:rPr lang="en-US" altLang="en-US" sz="2800" smtClean="0"/>
              <a:t> </a:t>
            </a:r>
          </a:p>
          <a:p>
            <a:pPr>
              <a:buFont typeface="Wingdings 2" pitchFamily="18" charset="2"/>
              <a:buNone/>
            </a:pPr>
            <a:endParaRPr lang="en-US" altLang="en-US" sz="2800" smtClean="0"/>
          </a:p>
        </p:txBody>
      </p:sp>
      <p:sp>
        <p:nvSpPr>
          <p:cNvPr id="4" name="Slide Number Placeholder 3"/>
          <p:cNvSpPr>
            <a:spLocks noGrp="1"/>
          </p:cNvSpPr>
          <p:nvPr>
            <p:ph type="sldNum" sz="quarter" idx="12"/>
          </p:nvPr>
        </p:nvSpPr>
        <p:spPr/>
        <p:txBody>
          <a:bodyPr/>
          <a:lstStyle/>
          <a:p>
            <a:pPr>
              <a:defRPr/>
            </a:pPr>
            <a:fld id="{2C585147-00D4-4D0E-9DA4-BAE27660C182}" type="slidenum">
              <a:rPr lang="en-US"/>
              <a:pPr>
                <a:defRPr/>
              </a:pPr>
              <a:t>38</a:t>
            </a:fld>
            <a:endParaRPr lang="en-US"/>
          </a:p>
        </p:txBody>
      </p:sp>
    </p:spTree>
    <p:extLst>
      <p:ext uri="{BB962C8B-B14F-4D97-AF65-F5344CB8AC3E}">
        <p14:creationId xmlns:p14="http://schemas.microsoft.com/office/powerpoint/2010/main" val="942143941"/>
      </p:ext>
    </p:extLst>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9746" name="Picture 3"/>
          <p:cNvPicPr>
            <a:picLocks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0" y="0"/>
            <a:ext cx="9144000" cy="6858000"/>
          </a:xfrm>
        </p:spPr>
      </p:pic>
      <p:sp>
        <p:nvSpPr>
          <p:cNvPr id="3" name="Slide Number Placeholder 2"/>
          <p:cNvSpPr>
            <a:spLocks noGrp="1"/>
          </p:cNvSpPr>
          <p:nvPr>
            <p:ph type="sldNum" sz="quarter" idx="12"/>
          </p:nvPr>
        </p:nvSpPr>
        <p:spPr/>
        <p:txBody>
          <a:bodyPr/>
          <a:lstStyle/>
          <a:p>
            <a:pPr>
              <a:defRPr/>
            </a:pPr>
            <a:fld id="{5E9FBC78-FE8F-4ED1-BB4E-73862B560F7F}" type="slidenum">
              <a:rPr lang="en-US"/>
              <a:pPr>
                <a:defRPr/>
              </a:pPr>
              <a:t>380</a:t>
            </a:fld>
            <a:endParaRPr lang="en-US"/>
          </a:p>
        </p:txBody>
      </p:sp>
    </p:spTree>
    <p:extLst>
      <p:ext uri="{BB962C8B-B14F-4D97-AF65-F5344CB8AC3E}">
        <p14:creationId xmlns:p14="http://schemas.microsoft.com/office/powerpoint/2010/main" val="338834105"/>
      </p:ext>
    </p:extLst>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0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pPr>
              <a:defRPr/>
            </a:pPr>
            <a:fld id="{E06983BE-492C-4111-9A26-5F10DFB0AF9C}" type="slidenum">
              <a:rPr lang="en-US"/>
              <a:pPr>
                <a:defRPr/>
              </a:pPr>
              <a:t>381</a:t>
            </a:fld>
            <a:endParaRPr lang="en-US"/>
          </a:p>
        </p:txBody>
      </p:sp>
    </p:spTree>
    <p:extLst>
      <p:ext uri="{BB962C8B-B14F-4D97-AF65-F5344CB8AC3E}">
        <p14:creationId xmlns:p14="http://schemas.microsoft.com/office/powerpoint/2010/main" val="1484836805"/>
      </p:ext>
    </p:extLst>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794" name="Rectangle 2"/>
          <p:cNvSpPr>
            <a:spLocks noGrp="1" noChangeArrowheads="1"/>
          </p:cNvSpPr>
          <p:nvPr>
            <p:ph type="title"/>
          </p:nvPr>
        </p:nvSpPr>
        <p:spPr>
          <a:xfrm>
            <a:off x="228600" y="274638"/>
            <a:ext cx="8915400" cy="1020762"/>
          </a:xfrm>
        </p:spPr>
        <p:txBody>
          <a:bodyPr/>
          <a:lstStyle/>
          <a:p>
            <a:pPr eaLnBrk="1" hangingPunct="1"/>
            <a:r>
              <a:rPr lang="en-US" altLang="en-US" sz="3200" b="1" u="sng" smtClean="0"/>
              <a:t>LOWER GASTROINTESTINAL BLEEDING </a:t>
            </a:r>
          </a:p>
        </p:txBody>
      </p:sp>
      <p:sp>
        <p:nvSpPr>
          <p:cNvPr id="801795" name="Rectangle 3"/>
          <p:cNvSpPr>
            <a:spLocks noGrp="1" noChangeArrowheads="1"/>
          </p:cNvSpPr>
          <p:nvPr>
            <p:ph sz="quarter" idx="1"/>
          </p:nvPr>
        </p:nvSpPr>
        <p:spPr/>
        <p:txBody>
          <a:bodyPr/>
          <a:lstStyle/>
          <a:p>
            <a:pPr eaLnBrk="1" hangingPunct="1"/>
            <a:r>
              <a:rPr lang="en-US" altLang="en-US" sz="3600" smtClean="0"/>
              <a:t>This may be due to haemorrhage from the small bowel, colon or anal canal. </a:t>
            </a:r>
          </a:p>
          <a:p>
            <a:pPr eaLnBrk="1" hangingPunct="1"/>
            <a:endParaRPr lang="en-US" altLang="en-US" sz="3600" smtClean="0"/>
          </a:p>
          <a:p>
            <a:pPr eaLnBrk="1" hangingPunct="1"/>
            <a:r>
              <a:rPr lang="en-US" altLang="en-US" sz="3600" smtClean="0"/>
              <a:t>It is useful to distinguish those patients who present with profuse, acute bleeding from those who present with chronic or subacute bleeding of lesser severity.</a:t>
            </a:r>
          </a:p>
        </p:txBody>
      </p:sp>
      <p:sp>
        <p:nvSpPr>
          <p:cNvPr id="4" name="Slide Number Placeholder 3"/>
          <p:cNvSpPr>
            <a:spLocks noGrp="1"/>
          </p:cNvSpPr>
          <p:nvPr>
            <p:ph type="sldNum" sz="quarter" idx="12"/>
          </p:nvPr>
        </p:nvSpPr>
        <p:spPr/>
        <p:txBody>
          <a:bodyPr/>
          <a:lstStyle/>
          <a:p>
            <a:pPr>
              <a:defRPr/>
            </a:pPr>
            <a:fld id="{B2331A03-5671-4B3F-8051-08C09504B422}" type="slidenum">
              <a:rPr lang="en-US"/>
              <a:pPr>
                <a:defRPr/>
              </a:pPr>
              <a:t>382</a:t>
            </a:fld>
            <a:endParaRPr lang="en-US"/>
          </a:p>
        </p:txBody>
      </p:sp>
    </p:spTree>
    <p:extLst>
      <p:ext uri="{BB962C8B-B14F-4D97-AF65-F5344CB8AC3E}">
        <p14:creationId xmlns:p14="http://schemas.microsoft.com/office/powerpoint/2010/main" val="3708066201"/>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818" name="Rectangle 2"/>
          <p:cNvSpPr>
            <a:spLocks noGrp="1" noChangeArrowheads="1"/>
          </p:cNvSpPr>
          <p:nvPr>
            <p:ph type="title"/>
          </p:nvPr>
        </p:nvSpPr>
        <p:spPr>
          <a:xfrm>
            <a:off x="457200" y="274638"/>
            <a:ext cx="8229600" cy="563562"/>
          </a:xfrm>
        </p:spPr>
        <p:txBody>
          <a:bodyPr/>
          <a:lstStyle/>
          <a:p>
            <a:pPr eaLnBrk="1" hangingPunct="1"/>
            <a:r>
              <a:rPr lang="en-US" altLang="en-US" sz="2800" b="1" smtClean="0"/>
              <a:t>CAUSES OF LOWER GASTROINTESTINAL BLEEDING </a:t>
            </a:r>
          </a:p>
        </p:txBody>
      </p:sp>
      <p:sp>
        <p:nvSpPr>
          <p:cNvPr id="802819" name="Rectangle 3"/>
          <p:cNvSpPr>
            <a:spLocks noGrp="1" noChangeArrowheads="1"/>
          </p:cNvSpPr>
          <p:nvPr>
            <p:ph sz="quarter" idx="1"/>
          </p:nvPr>
        </p:nvSpPr>
        <p:spPr>
          <a:xfrm>
            <a:off x="457200" y="914400"/>
            <a:ext cx="8229600" cy="5562600"/>
          </a:xfrm>
        </p:spPr>
        <p:txBody>
          <a:bodyPr/>
          <a:lstStyle/>
          <a:p>
            <a:pPr marL="1409700" lvl="2" indent="-495300" eaLnBrk="1" hangingPunct="1">
              <a:buClr>
                <a:schemeClr val="tx1"/>
              </a:buClr>
              <a:buFontTx/>
              <a:buAutoNum type="romanLcPeriod"/>
            </a:pPr>
            <a:r>
              <a:rPr lang="en-US" altLang="en-US" sz="3200" smtClean="0"/>
              <a:t>Diverticular disease - diverticulosis, diverticulitis</a:t>
            </a:r>
          </a:p>
          <a:p>
            <a:pPr marL="1409700" lvl="2" indent="-495300" eaLnBrk="1" hangingPunct="1">
              <a:buClr>
                <a:schemeClr val="tx1"/>
              </a:buClr>
              <a:buFontTx/>
              <a:buAutoNum type="romanLcPeriod"/>
            </a:pPr>
            <a:r>
              <a:rPr lang="en-US" altLang="en-US" sz="3200" smtClean="0"/>
              <a:t>Angiodysplasia</a:t>
            </a:r>
          </a:p>
          <a:p>
            <a:pPr marL="1409700" lvl="2" indent="-495300" eaLnBrk="1" hangingPunct="1">
              <a:buClr>
                <a:schemeClr val="tx1"/>
              </a:buClr>
              <a:buFontTx/>
              <a:buAutoNum type="romanLcPeriod"/>
            </a:pPr>
            <a:r>
              <a:rPr lang="en-US" altLang="en-US" sz="3200" smtClean="0"/>
              <a:t>Meckel's diverticulum</a:t>
            </a:r>
          </a:p>
          <a:p>
            <a:pPr marL="1409700" lvl="2" indent="-495300" eaLnBrk="1" hangingPunct="1">
              <a:buClr>
                <a:schemeClr val="tx1"/>
              </a:buClr>
              <a:buFontTx/>
              <a:buAutoNum type="romanLcPeriod"/>
            </a:pPr>
            <a:r>
              <a:rPr lang="en-US" altLang="en-US" sz="3200" smtClean="0"/>
              <a:t>Anal disease, e.g. fissure, haemorrhoids</a:t>
            </a:r>
          </a:p>
          <a:p>
            <a:pPr marL="1409700" lvl="2" indent="-495300" eaLnBrk="1" hangingPunct="1">
              <a:buClr>
                <a:schemeClr val="tx1"/>
              </a:buClr>
              <a:buFontTx/>
              <a:buAutoNum type="romanLcPeriod"/>
            </a:pPr>
            <a:r>
              <a:rPr lang="en-US" altLang="en-US" sz="3200" smtClean="0"/>
              <a:t>Inflammatory bowel disease</a:t>
            </a:r>
          </a:p>
          <a:p>
            <a:pPr marL="1409700" lvl="2" indent="-495300" eaLnBrk="1" hangingPunct="1">
              <a:buClr>
                <a:schemeClr val="tx1"/>
              </a:buClr>
              <a:buFontTx/>
              <a:buAutoNum type="romanLcPeriod"/>
            </a:pPr>
            <a:r>
              <a:rPr lang="en-US" altLang="en-US" sz="3200" smtClean="0"/>
              <a:t>Carcinoma</a:t>
            </a:r>
          </a:p>
          <a:p>
            <a:pPr marL="1409700" lvl="2" indent="-495300" eaLnBrk="1" hangingPunct="1">
              <a:buClr>
                <a:schemeClr val="tx1"/>
              </a:buClr>
              <a:buFontTx/>
              <a:buAutoNum type="romanLcPeriod"/>
            </a:pPr>
            <a:r>
              <a:rPr lang="en-US" altLang="en-US" sz="3200" smtClean="0"/>
              <a:t>Large polyps</a:t>
            </a:r>
          </a:p>
          <a:p>
            <a:pPr marL="1409700" lvl="2" indent="-495300" eaLnBrk="1" hangingPunct="1">
              <a:buClr>
                <a:schemeClr val="tx1"/>
              </a:buClr>
              <a:buFontTx/>
              <a:buAutoNum type="romanLcPeriod"/>
            </a:pPr>
            <a:r>
              <a:rPr lang="en-US" altLang="en-US" sz="3200" smtClean="0"/>
              <a:t>Radiation enteritis</a:t>
            </a:r>
          </a:p>
          <a:p>
            <a:pPr marL="1409700" lvl="2" indent="-495300" eaLnBrk="1" hangingPunct="1">
              <a:buClr>
                <a:schemeClr val="tx1"/>
              </a:buClr>
              <a:buFontTx/>
              <a:buAutoNum type="romanLcPeriod"/>
            </a:pPr>
            <a:r>
              <a:rPr lang="en-US" altLang="en-US" sz="3200" smtClean="0"/>
              <a:t>Solitary rectal ulcer</a:t>
            </a:r>
          </a:p>
          <a:p>
            <a:pPr marL="1409700" lvl="2" indent="-495300" eaLnBrk="1" hangingPunct="1">
              <a:buClr>
                <a:schemeClr val="tx1"/>
              </a:buClr>
              <a:buFontTx/>
              <a:buAutoNum type="romanLcPeriod"/>
            </a:pPr>
            <a:endParaRPr lang="en-US" altLang="en-US" sz="3200" smtClean="0"/>
          </a:p>
          <a:p>
            <a:pPr marL="660400" indent="-660400" eaLnBrk="1" hangingPunct="1"/>
            <a:endParaRPr lang="en-US" altLang="en-US" sz="4000" smtClean="0"/>
          </a:p>
        </p:txBody>
      </p:sp>
      <p:sp>
        <p:nvSpPr>
          <p:cNvPr id="4" name="Slide Number Placeholder 3"/>
          <p:cNvSpPr>
            <a:spLocks noGrp="1"/>
          </p:cNvSpPr>
          <p:nvPr>
            <p:ph type="sldNum" sz="quarter" idx="12"/>
          </p:nvPr>
        </p:nvSpPr>
        <p:spPr/>
        <p:txBody>
          <a:bodyPr/>
          <a:lstStyle/>
          <a:p>
            <a:pPr>
              <a:defRPr/>
            </a:pPr>
            <a:fld id="{AB1A0982-AB2C-4FD4-B529-63FD4F7F27A6}" type="slidenum">
              <a:rPr lang="en-US"/>
              <a:pPr>
                <a:defRPr/>
              </a:pPr>
              <a:t>383</a:t>
            </a:fld>
            <a:endParaRPr lang="en-US"/>
          </a:p>
        </p:txBody>
      </p:sp>
    </p:spTree>
    <p:extLst>
      <p:ext uri="{BB962C8B-B14F-4D97-AF65-F5344CB8AC3E}">
        <p14:creationId xmlns:p14="http://schemas.microsoft.com/office/powerpoint/2010/main" val="4050317473"/>
      </p:ext>
    </p:extLst>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Rectangle 3"/>
          <p:cNvSpPr>
            <a:spLocks noGrp="1" noChangeArrowheads="1"/>
          </p:cNvSpPr>
          <p:nvPr>
            <p:ph sz="quarter" idx="1"/>
          </p:nvPr>
        </p:nvSpPr>
        <p:spPr>
          <a:xfrm>
            <a:off x="457200" y="381000"/>
            <a:ext cx="8229600" cy="5745163"/>
          </a:xfrm>
        </p:spPr>
        <p:txBody>
          <a:bodyPr/>
          <a:lstStyle/>
          <a:p>
            <a:pPr marL="660400" indent="-660400" eaLnBrk="1" hangingPunct="1">
              <a:lnSpc>
                <a:spcPct val="90000"/>
              </a:lnSpc>
              <a:buClr>
                <a:schemeClr val="tx1"/>
              </a:buClr>
              <a:buFontTx/>
              <a:buAutoNum type="romanLcPeriod" startAt="11"/>
            </a:pPr>
            <a:r>
              <a:rPr lang="en-US" altLang="en-US" sz="3600" smtClean="0">
                <a:hlinkClick r:id="rId2" tooltip="Coagulopathy"/>
              </a:rPr>
              <a:t>Coagulopathy</a:t>
            </a:r>
            <a:r>
              <a:rPr lang="en-US" altLang="en-US" sz="3600" smtClean="0"/>
              <a:t> - specifically a </a:t>
            </a:r>
            <a:r>
              <a:rPr lang="en-US" altLang="en-US" sz="3600" smtClean="0">
                <a:hlinkClick r:id="rId3" tooltip="Bleeding &#10;diathesis"/>
              </a:rPr>
              <a:t>bleeding diathesis</a:t>
            </a:r>
            <a:endParaRPr lang="en-US" altLang="en-US" sz="3600" smtClean="0"/>
          </a:p>
          <a:p>
            <a:pPr marL="660400" indent="-660400" eaLnBrk="1" hangingPunct="1">
              <a:lnSpc>
                <a:spcPct val="90000"/>
              </a:lnSpc>
              <a:buClr>
                <a:schemeClr val="tx1"/>
              </a:buClr>
              <a:buFontTx/>
              <a:buAutoNum type="romanLcPeriod" startAt="11"/>
            </a:pPr>
            <a:r>
              <a:rPr lang="en-US" altLang="en-US" sz="3600" smtClean="0"/>
              <a:t>Helminths - Hookworm</a:t>
            </a:r>
          </a:p>
          <a:p>
            <a:pPr marL="660400" indent="-660400" eaLnBrk="1" hangingPunct="1">
              <a:lnSpc>
                <a:spcPct val="90000"/>
              </a:lnSpc>
              <a:buClr>
                <a:schemeClr val="tx1"/>
              </a:buClr>
              <a:buFontTx/>
              <a:buAutoNum type="romanLcPeriod" startAt="11"/>
            </a:pPr>
            <a:r>
              <a:rPr lang="en-US" altLang="en-US" sz="3600" smtClean="0">
                <a:hlinkClick r:id="rId4" tooltip="Colitis"/>
              </a:rPr>
              <a:t>Colitis</a:t>
            </a:r>
            <a:r>
              <a:rPr lang="en-US" altLang="en-US" sz="3600" smtClean="0"/>
              <a:t> </a:t>
            </a:r>
          </a:p>
          <a:p>
            <a:pPr marL="1784350" lvl="3" indent="-412750" eaLnBrk="1" hangingPunct="1">
              <a:lnSpc>
                <a:spcPct val="90000"/>
              </a:lnSpc>
            </a:pPr>
            <a:r>
              <a:rPr lang="en-US" altLang="en-US" sz="4000" smtClean="0">
                <a:hlinkClick r:id="rId5" tooltip="Ischaemic colitis"/>
              </a:rPr>
              <a:t>ischaemic colitis</a:t>
            </a:r>
            <a:endParaRPr lang="en-US" altLang="en-US" sz="4000" smtClean="0"/>
          </a:p>
          <a:p>
            <a:pPr marL="1784350" lvl="3" indent="-412750" eaLnBrk="1" hangingPunct="1">
              <a:lnSpc>
                <a:spcPct val="90000"/>
              </a:lnSpc>
            </a:pPr>
            <a:r>
              <a:rPr lang="en-US" altLang="en-US" sz="4000" smtClean="0">
                <a:hlinkClick r:id="rId6" tooltip="Ulcerative colitis"/>
              </a:rPr>
              <a:t>ulcerative colitis</a:t>
            </a:r>
            <a:endParaRPr lang="en-US" altLang="en-US" sz="4000" smtClean="0"/>
          </a:p>
          <a:p>
            <a:pPr marL="1784350" lvl="3" indent="-412750" eaLnBrk="1" hangingPunct="1">
              <a:lnSpc>
                <a:spcPct val="90000"/>
              </a:lnSpc>
            </a:pPr>
            <a:r>
              <a:rPr lang="en-US" altLang="en-US" sz="4000" smtClean="0">
                <a:hlinkClick r:id="rId7" tooltip="Infectious colitis"/>
              </a:rPr>
              <a:t>infectious colitis</a:t>
            </a:r>
            <a:r>
              <a:rPr lang="en-US" altLang="en-US" sz="4000" smtClean="0"/>
              <a:t> </a:t>
            </a:r>
          </a:p>
          <a:p>
            <a:pPr marL="2241550" lvl="4" indent="-412750" eaLnBrk="1" hangingPunct="1">
              <a:lnSpc>
                <a:spcPct val="90000"/>
              </a:lnSpc>
            </a:pPr>
            <a:r>
              <a:rPr lang="en-US" altLang="en-US" sz="4000" smtClean="0">
                <a:hlinkClick r:id="rId8" tooltip="E. &#10;coli O157:H7"/>
              </a:rPr>
              <a:t>E. coli O157:H7</a:t>
            </a:r>
            <a:endParaRPr lang="en-US" altLang="en-US" sz="4000" smtClean="0"/>
          </a:p>
          <a:p>
            <a:pPr marL="2241550" lvl="4" indent="-412750" eaLnBrk="1" hangingPunct="1">
              <a:lnSpc>
                <a:spcPct val="90000"/>
              </a:lnSpc>
            </a:pPr>
            <a:r>
              <a:rPr lang="en-US" altLang="en-US" sz="4000" smtClean="0">
                <a:hlinkClick r:id="rId9" tooltip="Shigella"/>
              </a:rPr>
              <a:t>Shigella</a:t>
            </a:r>
            <a:endParaRPr lang="en-US" altLang="en-US" sz="4000" smtClean="0"/>
          </a:p>
          <a:p>
            <a:pPr marL="2241550" lvl="4" indent="-412750" eaLnBrk="1" hangingPunct="1">
              <a:lnSpc>
                <a:spcPct val="90000"/>
              </a:lnSpc>
            </a:pPr>
            <a:r>
              <a:rPr lang="en-US" altLang="en-US" sz="4000" smtClean="0">
                <a:hlinkClick r:id="rId10" tooltip="C. &#10;difficile"/>
              </a:rPr>
              <a:t>C. difficile</a:t>
            </a:r>
            <a:endParaRPr lang="en-US" altLang="en-US" sz="4000" smtClean="0"/>
          </a:p>
          <a:p>
            <a:pPr marL="2241550" lvl="4" indent="-412750" eaLnBrk="1" hangingPunct="1">
              <a:lnSpc>
                <a:spcPct val="90000"/>
              </a:lnSpc>
            </a:pPr>
            <a:r>
              <a:rPr lang="en-US" altLang="en-US" sz="4000" smtClean="0">
                <a:hlinkClick r:id="rId11" tooltip="Campylobacter jejuni"/>
              </a:rPr>
              <a:t>Campylobacter jejuni</a:t>
            </a:r>
            <a:endParaRPr lang="en-US" altLang="en-US" sz="4000" smtClean="0"/>
          </a:p>
          <a:p>
            <a:pPr marL="660400" indent="-660400" eaLnBrk="1" hangingPunct="1">
              <a:lnSpc>
                <a:spcPct val="90000"/>
              </a:lnSpc>
              <a:buFontTx/>
              <a:buNone/>
            </a:pPr>
            <a:endParaRPr lang="en-US" altLang="en-US" sz="5400" smtClean="0"/>
          </a:p>
        </p:txBody>
      </p:sp>
      <p:sp>
        <p:nvSpPr>
          <p:cNvPr id="3" name="Slide Number Placeholder 2"/>
          <p:cNvSpPr>
            <a:spLocks noGrp="1"/>
          </p:cNvSpPr>
          <p:nvPr>
            <p:ph type="sldNum" sz="quarter" idx="12"/>
          </p:nvPr>
        </p:nvSpPr>
        <p:spPr/>
        <p:txBody>
          <a:bodyPr/>
          <a:lstStyle/>
          <a:p>
            <a:pPr>
              <a:defRPr/>
            </a:pPr>
            <a:fld id="{B50929B0-D057-4048-8793-E114CFC004B1}" type="slidenum">
              <a:rPr lang="en-US"/>
              <a:pPr>
                <a:defRPr/>
              </a:pPr>
              <a:t>384</a:t>
            </a:fld>
            <a:endParaRPr lang="en-US"/>
          </a:p>
        </p:txBody>
      </p:sp>
    </p:spTree>
    <p:extLst>
      <p:ext uri="{BB962C8B-B14F-4D97-AF65-F5344CB8AC3E}">
        <p14:creationId xmlns:p14="http://schemas.microsoft.com/office/powerpoint/2010/main" val="148584970"/>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4866" name="Picture 3"/>
          <p:cNvPicPr>
            <a:picLocks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0" y="0"/>
            <a:ext cx="9144000" cy="6858000"/>
          </a:xfrm>
        </p:spPr>
      </p:pic>
      <p:sp>
        <p:nvSpPr>
          <p:cNvPr id="3" name="Slide Number Placeholder 2"/>
          <p:cNvSpPr>
            <a:spLocks noGrp="1"/>
          </p:cNvSpPr>
          <p:nvPr>
            <p:ph type="sldNum" sz="quarter" idx="12"/>
          </p:nvPr>
        </p:nvSpPr>
        <p:spPr/>
        <p:txBody>
          <a:bodyPr/>
          <a:lstStyle/>
          <a:p>
            <a:pPr>
              <a:defRPr/>
            </a:pPr>
            <a:fld id="{23FC9643-DBB7-40FF-BA2D-85263A6A0846}" type="slidenum">
              <a:rPr lang="en-US"/>
              <a:pPr>
                <a:defRPr/>
              </a:pPr>
              <a:t>385</a:t>
            </a:fld>
            <a:endParaRPr lang="en-US"/>
          </a:p>
        </p:txBody>
      </p:sp>
    </p:spTree>
    <p:extLst>
      <p:ext uri="{BB962C8B-B14F-4D97-AF65-F5344CB8AC3E}">
        <p14:creationId xmlns:p14="http://schemas.microsoft.com/office/powerpoint/2010/main" val="3117532136"/>
      </p:ext>
    </p:extLst>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5890" name="Picture 3"/>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524000" y="293688"/>
            <a:ext cx="6096000" cy="6400800"/>
          </a:xfrm>
        </p:spPr>
      </p:pic>
      <p:sp>
        <p:nvSpPr>
          <p:cNvPr id="4" name="Slide Number Placeholder 3"/>
          <p:cNvSpPr>
            <a:spLocks noGrp="1"/>
          </p:cNvSpPr>
          <p:nvPr>
            <p:ph type="sldNum" sz="quarter" idx="12"/>
          </p:nvPr>
        </p:nvSpPr>
        <p:spPr/>
        <p:txBody>
          <a:bodyPr/>
          <a:lstStyle/>
          <a:p>
            <a:pPr>
              <a:defRPr/>
            </a:pPr>
            <a:fld id="{100C10B7-5611-4A39-B0C5-E807A9EF4E24}" type="slidenum">
              <a:rPr lang="en-US"/>
              <a:pPr>
                <a:defRPr/>
              </a:pPr>
              <a:t>386</a:t>
            </a:fld>
            <a:endParaRPr lang="en-US"/>
          </a:p>
        </p:txBody>
      </p:sp>
    </p:spTree>
    <p:extLst>
      <p:ext uri="{BB962C8B-B14F-4D97-AF65-F5344CB8AC3E}">
        <p14:creationId xmlns:p14="http://schemas.microsoft.com/office/powerpoint/2010/main" val="1751848219"/>
      </p:ext>
    </p:extLst>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691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9600"/>
            <a:ext cx="9144000" cy="635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6915" name="Rectangle 6"/>
          <p:cNvSpPr>
            <a:spLocks noGrp="1" noChangeArrowheads="1"/>
          </p:cNvSpPr>
          <p:nvPr>
            <p:ph type="title"/>
          </p:nvPr>
        </p:nvSpPr>
        <p:spPr>
          <a:xfrm>
            <a:off x="457200" y="228600"/>
            <a:ext cx="8229600" cy="533400"/>
          </a:xfrm>
        </p:spPr>
        <p:txBody>
          <a:bodyPr/>
          <a:lstStyle/>
          <a:p>
            <a:pPr eaLnBrk="1" hangingPunct="1"/>
            <a:r>
              <a:rPr lang="en-US" altLang="en-US" smtClean="0"/>
              <a:t>Prolapsed hemorrhoids</a:t>
            </a:r>
          </a:p>
        </p:txBody>
      </p:sp>
      <p:sp>
        <p:nvSpPr>
          <p:cNvPr id="4" name="Slide Number Placeholder 3"/>
          <p:cNvSpPr>
            <a:spLocks noGrp="1"/>
          </p:cNvSpPr>
          <p:nvPr>
            <p:ph type="sldNum" sz="quarter" idx="12"/>
          </p:nvPr>
        </p:nvSpPr>
        <p:spPr/>
        <p:txBody>
          <a:bodyPr/>
          <a:lstStyle/>
          <a:p>
            <a:pPr>
              <a:defRPr/>
            </a:pPr>
            <a:fld id="{95767DE8-DE4C-4279-8DED-614D694DBEB9}" type="slidenum">
              <a:rPr lang="en-US"/>
              <a:pPr>
                <a:defRPr/>
              </a:pPr>
              <a:t>387</a:t>
            </a:fld>
            <a:endParaRPr lang="en-US"/>
          </a:p>
        </p:txBody>
      </p:sp>
    </p:spTree>
    <p:extLst>
      <p:ext uri="{BB962C8B-B14F-4D97-AF65-F5344CB8AC3E}">
        <p14:creationId xmlns:p14="http://schemas.microsoft.com/office/powerpoint/2010/main" val="2870289383"/>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793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pPr>
              <a:defRPr/>
            </a:pPr>
            <a:fld id="{721AE061-CAD2-40A7-9B3F-9CE62367FA68}" type="slidenum">
              <a:rPr lang="en-US"/>
              <a:pPr>
                <a:defRPr/>
              </a:pPr>
              <a:t>388</a:t>
            </a:fld>
            <a:endParaRPr lang="en-US"/>
          </a:p>
        </p:txBody>
      </p:sp>
    </p:spTree>
    <p:extLst>
      <p:ext uri="{BB962C8B-B14F-4D97-AF65-F5344CB8AC3E}">
        <p14:creationId xmlns:p14="http://schemas.microsoft.com/office/powerpoint/2010/main" val="450962893"/>
      </p:ext>
    </p:extLst>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3"/>
          <p:cNvSpPr>
            <a:spLocks noGrp="1" noChangeArrowheads="1"/>
          </p:cNvSpPr>
          <p:nvPr>
            <p:ph sz="quarter" idx="1"/>
          </p:nvPr>
        </p:nvSpPr>
        <p:spPr>
          <a:xfrm>
            <a:off x="457200" y="533400"/>
            <a:ext cx="8229600" cy="4525963"/>
          </a:xfrm>
        </p:spPr>
        <p:txBody>
          <a:bodyPr/>
          <a:lstStyle/>
          <a:p>
            <a:pPr eaLnBrk="1" hangingPunct="1">
              <a:buFontTx/>
              <a:buNone/>
            </a:pPr>
            <a:r>
              <a:rPr lang="en-US" altLang="en-US" sz="4800" smtClean="0"/>
              <a:t>Signs of bleeding in the lower digestive tract include</a:t>
            </a:r>
          </a:p>
          <a:p>
            <a:pPr lvl="2" eaLnBrk="1" hangingPunct="1"/>
            <a:r>
              <a:rPr lang="en-US" altLang="en-US" sz="6000" smtClean="0"/>
              <a:t>black or tarry stool</a:t>
            </a:r>
          </a:p>
          <a:p>
            <a:pPr lvl="2" eaLnBrk="1" hangingPunct="1"/>
            <a:r>
              <a:rPr lang="en-US" altLang="en-US" sz="6000" smtClean="0"/>
              <a:t>dark blood mixed with stool</a:t>
            </a:r>
          </a:p>
          <a:p>
            <a:pPr lvl="2" eaLnBrk="1" hangingPunct="1"/>
            <a:r>
              <a:rPr lang="en-US" altLang="en-US" sz="6000" smtClean="0"/>
              <a:t>stool mixed or coated with bright red blood</a:t>
            </a:r>
          </a:p>
          <a:p>
            <a:pPr eaLnBrk="1" hangingPunct="1"/>
            <a:endParaRPr lang="en-US" altLang="en-US" sz="4800" smtClean="0"/>
          </a:p>
        </p:txBody>
      </p:sp>
      <p:sp>
        <p:nvSpPr>
          <p:cNvPr id="3" name="Slide Number Placeholder 2"/>
          <p:cNvSpPr>
            <a:spLocks noGrp="1"/>
          </p:cNvSpPr>
          <p:nvPr>
            <p:ph type="sldNum" sz="quarter" idx="12"/>
          </p:nvPr>
        </p:nvSpPr>
        <p:spPr/>
        <p:txBody>
          <a:bodyPr/>
          <a:lstStyle/>
          <a:p>
            <a:pPr>
              <a:defRPr/>
            </a:pPr>
            <a:fld id="{86A5CBCF-33EF-4D80-9848-D0D062FE6C28}" type="slidenum">
              <a:rPr lang="en-US"/>
              <a:pPr>
                <a:defRPr/>
              </a:pPr>
              <a:t>389</a:t>
            </a:fld>
            <a:endParaRPr lang="en-US"/>
          </a:p>
        </p:txBody>
      </p:sp>
    </p:spTree>
    <p:extLst>
      <p:ext uri="{BB962C8B-B14F-4D97-AF65-F5344CB8AC3E}">
        <p14:creationId xmlns:p14="http://schemas.microsoft.com/office/powerpoint/2010/main" val="130925721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Content Placeholder 2"/>
          <p:cNvSpPr>
            <a:spLocks noGrp="1"/>
          </p:cNvSpPr>
          <p:nvPr>
            <p:ph sz="quarter" idx="1"/>
          </p:nvPr>
        </p:nvSpPr>
        <p:spPr>
          <a:xfrm>
            <a:off x="533400" y="381000"/>
            <a:ext cx="8077200" cy="6172200"/>
          </a:xfrm>
        </p:spPr>
        <p:txBody>
          <a:bodyPr/>
          <a:lstStyle/>
          <a:p>
            <a:pPr>
              <a:buFont typeface="Wingdings 2" pitchFamily="18" charset="2"/>
              <a:buNone/>
            </a:pPr>
            <a:r>
              <a:rPr lang="en-US" altLang="en-US" sz="4400" smtClean="0"/>
              <a:t>2. Extrahepatic </a:t>
            </a:r>
          </a:p>
          <a:p>
            <a:pPr>
              <a:buFont typeface="Wingdings" pitchFamily="2" charset="2"/>
              <a:buChar char="Ø"/>
            </a:pPr>
            <a:r>
              <a:rPr lang="en-US" altLang="en-US" sz="2800" smtClean="0"/>
              <a:t>•	Carcinoma </a:t>
            </a:r>
          </a:p>
          <a:p>
            <a:pPr lvl="3">
              <a:buFont typeface="Wingdings" pitchFamily="2" charset="2"/>
              <a:buChar char="Ø"/>
            </a:pPr>
            <a:r>
              <a:rPr lang="en-US" altLang="en-US" smtClean="0"/>
              <a:t>o	</a:t>
            </a:r>
            <a:r>
              <a:rPr lang="en-US" altLang="en-US" sz="2800" smtClean="0"/>
              <a:t>Ampullary </a:t>
            </a:r>
          </a:p>
          <a:p>
            <a:pPr lvl="3">
              <a:buFont typeface="Wingdings" pitchFamily="2" charset="2"/>
              <a:buChar char="Ø"/>
            </a:pPr>
            <a:r>
              <a:rPr lang="en-US" altLang="en-US" sz="2800" smtClean="0"/>
              <a:t>o	Pancreatic </a:t>
            </a:r>
          </a:p>
          <a:p>
            <a:pPr lvl="3">
              <a:buFont typeface="Wingdings" pitchFamily="2" charset="2"/>
              <a:buChar char="Ø"/>
            </a:pPr>
            <a:r>
              <a:rPr lang="en-US" altLang="en-US" sz="2800" smtClean="0"/>
              <a:t>o	Bile duct (cholangiocarcinoma) </a:t>
            </a:r>
          </a:p>
          <a:p>
            <a:pPr lvl="3">
              <a:buFont typeface="Wingdings" pitchFamily="2" charset="2"/>
              <a:buChar char="Ø"/>
            </a:pPr>
            <a:r>
              <a:rPr lang="en-US" altLang="en-US" sz="2800" smtClean="0"/>
              <a:t>o	Liver metastases </a:t>
            </a:r>
          </a:p>
          <a:p>
            <a:pPr>
              <a:buFont typeface="Wingdings" pitchFamily="2" charset="2"/>
              <a:buChar char="Ø"/>
            </a:pPr>
            <a:r>
              <a:rPr lang="en-US" altLang="en-US" sz="2800" smtClean="0"/>
              <a:t>•	Choledocholithiasis </a:t>
            </a:r>
          </a:p>
          <a:p>
            <a:pPr>
              <a:buFont typeface="Wingdings" pitchFamily="2" charset="2"/>
              <a:buChar char="Ø"/>
            </a:pPr>
            <a:r>
              <a:rPr lang="en-US" altLang="en-US" sz="2800" smtClean="0"/>
              <a:t>•	Parasitic infection </a:t>
            </a:r>
          </a:p>
          <a:p>
            <a:pPr>
              <a:buFont typeface="Wingdings" pitchFamily="2" charset="2"/>
              <a:buChar char="Ø"/>
            </a:pPr>
            <a:r>
              <a:rPr lang="en-US" altLang="en-US" sz="2800" smtClean="0"/>
              <a:t>•	Traumatic biliary strictures </a:t>
            </a:r>
          </a:p>
          <a:p>
            <a:pPr>
              <a:buFont typeface="Wingdings" pitchFamily="2" charset="2"/>
              <a:buChar char="Ø"/>
            </a:pPr>
            <a:r>
              <a:rPr lang="en-US" altLang="en-US" sz="2800" smtClean="0"/>
              <a:t>•	Chronic pancreatitis </a:t>
            </a:r>
          </a:p>
          <a:p>
            <a:pPr>
              <a:buFont typeface="Wingdings 2" pitchFamily="18" charset="2"/>
              <a:buNone/>
            </a:pPr>
            <a:endParaRPr lang="en-US" altLang="en-US" sz="2800" smtClean="0"/>
          </a:p>
          <a:p>
            <a:pPr>
              <a:buFont typeface="Wingdings 2" pitchFamily="18" charset="2"/>
              <a:buNone/>
            </a:pPr>
            <a:endParaRPr lang="en-US" altLang="en-US" smtClean="0"/>
          </a:p>
        </p:txBody>
      </p:sp>
      <p:sp>
        <p:nvSpPr>
          <p:cNvPr id="4" name="Slide Number Placeholder 3"/>
          <p:cNvSpPr>
            <a:spLocks noGrp="1"/>
          </p:cNvSpPr>
          <p:nvPr>
            <p:ph type="sldNum" sz="quarter" idx="12"/>
          </p:nvPr>
        </p:nvSpPr>
        <p:spPr/>
        <p:txBody>
          <a:bodyPr/>
          <a:lstStyle/>
          <a:p>
            <a:pPr>
              <a:defRPr/>
            </a:pPr>
            <a:fld id="{882A12AC-E1D0-48BB-A4B5-2ED43558C8F0}" type="slidenum">
              <a:rPr lang="en-US"/>
              <a:pPr>
                <a:defRPr/>
              </a:pPr>
              <a:t>39</a:t>
            </a:fld>
            <a:endParaRPr lang="en-US"/>
          </a:p>
        </p:txBody>
      </p:sp>
    </p:spTree>
    <p:extLst>
      <p:ext uri="{BB962C8B-B14F-4D97-AF65-F5344CB8AC3E}">
        <p14:creationId xmlns:p14="http://schemas.microsoft.com/office/powerpoint/2010/main" val="4048512435"/>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986" name="Rectangle 3"/>
          <p:cNvSpPr>
            <a:spLocks noGrp="1" noChangeArrowheads="1"/>
          </p:cNvSpPr>
          <p:nvPr>
            <p:ph sz="quarter" idx="1"/>
          </p:nvPr>
        </p:nvSpPr>
        <p:spPr>
          <a:xfrm>
            <a:off x="457200" y="533400"/>
            <a:ext cx="8229600" cy="5943600"/>
          </a:xfrm>
        </p:spPr>
        <p:txBody>
          <a:bodyPr/>
          <a:lstStyle/>
          <a:p>
            <a:pPr eaLnBrk="1" hangingPunct="1">
              <a:lnSpc>
                <a:spcPct val="90000"/>
              </a:lnSpc>
              <a:buFontTx/>
              <a:buNone/>
            </a:pPr>
            <a:r>
              <a:rPr lang="en-US" altLang="en-US" sz="3600" smtClean="0"/>
              <a:t>Sudden, severe bleeding is called acute bleeding. </a:t>
            </a:r>
          </a:p>
          <a:p>
            <a:pPr eaLnBrk="1" hangingPunct="1">
              <a:lnSpc>
                <a:spcPct val="90000"/>
              </a:lnSpc>
              <a:buFontTx/>
              <a:buNone/>
            </a:pPr>
            <a:r>
              <a:rPr lang="en-US" altLang="en-US" sz="3600" smtClean="0"/>
              <a:t>If acute bleeding occurs, symptoms may include;</a:t>
            </a:r>
          </a:p>
          <a:p>
            <a:pPr lvl="2" eaLnBrk="1" hangingPunct="1">
              <a:lnSpc>
                <a:spcPct val="90000"/>
              </a:lnSpc>
            </a:pPr>
            <a:r>
              <a:rPr lang="en-US" altLang="en-US" sz="4800" smtClean="0"/>
              <a:t>weakness</a:t>
            </a:r>
          </a:p>
          <a:p>
            <a:pPr lvl="2" eaLnBrk="1" hangingPunct="1">
              <a:lnSpc>
                <a:spcPct val="90000"/>
              </a:lnSpc>
            </a:pPr>
            <a:r>
              <a:rPr lang="en-US" altLang="en-US" sz="4800" smtClean="0"/>
              <a:t>dizziness or faintness</a:t>
            </a:r>
          </a:p>
          <a:p>
            <a:pPr lvl="2" eaLnBrk="1" hangingPunct="1">
              <a:lnSpc>
                <a:spcPct val="90000"/>
              </a:lnSpc>
            </a:pPr>
            <a:r>
              <a:rPr lang="en-US" altLang="en-US" sz="4800" smtClean="0"/>
              <a:t>shortness of breath</a:t>
            </a:r>
          </a:p>
          <a:p>
            <a:pPr lvl="2" eaLnBrk="1" hangingPunct="1">
              <a:lnSpc>
                <a:spcPct val="90000"/>
              </a:lnSpc>
            </a:pPr>
            <a:r>
              <a:rPr lang="en-US" altLang="en-US" sz="4800" smtClean="0"/>
              <a:t>crampy abdominal pain</a:t>
            </a:r>
          </a:p>
          <a:p>
            <a:pPr lvl="2" eaLnBrk="1" hangingPunct="1">
              <a:lnSpc>
                <a:spcPct val="90000"/>
              </a:lnSpc>
            </a:pPr>
            <a:r>
              <a:rPr lang="en-US" altLang="en-US" sz="4800" smtClean="0"/>
              <a:t>diarrhea</a:t>
            </a:r>
          </a:p>
          <a:p>
            <a:pPr lvl="2" eaLnBrk="1" hangingPunct="1">
              <a:lnSpc>
                <a:spcPct val="90000"/>
              </a:lnSpc>
            </a:pPr>
            <a:r>
              <a:rPr lang="en-US" altLang="en-US" sz="4800" smtClean="0"/>
              <a:t>paleness</a:t>
            </a:r>
          </a:p>
          <a:p>
            <a:pPr eaLnBrk="1" hangingPunct="1">
              <a:lnSpc>
                <a:spcPct val="90000"/>
              </a:lnSpc>
            </a:pPr>
            <a:endParaRPr lang="en-US" altLang="en-US" sz="6000" smtClean="0"/>
          </a:p>
        </p:txBody>
      </p:sp>
      <p:sp>
        <p:nvSpPr>
          <p:cNvPr id="3" name="Slide Number Placeholder 2"/>
          <p:cNvSpPr>
            <a:spLocks noGrp="1"/>
          </p:cNvSpPr>
          <p:nvPr>
            <p:ph type="sldNum" sz="quarter" idx="12"/>
          </p:nvPr>
        </p:nvSpPr>
        <p:spPr/>
        <p:txBody>
          <a:bodyPr/>
          <a:lstStyle/>
          <a:p>
            <a:pPr>
              <a:defRPr/>
            </a:pPr>
            <a:fld id="{AFE3FD3B-B680-4981-BE73-DAD559867883}" type="slidenum">
              <a:rPr lang="en-US"/>
              <a:pPr>
                <a:defRPr/>
              </a:pPr>
              <a:t>390</a:t>
            </a:fld>
            <a:endParaRPr lang="en-US"/>
          </a:p>
        </p:txBody>
      </p:sp>
    </p:spTree>
    <p:extLst>
      <p:ext uri="{BB962C8B-B14F-4D97-AF65-F5344CB8AC3E}">
        <p14:creationId xmlns:p14="http://schemas.microsoft.com/office/powerpoint/2010/main" val="3472489620"/>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010" name="Rectangle 2"/>
          <p:cNvSpPr>
            <a:spLocks noGrp="1" noChangeArrowheads="1"/>
          </p:cNvSpPr>
          <p:nvPr>
            <p:ph type="title"/>
          </p:nvPr>
        </p:nvSpPr>
        <p:spPr/>
        <p:txBody>
          <a:bodyPr/>
          <a:lstStyle/>
          <a:p>
            <a:pPr eaLnBrk="1" hangingPunct="1"/>
            <a:r>
              <a:rPr lang="en-US" altLang="en-US" sz="6000" smtClean="0"/>
              <a:t>Treatment </a:t>
            </a:r>
          </a:p>
        </p:txBody>
      </p:sp>
      <p:sp>
        <p:nvSpPr>
          <p:cNvPr id="811011" name="Rectangle 3"/>
          <p:cNvSpPr>
            <a:spLocks noGrp="1" noChangeArrowheads="1"/>
          </p:cNvSpPr>
          <p:nvPr>
            <p:ph sz="quarter" idx="1"/>
          </p:nvPr>
        </p:nvSpPr>
        <p:spPr/>
        <p:txBody>
          <a:bodyPr/>
          <a:lstStyle/>
          <a:p>
            <a:pPr eaLnBrk="1" hangingPunct="1">
              <a:buFontTx/>
              <a:buNone/>
            </a:pPr>
            <a:r>
              <a:rPr lang="en-US" altLang="en-US" sz="3200" smtClean="0"/>
              <a:t>The management of lower gastrointestinal bleeding (LGIB) has 3 components, as follows:</a:t>
            </a:r>
            <a:br>
              <a:rPr lang="en-US" altLang="en-US" sz="3200" smtClean="0"/>
            </a:br>
            <a:endParaRPr lang="en-US" altLang="en-US" sz="3200" smtClean="0"/>
          </a:p>
          <a:p>
            <a:pPr lvl="1" eaLnBrk="1" hangingPunct="1"/>
            <a:r>
              <a:rPr lang="en-US" altLang="en-US" sz="4000" smtClean="0"/>
              <a:t>Resuscitation and initial assessment</a:t>
            </a:r>
          </a:p>
          <a:p>
            <a:pPr lvl="1" eaLnBrk="1" hangingPunct="1"/>
            <a:r>
              <a:rPr lang="en-US" altLang="en-US" sz="4000" smtClean="0"/>
              <a:t>Localization of the bleeding site</a:t>
            </a:r>
          </a:p>
          <a:p>
            <a:pPr lvl="1" eaLnBrk="1" hangingPunct="1"/>
            <a:r>
              <a:rPr lang="en-US" altLang="en-US" sz="4000" smtClean="0"/>
              <a:t>Therapeutic intervention to stop bleeding at the site</a:t>
            </a:r>
          </a:p>
        </p:txBody>
      </p:sp>
      <p:sp>
        <p:nvSpPr>
          <p:cNvPr id="4" name="Slide Number Placeholder 3"/>
          <p:cNvSpPr>
            <a:spLocks noGrp="1"/>
          </p:cNvSpPr>
          <p:nvPr>
            <p:ph type="sldNum" sz="quarter" idx="12"/>
          </p:nvPr>
        </p:nvSpPr>
        <p:spPr/>
        <p:txBody>
          <a:bodyPr/>
          <a:lstStyle/>
          <a:p>
            <a:pPr>
              <a:defRPr/>
            </a:pPr>
            <a:fld id="{5780F0E2-9191-467B-A1A0-ED2479FB0514}" type="slidenum">
              <a:rPr lang="en-US"/>
              <a:pPr>
                <a:defRPr/>
              </a:pPr>
              <a:t>391</a:t>
            </a:fld>
            <a:endParaRPr lang="en-US"/>
          </a:p>
        </p:txBody>
      </p:sp>
    </p:spTree>
    <p:extLst>
      <p:ext uri="{BB962C8B-B14F-4D97-AF65-F5344CB8AC3E}">
        <p14:creationId xmlns:p14="http://schemas.microsoft.com/office/powerpoint/2010/main" val="3340709386"/>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034" name="Rectangle 3"/>
          <p:cNvSpPr>
            <a:spLocks noGrp="1" noChangeArrowheads="1"/>
          </p:cNvSpPr>
          <p:nvPr>
            <p:ph sz="quarter" idx="1"/>
          </p:nvPr>
        </p:nvSpPr>
        <p:spPr>
          <a:xfrm>
            <a:off x="457200" y="381000"/>
            <a:ext cx="8229600" cy="6324600"/>
          </a:xfrm>
        </p:spPr>
        <p:txBody>
          <a:bodyPr/>
          <a:lstStyle/>
          <a:p>
            <a:pPr eaLnBrk="1" hangingPunct="1"/>
            <a:r>
              <a:rPr lang="en-US" altLang="en-US" sz="4000" smtClean="0"/>
              <a:t>Patients who require admission to the intensive care unit and early involvement of both a gastroenterologist and a surgeon include the following:</a:t>
            </a:r>
          </a:p>
          <a:p>
            <a:pPr lvl="1" eaLnBrk="1" hangingPunct="1"/>
            <a:r>
              <a:rPr lang="en-US" altLang="en-US" sz="4000" smtClean="0"/>
              <a:t>Patients in shock</a:t>
            </a:r>
          </a:p>
          <a:p>
            <a:pPr lvl="1" eaLnBrk="1" hangingPunct="1"/>
            <a:r>
              <a:rPr lang="en-US" altLang="en-US" sz="4000" smtClean="0"/>
              <a:t>Patients with continuous active bleeding</a:t>
            </a:r>
          </a:p>
          <a:p>
            <a:pPr lvl="1" eaLnBrk="1" hangingPunct="1"/>
            <a:r>
              <a:rPr lang="en-US" altLang="en-US" sz="4000" smtClean="0"/>
              <a:t>Patients at high risk, such as patients with serious comorbidities, those needing multiple blood transfusions, or those with an acute abdomen</a:t>
            </a:r>
          </a:p>
          <a:p>
            <a:pPr eaLnBrk="1" hangingPunct="1"/>
            <a:endParaRPr lang="en-US" altLang="en-US" sz="4000" smtClean="0"/>
          </a:p>
        </p:txBody>
      </p:sp>
      <p:sp>
        <p:nvSpPr>
          <p:cNvPr id="3" name="Slide Number Placeholder 2"/>
          <p:cNvSpPr>
            <a:spLocks noGrp="1"/>
          </p:cNvSpPr>
          <p:nvPr>
            <p:ph type="sldNum" sz="quarter" idx="12"/>
          </p:nvPr>
        </p:nvSpPr>
        <p:spPr/>
        <p:txBody>
          <a:bodyPr/>
          <a:lstStyle/>
          <a:p>
            <a:pPr>
              <a:defRPr/>
            </a:pPr>
            <a:fld id="{C2BDD7E1-37C8-4079-B112-C8ED021A11DF}" type="slidenum">
              <a:rPr lang="en-US"/>
              <a:pPr>
                <a:defRPr/>
              </a:pPr>
              <a:t>392</a:t>
            </a:fld>
            <a:endParaRPr lang="en-US"/>
          </a:p>
        </p:txBody>
      </p:sp>
    </p:spTree>
    <p:extLst>
      <p:ext uri="{BB962C8B-B14F-4D97-AF65-F5344CB8AC3E}">
        <p14:creationId xmlns:p14="http://schemas.microsoft.com/office/powerpoint/2010/main" val="4194729187"/>
      </p:ext>
    </p:extLst>
  </p:cSld>
  <p:clrMapOvr>
    <a:masterClrMapping/>
  </p:clrMapOvr>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058" name="Rectangle 3"/>
          <p:cNvSpPr>
            <a:spLocks noGrp="1" noChangeArrowheads="1"/>
          </p:cNvSpPr>
          <p:nvPr>
            <p:ph sz="quarter" idx="1"/>
          </p:nvPr>
        </p:nvSpPr>
        <p:spPr>
          <a:xfrm>
            <a:off x="457200" y="304800"/>
            <a:ext cx="8229600" cy="5821363"/>
          </a:xfrm>
        </p:spPr>
        <p:txBody>
          <a:bodyPr/>
          <a:lstStyle/>
          <a:p>
            <a:pPr eaLnBrk="1" hangingPunct="1"/>
            <a:r>
              <a:rPr lang="en-US" altLang="en-US" sz="3200" smtClean="0"/>
              <a:t>The </a:t>
            </a:r>
            <a:r>
              <a:rPr lang="en-US" altLang="en-US" sz="3200" smtClean="0">
                <a:hlinkClick r:id="rId2"/>
              </a:rPr>
              <a:t>indications for surgery</a:t>
            </a:r>
            <a:r>
              <a:rPr lang="en-US" altLang="en-US" sz="3200" smtClean="0"/>
              <a:t> include the following11,4 :</a:t>
            </a:r>
          </a:p>
          <a:p>
            <a:pPr lvl="1" eaLnBrk="1" hangingPunct="1"/>
            <a:r>
              <a:rPr lang="en-US" altLang="en-US" sz="4400" smtClean="0"/>
              <a:t>Persistent hemodynamic instability with active bleeding</a:t>
            </a:r>
          </a:p>
          <a:p>
            <a:pPr lvl="1" eaLnBrk="1" hangingPunct="1"/>
            <a:r>
              <a:rPr lang="en-US" altLang="en-US" sz="4400" smtClean="0"/>
              <a:t>Persistent, recurrent bleeding</a:t>
            </a:r>
          </a:p>
          <a:p>
            <a:pPr lvl="1" eaLnBrk="1" hangingPunct="1"/>
            <a:r>
              <a:rPr lang="en-US" altLang="en-US" sz="4400" smtClean="0"/>
              <a:t>Transfusion of more than 4 units packed red bloods cells in a 24-hour period, with active or recurrent bleeding</a:t>
            </a:r>
          </a:p>
          <a:p>
            <a:pPr eaLnBrk="1" hangingPunct="1"/>
            <a:endParaRPr lang="en-US" altLang="en-US" sz="4800" smtClean="0"/>
          </a:p>
        </p:txBody>
      </p:sp>
      <p:sp>
        <p:nvSpPr>
          <p:cNvPr id="3" name="Slide Number Placeholder 2"/>
          <p:cNvSpPr>
            <a:spLocks noGrp="1"/>
          </p:cNvSpPr>
          <p:nvPr>
            <p:ph type="sldNum" sz="quarter" idx="12"/>
          </p:nvPr>
        </p:nvSpPr>
        <p:spPr/>
        <p:txBody>
          <a:bodyPr/>
          <a:lstStyle/>
          <a:p>
            <a:pPr>
              <a:defRPr/>
            </a:pPr>
            <a:fld id="{28AFEDF5-3787-47FF-B1B8-D4344D6F9DB2}" type="slidenum">
              <a:rPr lang="en-US"/>
              <a:pPr>
                <a:defRPr/>
              </a:pPr>
              <a:t>393</a:t>
            </a:fld>
            <a:endParaRPr lang="en-US"/>
          </a:p>
        </p:txBody>
      </p:sp>
    </p:spTree>
    <p:extLst>
      <p:ext uri="{BB962C8B-B14F-4D97-AF65-F5344CB8AC3E}">
        <p14:creationId xmlns:p14="http://schemas.microsoft.com/office/powerpoint/2010/main" val="1051438411"/>
      </p:ext>
    </p:extLst>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2438400" y="2590800"/>
            <a:ext cx="6400800" cy="1219200"/>
          </a:xfrm>
        </p:spPr>
        <p:txBody>
          <a:bodyPr/>
          <a:lstStyle/>
          <a:p>
            <a:pPr eaLnBrk="1" hangingPunct="1">
              <a:defRPr/>
            </a:pPr>
            <a:r>
              <a:rPr lang="en-US" sz="5400" b="1" dirty="0"/>
              <a:t>THE END</a:t>
            </a:r>
          </a:p>
        </p:txBody>
      </p:sp>
      <p:sp>
        <p:nvSpPr>
          <p:cNvPr id="3" name="Slide Number Placeholder 2"/>
          <p:cNvSpPr>
            <a:spLocks noGrp="1"/>
          </p:cNvSpPr>
          <p:nvPr>
            <p:ph type="sldNum" sz="quarter" idx="12"/>
          </p:nvPr>
        </p:nvSpPr>
        <p:spPr/>
        <p:txBody>
          <a:bodyPr/>
          <a:lstStyle/>
          <a:p>
            <a:pPr>
              <a:defRPr/>
            </a:pPr>
            <a:fld id="{C6342F68-B712-4CA8-8B18-0AA9CAC7624D}" type="slidenum">
              <a:rPr lang="en-US">
                <a:solidFill>
                  <a:srgbClr val="000000"/>
                </a:solidFill>
              </a:rPr>
              <a:pPr>
                <a:defRPr/>
              </a:pPr>
              <a:t>394</a:t>
            </a:fld>
            <a:endParaRPr lang="en-US">
              <a:solidFill>
                <a:srgbClr val="000000"/>
              </a:solidFill>
            </a:endParaRPr>
          </a:p>
        </p:txBody>
      </p:sp>
    </p:spTree>
    <p:extLst>
      <p:ext uri="{BB962C8B-B14F-4D97-AF65-F5344CB8AC3E}">
        <p14:creationId xmlns:p14="http://schemas.microsoft.com/office/powerpoint/2010/main" val="2218538712"/>
      </p:ext>
    </p:extLst>
  </p:cSld>
  <p:clrMapOvr>
    <a:masterClrMapping/>
  </p:clrMapOvr>
  <p:transition spd="slow"/>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5200" y="2286000"/>
            <a:ext cx="4038600" cy="1219200"/>
          </a:xfrm>
        </p:spPr>
        <p:txBody>
          <a:bodyPr/>
          <a:lstStyle/>
          <a:p>
            <a:pPr>
              <a:defRPr/>
            </a:pPr>
            <a:r>
              <a:rPr lang="en-US" sz="6600" b="1" dirty="0"/>
              <a:t>OBESITY</a:t>
            </a:r>
            <a:endParaRPr lang="en-US" sz="6600" dirty="0"/>
          </a:p>
        </p:txBody>
      </p:sp>
      <p:sp>
        <p:nvSpPr>
          <p:cNvPr id="4" name="Slide Number Placeholder 3"/>
          <p:cNvSpPr>
            <a:spLocks noGrp="1"/>
          </p:cNvSpPr>
          <p:nvPr>
            <p:ph type="sldNum" sz="quarter" idx="12"/>
          </p:nvPr>
        </p:nvSpPr>
        <p:spPr/>
        <p:txBody>
          <a:bodyPr/>
          <a:lstStyle/>
          <a:p>
            <a:pPr>
              <a:defRPr/>
            </a:pPr>
            <a:fld id="{7DCAE7C7-5A87-480D-A990-9329FE8A8285}" type="slidenum">
              <a:rPr lang="en-US">
                <a:solidFill>
                  <a:srgbClr val="000000"/>
                </a:solidFill>
              </a:rPr>
              <a:pPr>
                <a:defRPr/>
              </a:pPr>
              <a:t>395</a:t>
            </a:fld>
            <a:endParaRPr lang="en-US">
              <a:solidFill>
                <a:srgbClr val="000000"/>
              </a:solidFill>
            </a:endParaRPr>
          </a:p>
        </p:txBody>
      </p:sp>
    </p:spTree>
    <p:extLst>
      <p:ext uri="{BB962C8B-B14F-4D97-AF65-F5344CB8AC3E}">
        <p14:creationId xmlns:p14="http://schemas.microsoft.com/office/powerpoint/2010/main" val="455070136"/>
      </p:ext>
    </p:extLst>
  </p:cSld>
  <p:clrMapOvr>
    <a:masterClrMapping/>
  </p:clrMapOvr>
  <p:transition spd="slow"/>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130" name="Title 1"/>
          <p:cNvSpPr>
            <a:spLocks noGrp="1"/>
          </p:cNvSpPr>
          <p:nvPr>
            <p:ph type="title"/>
          </p:nvPr>
        </p:nvSpPr>
        <p:spPr>
          <a:xfrm>
            <a:off x="1371600" y="228600"/>
            <a:ext cx="3276600" cy="1371600"/>
          </a:xfrm>
        </p:spPr>
        <p:txBody>
          <a:bodyPr/>
          <a:lstStyle/>
          <a:p>
            <a:r>
              <a:rPr lang="en-US" altLang="en-US" b="1" smtClean="0"/>
              <a:t/>
            </a:r>
            <a:br>
              <a:rPr lang="en-US" altLang="en-US" b="1" smtClean="0"/>
            </a:br>
            <a:r>
              <a:rPr lang="en-US" altLang="en-US" b="1" smtClean="0"/>
              <a:t/>
            </a:r>
            <a:br>
              <a:rPr lang="en-US" altLang="en-US" b="1" smtClean="0"/>
            </a:br>
            <a:r>
              <a:rPr lang="en-US" altLang="en-US" b="1" smtClean="0"/>
              <a:t/>
            </a:r>
            <a:br>
              <a:rPr lang="en-US" altLang="en-US" b="1" smtClean="0"/>
            </a:br>
            <a:r>
              <a:rPr lang="en-US" altLang="en-US" b="1" smtClean="0"/>
              <a:t/>
            </a:r>
            <a:br>
              <a:rPr lang="en-US" altLang="en-US" b="1" smtClean="0"/>
            </a:br>
            <a:r>
              <a:rPr lang="en-US" altLang="en-US" b="1" smtClean="0"/>
              <a:t/>
            </a:r>
            <a:br>
              <a:rPr lang="en-US" altLang="en-US" b="1" smtClean="0"/>
            </a:br>
            <a:r>
              <a:rPr lang="en-US" altLang="en-US" b="1" smtClean="0"/>
              <a:t/>
            </a:r>
            <a:br>
              <a:rPr lang="en-US" altLang="en-US" b="1" smtClean="0"/>
            </a:br>
            <a:r>
              <a:rPr lang="en-US" altLang="en-US" b="1" smtClean="0"/>
              <a:t>OBESITY</a:t>
            </a:r>
            <a:r>
              <a:rPr lang="en-US" altLang="en-US" smtClean="0"/>
              <a:t/>
            </a:r>
            <a:br>
              <a:rPr lang="en-US" altLang="en-US" smtClean="0"/>
            </a:br>
            <a:endParaRPr lang="en-US" altLang="en-US" smtClean="0"/>
          </a:p>
        </p:txBody>
      </p:sp>
      <p:sp>
        <p:nvSpPr>
          <p:cNvPr id="816131" name="Content Placeholder 2"/>
          <p:cNvSpPr>
            <a:spLocks noGrp="1"/>
          </p:cNvSpPr>
          <p:nvPr>
            <p:ph sz="quarter" idx="1"/>
          </p:nvPr>
        </p:nvSpPr>
        <p:spPr>
          <a:xfrm>
            <a:off x="457200" y="1295400"/>
            <a:ext cx="8382000" cy="4495800"/>
          </a:xfrm>
        </p:spPr>
        <p:txBody>
          <a:bodyPr/>
          <a:lstStyle/>
          <a:p>
            <a:r>
              <a:rPr lang="en-US" altLang="en-US" sz="3200" b="1" smtClean="0"/>
              <a:t>Definition</a:t>
            </a:r>
            <a:endParaRPr lang="en-US" altLang="en-US" sz="3200" smtClean="0"/>
          </a:p>
          <a:p>
            <a:pPr>
              <a:buFont typeface="Wingdings 2" pitchFamily="18" charset="2"/>
              <a:buNone/>
            </a:pPr>
            <a:r>
              <a:rPr lang="en-US" altLang="en-US" sz="3200" smtClean="0"/>
              <a:t>      - Is defined as excess body fat</a:t>
            </a:r>
          </a:p>
          <a:p>
            <a:pPr>
              <a:buFont typeface="Wingdings 2" pitchFamily="18" charset="2"/>
              <a:buNone/>
            </a:pPr>
            <a:r>
              <a:rPr lang="en-US" altLang="en-US" sz="3200" smtClean="0"/>
              <a:t>      - It is also defined as 25% or greater total body fat in men and 35% or greater in women.</a:t>
            </a:r>
          </a:p>
          <a:p>
            <a:r>
              <a:rPr lang="en-US" altLang="en-US" sz="3200" smtClean="0"/>
              <a:t>Body mass index (BMI) is a default marker for body fat content.</a:t>
            </a:r>
          </a:p>
          <a:p>
            <a:r>
              <a:rPr lang="en-US" altLang="en-US" sz="3200" smtClean="0"/>
              <a:t>BMI = weight (kg)/height (m</a:t>
            </a:r>
            <a:r>
              <a:rPr lang="en-US" altLang="en-US" sz="3200" baseline="30000" smtClean="0"/>
              <a:t>2</a:t>
            </a:r>
            <a:r>
              <a:rPr lang="en-US" altLang="en-US" sz="3200" smtClean="0"/>
              <a:t>)</a:t>
            </a:r>
          </a:p>
          <a:p>
            <a:endParaRPr lang="en-US" altLang="en-US" sz="3200" smtClean="0"/>
          </a:p>
        </p:txBody>
      </p:sp>
      <p:sp>
        <p:nvSpPr>
          <p:cNvPr id="4" name="Slide Number Placeholder 3"/>
          <p:cNvSpPr>
            <a:spLocks noGrp="1"/>
          </p:cNvSpPr>
          <p:nvPr>
            <p:ph type="sldNum" sz="quarter" idx="12"/>
          </p:nvPr>
        </p:nvSpPr>
        <p:spPr/>
        <p:txBody>
          <a:bodyPr/>
          <a:lstStyle/>
          <a:p>
            <a:pPr>
              <a:defRPr/>
            </a:pPr>
            <a:fld id="{D9ED3BB5-3F50-49BC-912E-338FB674C240}" type="slidenum">
              <a:rPr lang="en-US"/>
              <a:pPr>
                <a:defRPr/>
              </a:pPr>
              <a:t>396</a:t>
            </a:fld>
            <a:endParaRPr lang="en-US"/>
          </a:p>
        </p:txBody>
      </p:sp>
    </p:spTree>
    <p:extLst>
      <p:ext uri="{BB962C8B-B14F-4D97-AF65-F5344CB8AC3E}">
        <p14:creationId xmlns:p14="http://schemas.microsoft.com/office/powerpoint/2010/main" val="915943063"/>
      </p:ext>
    </p:extLst>
  </p:cSld>
  <p:clrMapOvr>
    <a:masterClrMapping/>
  </p:clrMapOvr>
  <p:transition/>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EC60C4ED-A973-472A-9385-DB80359BC3C8}" type="slidenum">
              <a:rPr lang="en-US"/>
              <a:pPr>
                <a:defRPr/>
              </a:pPr>
              <a:t>397</a:t>
            </a:fld>
            <a:endParaRPr lang="en-US"/>
          </a:p>
        </p:txBody>
      </p:sp>
      <p:pic>
        <p:nvPicPr>
          <p:cNvPr id="8171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0"/>
            <a:ext cx="7391400" cy="670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813653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
          </p:nvPr>
        </p:nvGraphicFramePr>
        <p:xfrm>
          <a:off x="304800" y="863600"/>
          <a:ext cx="8382000" cy="5408610"/>
        </p:xfrm>
        <a:graphic>
          <a:graphicData uri="http://schemas.openxmlformats.org/drawingml/2006/table">
            <a:tbl>
              <a:tblPr/>
              <a:tblGrid>
                <a:gridCol w="5456208"/>
                <a:gridCol w="1660585"/>
                <a:gridCol w="1265207"/>
              </a:tblGrid>
              <a:tr h="540861">
                <a:tc>
                  <a:txBody>
                    <a:bodyPr/>
                    <a:lstStyle/>
                    <a:p>
                      <a:pPr marL="0" marR="0">
                        <a:lnSpc>
                          <a:spcPct val="115000"/>
                        </a:lnSpc>
                        <a:spcBef>
                          <a:spcPts val="0"/>
                        </a:spcBef>
                        <a:spcAft>
                          <a:spcPts val="1000"/>
                        </a:spcAft>
                      </a:pPr>
                      <a:r>
                        <a:rPr lang="en-US" sz="2800">
                          <a:latin typeface="Calibri"/>
                          <a:ea typeface="Calibri"/>
                          <a:cs typeface="Times New Roman"/>
                        </a:rPr>
                        <a:t>Category</a:t>
                      </a:r>
                    </a:p>
                  </a:txBody>
                  <a:tcPr marL="50105" marR="50105" marT="25054" marB="2505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gn="ctr">
                        <a:lnSpc>
                          <a:spcPct val="115000"/>
                        </a:lnSpc>
                        <a:spcBef>
                          <a:spcPts val="0"/>
                        </a:spcBef>
                        <a:spcAft>
                          <a:spcPts val="1000"/>
                        </a:spcAft>
                      </a:pPr>
                      <a:r>
                        <a:rPr lang="en-US" sz="2800" dirty="0">
                          <a:latin typeface="Calibri"/>
                          <a:ea typeface="Calibri"/>
                          <a:cs typeface="Times New Roman"/>
                        </a:rPr>
                        <a:t>BMI (kg/m</a:t>
                      </a:r>
                      <a:r>
                        <a:rPr lang="en-US" sz="2800" baseline="30000" dirty="0">
                          <a:latin typeface="Calibri"/>
                          <a:ea typeface="Calibri"/>
                          <a:cs typeface="Times New Roman"/>
                        </a:rPr>
                        <a:t>2</a:t>
                      </a:r>
                      <a:r>
                        <a:rPr lang="en-US" sz="2800" dirty="0">
                          <a:latin typeface="Calibri"/>
                          <a:ea typeface="Calibri"/>
                          <a:cs typeface="Times New Roman"/>
                        </a:rPr>
                        <a:t>)</a:t>
                      </a:r>
                    </a:p>
                  </a:txBody>
                  <a:tcPr marL="50105" marR="50105" marT="25054" marB="2505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r>
              <a:tr h="540861">
                <a:tc>
                  <a:txBody>
                    <a:bodyPr/>
                    <a:lstStyle/>
                    <a:p>
                      <a:pPr>
                        <a:lnSpc>
                          <a:spcPct val="115000"/>
                        </a:lnSpc>
                      </a:pPr>
                      <a:endParaRPr lang="en-US" sz="2800">
                        <a:latin typeface="Calibri"/>
                        <a:ea typeface="Times New Roman"/>
                      </a:endParaRPr>
                    </a:p>
                  </a:txBody>
                  <a:tcPr marL="50105" marR="50105" marT="25054" marB="2505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2800" dirty="0">
                          <a:latin typeface="Calibri"/>
                          <a:ea typeface="Calibri"/>
                          <a:cs typeface="Times New Roman"/>
                        </a:rPr>
                        <a:t>from</a:t>
                      </a:r>
                    </a:p>
                  </a:txBody>
                  <a:tcPr marL="50105" marR="50105" marT="25054" marB="2505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2800">
                          <a:latin typeface="Calibri"/>
                          <a:ea typeface="Calibri"/>
                          <a:cs typeface="Times New Roman"/>
                        </a:rPr>
                        <a:t>to</a:t>
                      </a:r>
                    </a:p>
                  </a:txBody>
                  <a:tcPr marL="50105" marR="50105" marT="25054" marB="2505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40861">
                <a:tc>
                  <a:txBody>
                    <a:bodyPr/>
                    <a:lstStyle/>
                    <a:p>
                      <a:pPr marL="0" marR="0">
                        <a:lnSpc>
                          <a:spcPct val="115000"/>
                        </a:lnSpc>
                        <a:spcBef>
                          <a:spcPts val="0"/>
                        </a:spcBef>
                        <a:spcAft>
                          <a:spcPts val="1000"/>
                        </a:spcAft>
                      </a:pPr>
                      <a:r>
                        <a:rPr lang="en-US" sz="2800" dirty="0">
                          <a:latin typeface="Calibri"/>
                          <a:ea typeface="Calibri"/>
                          <a:cs typeface="Times New Roman"/>
                        </a:rPr>
                        <a:t>Very severely underweight</a:t>
                      </a:r>
                    </a:p>
                  </a:txBody>
                  <a:tcPr marL="50105" marR="50105" marT="25054" marB="2505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pPr>
                      <a:endParaRPr lang="en-US" sz="2800" dirty="0">
                        <a:latin typeface="Calibri"/>
                        <a:ea typeface="Times New Roman"/>
                      </a:endParaRPr>
                    </a:p>
                  </a:txBody>
                  <a:tcPr marL="50105" marR="50105" marT="25054" marB="2505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2800">
                          <a:latin typeface="Calibri"/>
                          <a:ea typeface="Calibri"/>
                          <a:cs typeface="Times New Roman"/>
                        </a:rPr>
                        <a:t>15.0</a:t>
                      </a:r>
                    </a:p>
                  </a:txBody>
                  <a:tcPr marL="50105" marR="50105" marT="25054" marB="2505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40861">
                <a:tc>
                  <a:txBody>
                    <a:bodyPr/>
                    <a:lstStyle/>
                    <a:p>
                      <a:pPr marL="0" marR="0">
                        <a:lnSpc>
                          <a:spcPct val="115000"/>
                        </a:lnSpc>
                        <a:spcBef>
                          <a:spcPts val="0"/>
                        </a:spcBef>
                        <a:spcAft>
                          <a:spcPts val="1000"/>
                        </a:spcAft>
                      </a:pPr>
                      <a:r>
                        <a:rPr lang="en-US" sz="2800">
                          <a:latin typeface="Calibri"/>
                          <a:ea typeface="Calibri"/>
                          <a:cs typeface="Times New Roman"/>
                        </a:rPr>
                        <a:t>Severely underweight</a:t>
                      </a:r>
                    </a:p>
                  </a:txBody>
                  <a:tcPr marL="50105" marR="50105" marT="25054" marB="2505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2800" dirty="0">
                          <a:latin typeface="Calibri"/>
                          <a:ea typeface="Calibri"/>
                          <a:cs typeface="Times New Roman"/>
                        </a:rPr>
                        <a:t>15</a:t>
                      </a:r>
                    </a:p>
                  </a:txBody>
                  <a:tcPr marL="50105" marR="50105" marT="25054" marB="2505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2800">
                          <a:latin typeface="Calibri"/>
                          <a:ea typeface="Calibri"/>
                          <a:cs typeface="Times New Roman"/>
                        </a:rPr>
                        <a:t>16</a:t>
                      </a:r>
                    </a:p>
                  </a:txBody>
                  <a:tcPr marL="50105" marR="50105" marT="25054" marB="2505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40861">
                <a:tc>
                  <a:txBody>
                    <a:bodyPr/>
                    <a:lstStyle/>
                    <a:p>
                      <a:pPr marL="0" marR="0">
                        <a:lnSpc>
                          <a:spcPct val="115000"/>
                        </a:lnSpc>
                        <a:spcBef>
                          <a:spcPts val="0"/>
                        </a:spcBef>
                        <a:spcAft>
                          <a:spcPts val="1000"/>
                        </a:spcAft>
                      </a:pPr>
                      <a:r>
                        <a:rPr lang="en-US" sz="2800">
                          <a:latin typeface="Calibri"/>
                          <a:ea typeface="Calibri"/>
                          <a:cs typeface="Times New Roman"/>
                        </a:rPr>
                        <a:t>Underweight</a:t>
                      </a:r>
                    </a:p>
                  </a:txBody>
                  <a:tcPr marL="50105" marR="50105" marT="25054" marB="2505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2800" dirty="0">
                          <a:latin typeface="Calibri"/>
                          <a:ea typeface="Calibri"/>
                          <a:cs typeface="Times New Roman"/>
                        </a:rPr>
                        <a:t>16</a:t>
                      </a:r>
                    </a:p>
                  </a:txBody>
                  <a:tcPr marL="50105" marR="50105" marT="25054" marB="2505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2800" dirty="0">
                          <a:latin typeface="Calibri"/>
                          <a:ea typeface="Calibri"/>
                          <a:cs typeface="Times New Roman"/>
                        </a:rPr>
                        <a:t>18.5</a:t>
                      </a:r>
                    </a:p>
                  </a:txBody>
                  <a:tcPr marL="50105" marR="50105" marT="25054" marB="2505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40861">
                <a:tc>
                  <a:txBody>
                    <a:bodyPr/>
                    <a:lstStyle/>
                    <a:p>
                      <a:pPr marL="0" marR="0">
                        <a:lnSpc>
                          <a:spcPct val="115000"/>
                        </a:lnSpc>
                        <a:spcBef>
                          <a:spcPts val="0"/>
                        </a:spcBef>
                        <a:spcAft>
                          <a:spcPts val="1000"/>
                        </a:spcAft>
                      </a:pPr>
                      <a:r>
                        <a:rPr lang="en-US" sz="2800">
                          <a:latin typeface="Calibri"/>
                          <a:ea typeface="Calibri"/>
                          <a:cs typeface="Times New Roman"/>
                        </a:rPr>
                        <a:t>Normal (healthy weight)</a:t>
                      </a:r>
                    </a:p>
                  </a:txBody>
                  <a:tcPr marL="50105" marR="50105" marT="25054" marB="2505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2800">
                          <a:latin typeface="Calibri"/>
                          <a:ea typeface="Calibri"/>
                          <a:cs typeface="Times New Roman"/>
                        </a:rPr>
                        <a:t>18.5</a:t>
                      </a:r>
                    </a:p>
                  </a:txBody>
                  <a:tcPr marL="50105" marR="50105" marT="25054" marB="2505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2800" dirty="0">
                          <a:latin typeface="Calibri"/>
                          <a:ea typeface="Calibri"/>
                          <a:cs typeface="Times New Roman"/>
                        </a:rPr>
                        <a:t>25</a:t>
                      </a:r>
                    </a:p>
                  </a:txBody>
                  <a:tcPr marL="50105" marR="50105" marT="25054" marB="2505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40861">
                <a:tc>
                  <a:txBody>
                    <a:bodyPr/>
                    <a:lstStyle/>
                    <a:p>
                      <a:pPr marL="0" marR="0">
                        <a:lnSpc>
                          <a:spcPct val="115000"/>
                        </a:lnSpc>
                        <a:spcBef>
                          <a:spcPts val="0"/>
                        </a:spcBef>
                        <a:spcAft>
                          <a:spcPts val="1000"/>
                        </a:spcAft>
                      </a:pPr>
                      <a:r>
                        <a:rPr lang="en-US" sz="2800">
                          <a:latin typeface="Calibri"/>
                          <a:ea typeface="Calibri"/>
                          <a:cs typeface="Times New Roman"/>
                        </a:rPr>
                        <a:t>Overweight</a:t>
                      </a:r>
                    </a:p>
                  </a:txBody>
                  <a:tcPr marL="50105" marR="50105" marT="25054" marB="2505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2800">
                          <a:latin typeface="Calibri"/>
                          <a:ea typeface="Calibri"/>
                          <a:cs typeface="Times New Roman"/>
                        </a:rPr>
                        <a:t>25</a:t>
                      </a:r>
                    </a:p>
                  </a:txBody>
                  <a:tcPr marL="50105" marR="50105" marT="25054" marB="2505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2800" dirty="0">
                          <a:latin typeface="Calibri"/>
                          <a:ea typeface="Calibri"/>
                          <a:cs typeface="Times New Roman"/>
                        </a:rPr>
                        <a:t>30</a:t>
                      </a:r>
                    </a:p>
                  </a:txBody>
                  <a:tcPr marL="50105" marR="50105" marT="25054" marB="2505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40861">
                <a:tc>
                  <a:txBody>
                    <a:bodyPr/>
                    <a:lstStyle/>
                    <a:p>
                      <a:pPr marL="0" marR="0">
                        <a:lnSpc>
                          <a:spcPct val="115000"/>
                        </a:lnSpc>
                        <a:spcBef>
                          <a:spcPts val="0"/>
                        </a:spcBef>
                        <a:spcAft>
                          <a:spcPts val="1000"/>
                        </a:spcAft>
                      </a:pPr>
                      <a:r>
                        <a:rPr lang="en-US" sz="2800">
                          <a:latin typeface="Calibri"/>
                          <a:ea typeface="Calibri"/>
                          <a:cs typeface="Times New Roman"/>
                        </a:rPr>
                        <a:t>Obese Class I (Moderately obese)</a:t>
                      </a:r>
                    </a:p>
                  </a:txBody>
                  <a:tcPr marL="50105" marR="50105" marT="25054" marB="2505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2800">
                          <a:latin typeface="Calibri"/>
                          <a:ea typeface="Calibri"/>
                          <a:cs typeface="Times New Roman"/>
                        </a:rPr>
                        <a:t>30</a:t>
                      </a:r>
                    </a:p>
                  </a:txBody>
                  <a:tcPr marL="50105" marR="50105" marT="25054" marB="2505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2800" dirty="0">
                          <a:latin typeface="Calibri"/>
                          <a:ea typeface="Calibri"/>
                          <a:cs typeface="Times New Roman"/>
                        </a:rPr>
                        <a:t>35</a:t>
                      </a:r>
                    </a:p>
                  </a:txBody>
                  <a:tcPr marL="50105" marR="50105" marT="25054" marB="2505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40861">
                <a:tc>
                  <a:txBody>
                    <a:bodyPr/>
                    <a:lstStyle/>
                    <a:p>
                      <a:pPr marL="0" marR="0">
                        <a:lnSpc>
                          <a:spcPct val="115000"/>
                        </a:lnSpc>
                        <a:spcBef>
                          <a:spcPts val="0"/>
                        </a:spcBef>
                        <a:spcAft>
                          <a:spcPts val="1000"/>
                        </a:spcAft>
                      </a:pPr>
                      <a:r>
                        <a:rPr lang="en-US" sz="2800">
                          <a:latin typeface="Calibri"/>
                          <a:ea typeface="Calibri"/>
                          <a:cs typeface="Times New Roman"/>
                        </a:rPr>
                        <a:t>Obese Class II (Severely obese)</a:t>
                      </a:r>
                    </a:p>
                  </a:txBody>
                  <a:tcPr marL="50105" marR="50105" marT="25054" marB="2505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2800">
                          <a:latin typeface="Calibri"/>
                          <a:ea typeface="Calibri"/>
                          <a:cs typeface="Times New Roman"/>
                        </a:rPr>
                        <a:t>35</a:t>
                      </a:r>
                    </a:p>
                  </a:txBody>
                  <a:tcPr marL="50105" marR="50105" marT="25054" marB="2505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2800" dirty="0">
                          <a:latin typeface="Calibri"/>
                          <a:ea typeface="Calibri"/>
                          <a:cs typeface="Times New Roman"/>
                        </a:rPr>
                        <a:t>40</a:t>
                      </a:r>
                    </a:p>
                  </a:txBody>
                  <a:tcPr marL="50105" marR="50105" marT="25054" marB="2505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40861">
                <a:tc>
                  <a:txBody>
                    <a:bodyPr/>
                    <a:lstStyle/>
                    <a:p>
                      <a:pPr marL="0" marR="0">
                        <a:lnSpc>
                          <a:spcPct val="115000"/>
                        </a:lnSpc>
                        <a:spcBef>
                          <a:spcPts val="0"/>
                        </a:spcBef>
                        <a:spcAft>
                          <a:spcPts val="1000"/>
                        </a:spcAft>
                      </a:pPr>
                      <a:r>
                        <a:rPr lang="en-US" sz="2800">
                          <a:latin typeface="Calibri"/>
                          <a:ea typeface="Calibri"/>
                          <a:cs typeface="Times New Roman"/>
                        </a:rPr>
                        <a:t>Obese Class III (Very severely obese)</a:t>
                      </a:r>
                    </a:p>
                  </a:txBody>
                  <a:tcPr marL="50105" marR="50105" marT="25054" marB="2505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2800">
                          <a:latin typeface="Calibri"/>
                          <a:ea typeface="Calibri"/>
                          <a:cs typeface="Times New Roman"/>
                        </a:rPr>
                        <a:t>40</a:t>
                      </a:r>
                    </a:p>
                  </a:txBody>
                  <a:tcPr marL="50105" marR="50105" marT="25054" marB="2505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pPr>
                      <a:endParaRPr lang="en-US" sz="2800" dirty="0">
                        <a:latin typeface="Calibri"/>
                        <a:ea typeface="Times New Roman"/>
                      </a:endParaRPr>
                    </a:p>
                  </a:txBody>
                  <a:tcPr marL="50105" marR="50105" marT="25054" marB="2505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Slide Number Placeholder 3"/>
          <p:cNvSpPr>
            <a:spLocks noGrp="1"/>
          </p:cNvSpPr>
          <p:nvPr>
            <p:ph type="sldNum" sz="quarter" idx="12"/>
          </p:nvPr>
        </p:nvSpPr>
        <p:spPr/>
        <p:txBody>
          <a:bodyPr/>
          <a:lstStyle/>
          <a:p>
            <a:pPr>
              <a:defRPr/>
            </a:pPr>
            <a:fld id="{174923CB-F0EA-4AE7-B94A-D4B570012631}" type="slidenum">
              <a:rPr lang="en-US"/>
              <a:pPr>
                <a:defRPr/>
              </a:pPr>
              <a:t>398</a:t>
            </a:fld>
            <a:endParaRPr lang="en-US"/>
          </a:p>
        </p:txBody>
      </p:sp>
    </p:spTree>
    <p:extLst>
      <p:ext uri="{BB962C8B-B14F-4D97-AF65-F5344CB8AC3E}">
        <p14:creationId xmlns:p14="http://schemas.microsoft.com/office/powerpoint/2010/main" val="326623524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Content Placeholder 2"/>
          <p:cNvSpPr>
            <a:spLocks noGrp="1"/>
          </p:cNvSpPr>
          <p:nvPr>
            <p:ph sz="quarter" idx="1"/>
          </p:nvPr>
        </p:nvSpPr>
        <p:spPr>
          <a:xfrm>
            <a:off x="152400" y="228600"/>
            <a:ext cx="8839200" cy="4495800"/>
          </a:xfrm>
        </p:spPr>
        <p:txBody>
          <a:bodyPr/>
          <a:lstStyle/>
          <a:p>
            <a:r>
              <a:rPr lang="en-US" altLang="en-US" b="1" smtClean="0"/>
              <a:t>Ranges of body mass index (BMI) used to classify degrees of overweight and associated risk of co-morbidities.</a:t>
            </a:r>
          </a:p>
          <a:p>
            <a:pPr>
              <a:buFont typeface="Wingdings 2" pitchFamily="18" charset="2"/>
              <a:buNone/>
            </a:pPr>
            <a:endParaRPr lang="en-US" altLang="en-US" b="1" u="sng" smtClean="0"/>
          </a:p>
          <a:p>
            <a:pPr>
              <a:buFont typeface="Wingdings 2" pitchFamily="18" charset="2"/>
              <a:buNone/>
            </a:pPr>
            <a:r>
              <a:rPr lang="en-US" altLang="en-US" sz="2400" b="1" u="sng" smtClean="0"/>
              <a:t>WHO</a:t>
            </a:r>
            <a:r>
              <a:rPr lang="en-US" altLang="en-US" sz="2400" b="1" smtClean="0"/>
              <a:t> </a:t>
            </a:r>
            <a:r>
              <a:rPr lang="en-US" altLang="en-US" sz="2400" b="1" u="sng" smtClean="0"/>
              <a:t>classification</a:t>
            </a:r>
            <a:r>
              <a:rPr lang="en-US" altLang="en-US" sz="2400" b="1" smtClean="0"/>
              <a:t>        </a:t>
            </a:r>
            <a:r>
              <a:rPr lang="en-US" altLang="en-US" sz="2400" b="1" u="sng" smtClean="0"/>
              <a:t>BMI (kg/m2) </a:t>
            </a:r>
            <a:r>
              <a:rPr lang="en-US" altLang="en-US" sz="2400" b="1" smtClean="0"/>
              <a:t>    </a:t>
            </a:r>
            <a:r>
              <a:rPr lang="en-US" altLang="en-US" sz="2400" b="1" u="sng" smtClean="0"/>
              <a:t>Risk of co-morbidities</a:t>
            </a:r>
            <a:endParaRPr lang="en-US" altLang="en-US" sz="2400" smtClean="0"/>
          </a:p>
          <a:p>
            <a:pPr>
              <a:buFont typeface="Wingdings 2" pitchFamily="18" charset="2"/>
              <a:buNone/>
            </a:pPr>
            <a:r>
              <a:rPr lang="en-US" altLang="en-US" smtClean="0"/>
              <a:t>Overweight                       25–30                Mildly increased</a:t>
            </a:r>
          </a:p>
          <a:p>
            <a:pPr>
              <a:buFont typeface="Wingdings 2" pitchFamily="18" charset="2"/>
              <a:buNone/>
            </a:pPr>
            <a:r>
              <a:rPr lang="en-US" altLang="en-US" smtClean="0"/>
              <a:t>Obese                               &gt; 30</a:t>
            </a:r>
          </a:p>
          <a:p>
            <a:pPr>
              <a:buFont typeface="Wingdings 2" pitchFamily="18" charset="2"/>
              <a:buNone/>
            </a:pPr>
            <a:r>
              <a:rPr lang="en-US" altLang="en-US" smtClean="0"/>
              <a:t>		Class I                   30–35                Moderate</a:t>
            </a:r>
          </a:p>
          <a:p>
            <a:pPr>
              <a:buFont typeface="Wingdings 2" pitchFamily="18" charset="2"/>
              <a:buNone/>
            </a:pPr>
            <a:r>
              <a:rPr lang="en-US" altLang="en-US" smtClean="0"/>
              <a:t>		Class II                  35–40                Severe</a:t>
            </a:r>
          </a:p>
          <a:p>
            <a:pPr>
              <a:buFont typeface="Wingdings 2" pitchFamily="18" charset="2"/>
              <a:buNone/>
            </a:pPr>
            <a:r>
              <a:rPr lang="en-US" altLang="en-US" smtClean="0"/>
              <a:t>		Class III                 &gt; 40                   Very severe</a:t>
            </a:r>
          </a:p>
          <a:p>
            <a:pPr>
              <a:buFont typeface="Wingdings 2" pitchFamily="18" charset="2"/>
              <a:buNone/>
            </a:pPr>
            <a:endParaRPr lang="en-US" altLang="en-US" smtClean="0"/>
          </a:p>
          <a:p>
            <a:endParaRPr lang="en-US" altLang="en-US" b="1" smtClean="0"/>
          </a:p>
          <a:p>
            <a:endParaRPr lang="en-US" altLang="en-US" smtClean="0"/>
          </a:p>
          <a:p>
            <a:endParaRPr lang="en-US" altLang="en-US" smtClean="0"/>
          </a:p>
        </p:txBody>
      </p:sp>
      <p:sp>
        <p:nvSpPr>
          <p:cNvPr id="4" name="Slide Number Placeholder 3"/>
          <p:cNvSpPr>
            <a:spLocks noGrp="1"/>
          </p:cNvSpPr>
          <p:nvPr>
            <p:ph type="sldNum" sz="quarter" idx="12"/>
          </p:nvPr>
        </p:nvSpPr>
        <p:spPr/>
        <p:txBody>
          <a:bodyPr/>
          <a:lstStyle/>
          <a:p>
            <a:pPr>
              <a:defRPr/>
            </a:pPr>
            <a:fld id="{2CDEE901-BF3B-4581-B4E6-332E8597C31E}" type="slidenum">
              <a:rPr lang="en-US"/>
              <a:pPr>
                <a:defRPr/>
              </a:pPr>
              <a:t>399</a:t>
            </a:fld>
            <a:endParaRPr lang="en-US"/>
          </a:p>
        </p:txBody>
      </p:sp>
    </p:spTree>
    <p:extLst>
      <p:ext uri="{BB962C8B-B14F-4D97-AF65-F5344CB8AC3E}">
        <p14:creationId xmlns:p14="http://schemas.microsoft.com/office/powerpoint/2010/main" val="463912261"/>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4722"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914400" y="533400"/>
            <a:ext cx="6934200" cy="6019800"/>
          </a:xfrm>
          <a:noFill/>
        </p:spPr>
      </p:pic>
      <p:sp>
        <p:nvSpPr>
          <p:cNvPr id="3" name="Slide Number Placeholder 2"/>
          <p:cNvSpPr>
            <a:spLocks noGrp="1"/>
          </p:cNvSpPr>
          <p:nvPr>
            <p:ph type="sldNum" sz="quarter" idx="12"/>
          </p:nvPr>
        </p:nvSpPr>
        <p:spPr/>
        <p:txBody>
          <a:bodyPr/>
          <a:lstStyle/>
          <a:p>
            <a:pPr>
              <a:defRPr/>
            </a:pPr>
            <a:fld id="{3EC9D1BE-B7AD-4442-9B5E-D58247BB7991}" type="slidenum">
              <a:rPr lang="en-US"/>
              <a:pPr>
                <a:defRPr/>
              </a:pPr>
              <a:t>4</a:t>
            </a:fld>
            <a:endParaRPr lang="en-US"/>
          </a:p>
        </p:txBody>
      </p:sp>
    </p:spTree>
    <p:extLst>
      <p:ext uri="{BB962C8B-B14F-4D97-AF65-F5344CB8AC3E}">
        <p14:creationId xmlns:p14="http://schemas.microsoft.com/office/powerpoint/2010/main" val="22218308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
          </p:nvPr>
        </p:nvGraphicFramePr>
        <p:xfrm>
          <a:off x="609600" y="838200"/>
          <a:ext cx="8382000" cy="5837238"/>
        </p:xfrm>
        <a:graphic>
          <a:graphicData uri="http://schemas.openxmlformats.org/drawingml/2006/table">
            <a:tbl>
              <a:tblPr/>
              <a:tblGrid>
                <a:gridCol w="2095500"/>
                <a:gridCol w="2095500"/>
                <a:gridCol w="2095500"/>
                <a:gridCol w="2095500"/>
              </a:tblGrid>
              <a:tr h="579914">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Syndrome</a:t>
                      </a:r>
                      <a:endParaRPr kumimoji="0" lang="en-US" sz="1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25" marT="9526" marB="9526"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Inheritance</a:t>
                      </a:r>
                      <a:endParaRPr kumimoji="0" lang="en-US" sz="1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25" marT="9526" marB="9526"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Abnormality</a:t>
                      </a:r>
                      <a:endParaRPr kumimoji="0" lang="en-US" sz="1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25" marT="9526" marB="9526"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Clinical features/treatment</a:t>
                      </a:r>
                      <a:endParaRPr kumimoji="0" lang="en-US" sz="1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25" marT="9526" marB="9526"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9482">
                <a:tc gridSpan="4">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Unconjugated hyperbilirubinaemia</a:t>
                      </a:r>
                      <a:endParaRPr kumimoji="0" lang="en-US" sz="1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25" marT="9526" marB="95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579914">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Gilbert's</a:t>
                      </a:r>
                      <a:endParaRPr kumimoji="0" lang="en-US" sz="1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25" marT="9526" marB="95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Autosomal dominant</a:t>
                      </a:r>
                      <a:endParaRPr kumimoji="0" lang="en-US" sz="1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25" marT="9526" marB="95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 Glucuronyl transferase</a:t>
                      </a:r>
                      <a:endParaRPr kumimoji="0" lang="en-US" sz="1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25" marT="9526" marB="95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Mild jaundice, especially with fasting</a:t>
                      </a:r>
                      <a:endParaRPr kumimoji="0" lang="en-US" sz="1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25" marT="9526" marB="95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299482">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 </a:t>
                      </a:r>
                      <a:endParaRPr kumimoji="0" lang="en-US" sz="1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25" marT="9526" marB="95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 </a:t>
                      </a:r>
                      <a:endParaRPr kumimoji="0" lang="en-US" sz="1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25" marT="9526" marB="95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 Bilirubin uptake</a:t>
                      </a:r>
                      <a:endParaRPr kumimoji="0" lang="en-US" sz="1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25" marT="9526" marB="95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No treatment necessary</a:t>
                      </a:r>
                      <a:endParaRPr kumimoji="0" lang="en-US" sz="1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25" marT="9526" marB="95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299482">
                <a:tc gridSpan="4">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Crigler-Najjar</a:t>
                      </a:r>
                      <a:endParaRPr kumimoji="0" lang="en-US" sz="1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25" marT="9526" marB="95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579914">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  Type I</a:t>
                      </a:r>
                      <a:endParaRPr kumimoji="0" lang="en-US" sz="1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25" marT="9526" marB="95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Autosomal recessive</a:t>
                      </a:r>
                      <a:endParaRPr kumimoji="0" lang="en-US" sz="1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25" marT="9526" marB="95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Absent glucuronyl transferase</a:t>
                      </a:r>
                      <a:endParaRPr kumimoji="0" lang="en-US" sz="1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25" marT="9526" marB="95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Rapid death in neonate (kernicterus)</a:t>
                      </a:r>
                      <a:endParaRPr kumimoji="0" lang="en-US" sz="1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25" marT="9526" marB="95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579914">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  Type II</a:t>
                      </a:r>
                      <a:endParaRPr kumimoji="0" lang="en-US" sz="1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25" marT="9526" marB="95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Autosomal dominant</a:t>
                      </a:r>
                      <a:endParaRPr kumimoji="0" lang="en-US" sz="1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25" marT="9526" marB="95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 Glucuronyl transferase</a:t>
                      </a:r>
                      <a:endParaRPr kumimoji="0" lang="en-US" sz="1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25" marT="9526" marB="95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Presents in neonate</a:t>
                      </a:r>
                      <a:endParaRPr kumimoji="0" lang="en-US" sz="1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25" marT="9526" marB="95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860345">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 </a:t>
                      </a:r>
                      <a:endParaRPr kumimoji="0" lang="en-US" sz="1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25" marT="9526" marB="95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 </a:t>
                      </a:r>
                      <a:endParaRPr kumimoji="0" lang="en-US" sz="1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25" marT="9526" marB="95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 </a:t>
                      </a:r>
                      <a:endParaRPr kumimoji="0" lang="en-US" sz="1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25" marT="9526" marB="95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Phenobarbital, ultraviolet light or liver transplant as treatment</a:t>
                      </a:r>
                      <a:endParaRPr kumimoji="0" lang="en-US" sz="1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25" marT="9526" marB="95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299482">
                <a:tc gridSpan="4">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Conjugated hyperbilirubinaemia</a:t>
                      </a:r>
                      <a:endParaRPr kumimoji="0" lang="en-US" sz="1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25" marT="9526" marB="95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860345">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Dubin-Johnson</a:t>
                      </a:r>
                      <a:endParaRPr kumimoji="0" lang="en-US" sz="1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25" marT="9526" marB="95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Autosomal recessive</a:t>
                      </a:r>
                      <a:endParaRPr kumimoji="0" lang="en-US" sz="1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25" marT="9526" marB="95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 Canalicular excretion of organic anions, including bilirubin</a:t>
                      </a:r>
                      <a:endParaRPr kumimoji="0" lang="en-US" sz="1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25" marT="9526" marB="95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Mild</a:t>
                      </a:r>
                      <a:br>
                        <a:rPr kumimoji="0" lang="en-US" sz="1600" b="0" i="0" u="none" strike="noStrike" cap="none" normalizeH="0" baseline="0">
                          <a:ln>
                            <a:noFill/>
                          </a:ln>
                          <a:solidFill>
                            <a:schemeClr val="tx1"/>
                          </a:solidFill>
                          <a:effectLst/>
                          <a:latin typeface="Times New Roman" pitchFamily="18" charset="0"/>
                          <a:cs typeface="Times New Roman" pitchFamily="18" charset="0"/>
                        </a:rPr>
                      </a:br>
                      <a:r>
                        <a:rPr kumimoji="0" lang="en-US" sz="1600" b="0" i="0" u="none" strike="noStrike" cap="none" normalizeH="0" baseline="0">
                          <a:ln>
                            <a:noFill/>
                          </a:ln>
                          <a:solidFill>
                            <a:schemeClr val="tx1"/>
                          </a:solidFill>
                          <a:effectLst/>
                          <a:latin typeface="Times New Roman" pitchFamily="18" charset="0"/>
                          <a:cs typeface="Times New Roman" pitchFamily="18" charset="0"/>
                        </a:rPr>
                        <a:t>No treatment necessary</a:t>
                      </a:r>
                      <a:endParaRPr kumimoji="0" lang="en-US" sz="1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25" marT="9526" marB="95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299482">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Rotor's</a:t>
                      </a:r>
                      <a:endParaRPr kumimoji="0" lang="en-US" sz="1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25" marT="9526" marB="95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Autosomal recessive</a:t>
                      </a:r>
                      <a:endParaRPr kumimoji="0" lang="en-US" sz="1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25" marT="9526" marB="95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 Bilirubin uptake</a:t>
                      </a:r>
                      <a:endParaRPr kumimoji="0" lang="en-US" sz="1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25" marT="9526" marB="95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Mild</a:t>
                      </a:r>
                      <a:endParaRPr kumimoji="0" lang="en-US" sz="1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25" marT="9526" marB="95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299482">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 </a:t>
                      </a:r>
                      <a:endParaRPr kumimoji="0" lang="en-US" sz="1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25" marT="9526" marB="95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 </a:t>
                      </a:r>
                      <a:endParaRPr kumimoji="0" lang="en-US" sz="1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25" marT="9526" marB="95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 Intrahepatic binding</a:t>
                      </a:r>
                      <a:endParaRPr kumimoji="0" lang="en-US" sz="1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25" marT="9526" marB="95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No treatment necessary</a:t>
                      </a:r>
                      <a:endParaRPr kumimoji="0" lang="en-US" sz="1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25" marT="9526" marB="95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bl>
          </a:graphicData>
        </a:graphic>
      </p:graphicFrame>
      <p:sp>
        <p:nvSpPr>
          <p:cNvPr id="4" name="Slide Number Placeholder 3"/>
          <p:cNvSpPr>
            <a:spLocks noGrp="1"/>
          </p:cNvSpPr>
          <p:nvPr>
            <p:ph type="sldNum" sz="quarter" idx="12"/>
          </p:nvPr>
        </p:nvSpPr>
        <p:spPr/>
        <p:txBody>
          <a:bodyPr/>
          <a:lstStyle/>
          <a:p>
            <a:pPr>
              <a:defRPr/>
            </a:pPr>
            <a:fld id="{CE319461-34FE-4A4F-8704-4D2523A8039A}" type="slidenum">
              <a:rPr lang="en-US"/>
              <a:pPr>
                <a:defRPr/>
              </a:pPr>
              <a:t>40</a:t>
            </a:fld>
            <a:endParaRPr lang="en-US"/>
          </a:p>
        </p:txBody>
      </p:sp>
      <p:sp>
        <p:nvSpPr>
          <p:cNvPr id="451654" name="Rectangle 5"/>
          <p:cNvSpPr>
            <a:spLocks noChangeArrowheads="1"/>
          </p:cNvSpPr>
          <p:nvPr/>
        </p:nvSpPr>
        <p:spPr bwMode="auto">
          <a:xfrm>
            <a:off x="381000" y="228600"/>
            <a:ext cx="8458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en-US" sz="2400" b="1">
                <a:solidFill>
                  <a:prstClr val="black"/>
                </a:solidFill>
                <a:latin typeface="Arial" charset="0"/>
                <a:cs typeface="Arial" charset="0"/>
              </a:rPr>
              <a:t>Congenital non-haemolytic </a:t>
            </a:r>
            <a:r>
              <a:rPr lang="en-US" altLang="en-US" sz="2800" b="1">
                <a:solidFill>
                  <a:prstClr val="black"/>
                </a:solidFill>
                <a:latin typeface="Arial" charset="0"/>
                <a:cs typeface="Arial" charset="0"/>
              </a:rPr>
              <a:t>hyperbilirubinaemia</a:t>
            </a:r>
            <a:endParaRPr lang="en-US" altLang="en-US" sz="2000">
              <a:solidFill>
                <a:prstClr val="black"/>
              </a:solidFill>
              <a:latin typeface="Arial" charset="0"/>
              <a:cs typeface="Arial" charset="0"/>
            </a:endParaRPr>
          </a:p>
        </p:txBody>
      </p:sp>
    </p:spTree>
    <p:extLst>
      <p:ext uri="{BB962C8B-B14F-4D97-AF65-F5344CB8AC3E}">
        <p14:creationId xmlns:p14="http://schemas.microsoft.com/office/powerpoint/2010/main" val="3635980019"/>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226" name="Content Placeholder 2"/>
          <p:cNvSpPr>
            <a:spLocks noGrp="1"/>
          </p:cNvSpPr>
          <p:nvPr>
            <p:ph sz="quarter" idx="1"/>
          </p:nvPr>
        </p:nvSpPr>
        <p:spPr>
          <a:xfrm>
            <a:off x="304800" y="381000"/>
            <a:ext cx="8382000" cy="5638800"/>
          </a:xfrm>
        </p:spPr>
        <p:txBody>
          <a:bodyPr/>
          <a:lstStyle/>
          <a:p>
            <a:pPr>
              <a:buFont typeface="Wingdings 2" pitchFamily="18" charset="2"/>
              <a:buNone/>
            </a:pPr>
            <a:r>
              <a:rPr lang="en-US" altLang="en-US" sz="3600" smtClean="0"/>
              <a:t>Other methods used to estimate percentage of body fat</a:t>
            </a:r>
            <a:endParaRPr lang="en-US" altLang="en-US" sz="3200" smtClean="0"/>
          </a:p>
          <a:p>
            <a:r>
              <a:rPr lang="en-US" altLang="en-US" sz="3600" smtClean="0"/>
              <a:t>Measuring skin fold thickness- </a:t>
            </a:r>
            <a:endParaRPr lang="en-US" altLang="en-US" sz="3200" smtClean="0"/>
          </a:p>
          <a:p>
            <a:pPr lvl="1"/>
            <a:r>
              <a:rPr lang="en-US" altLang="en-US" sz="3200" smtClean="0"/>
              <a:t>Should be measured over the middle of the triceps muscle; normal values are 20 mm in a man and 30 mm in a woman.</a:t>
            </a:r>
            <a:endParaRPr lang="en-US" altLang="en-US" sz="2800" smtClean="0"/>
          </a:p>
          <a:p>
            <a:r>
              <a:rPr lang="en-US" altLang="en-US" sz="3600" smtClean="0"/>
              <a:t>Bioelectrical empedence</a:t>
            </a:r>
            <a:endParaRPr lang="en-US" altLang="en-US" sz="3200" smtClean="0"/>
          </a:p>
          <a:p>
            <a:r>
              <a:rPr lang="en-US" altLang="en-US" sz="3600" smtClean="0"/>
              <a:t>Under water weight</a:t>
            </a:r>
            <a:endParaRPr lang="en-US" altLang="en-US" sz="3200" smtClean="0"/>
          </a:p>
          <a:p>
            <a:endParaRPr lang="en-US" altLang="en-US" sz="3200" smtClean="0"/>
          </a:p>
        </p:txBody>
      </p:sp>
      <p:sp>
        <p:nvSpPr>
          <p:cNvPr id="4" name="Slide Number Placeholder 3"/>
          <p:cNvSpPr>
            <a:spLocks noGrp="1"/>
          </p:cNvSpPr>
          <p:nvPr>
            <p:ph type="sldNum" sz="quarter" idx="12"/>
          </p:nvPr>
        </p:nvSpPr>
        <p:spPr/>
        <p:txBody>
          <a:bodyPr/>
          <a:lstStyle/>
          <a:p>
            <a:pPr>
              <a:defRPr/>
            </a:pPr>
            <a:fld id="{94F5BC32-4B59-4F36-972D-95E46D99B56A}" type="slidenum">
              <a:rPr lang="en-US"/>
              <a:pPr>
                <a:defRPr/>
              </a:pPr>
              <a:t>400</a:t>
            </a:fld>
            <a:endParaRPr lang="en-US"/>
          </a:p>
        </p:txBody>
      </p:sp>
    </p:spTree>
    <p:extLst>
      <p:ext uri="{BB962C8B-B14F-4D97-AF65-F5344CB8AC3E}">
        <p14:creationId xmlns:p14="http://schemas.microsoft.com/office/powerpoint/2010/main" val="1771619800"/>
      </p:ext>
    </p:extLst>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250" name="Content Placeholder 2"/>
          <p:cNvSpPr>
            <a:spLocks noGrp="1"/>
          </p:cNvSpPr>
          <p:nvPr>
            <p:ph sz="quarter" idx="1"/>
          </p:nvPr>
        </p:nvSpPr>
        <p:spPr>
          <a:xfrm>
            <a:off x="152400" y="228600"/>
            <a:ext cx="8839200" cy="6324600"/>
          </a:xfrm>
        </p:spPr>
        <p:txBody>
          <a:bodyPr/>
          <a:lstStyle/>
          <a:p>
            <a:pPr>
              <a:buFont typeface="Wingdings 2" pitchFamily="18" charset="2"/>
              <a:buNone/>
            </a:pPr>
            <a:r>
              <a:rPr lang="en-US" altLang="en-US" sz="1600" b="1" smtClean="0"/>
              <a:t>   </a:t>
            </a:r>
            <a:r>
              <a:rPr lang="en-US" altLang="en-US" sz="2000" b="1" smtClean="0"/>
              <a:t>Classification systems for metabolic syndrome: ATP III of the National Cholesterol Education Program (NCEP) and International Diabetes Federation (IDF)</a:t>
            </a:r>
            <a:endParaRPr lang="en-US" altLang="en-US" sz="1600" smtClean="0"/>
          </a:p>
          <a:p>
            <a:pPr>
              <a:buFont typeface="Wingdings 2" pitchFamily="18" charset="2"/>
              <a:buNone/>
            </a:pPr>
            <a:r>
              <a:rPr lang="en-US" altLang="en-US" sz="1600" b="1" smtClean="0"/>
              <a:t> </a:t>
            </a:r>
            <a:endParaRPr lang="en-US" altLang="en-US" sz="1600" smtClean="0"/>
          </a:p>
          <a:p>
            <a:pPr>
              <a:buFont typeface="Wingdings 2" pitchFamily="18" charset="2"/>
              <a:buNone/>
            </a:pPr>
            <a:r>
              <a:rPr lang="en-US" altLang="en-US" sz="1600" b="1" smtClean="0"/>
              <a:t>  Risk factor	              ATP III NCEP (any 3 of	                   International Diabetes</a:t>
            </a:r>
            <a:endParaRPr lang="en-US" altLang="en-US" sz="1600" smtClean="0"/>
          </a:p>
          <a:p>
            <a:pPr>
              <a:buFont typeface="Wingdings 2" pitchFamily="18" charset="2"/>
              <a:buNone/>
            </a:pPr>
            <a:r>
              <a:rPr lang="en-US" altLang="en-US" sz="1600" b="1" smtClean="0"/>
              <a:t>                                                               the 5 features)</a:t>
            </a:r>
            <a:r>
              <a:rPr lang="en-US" altLang="en-US" sz="1600" smtClean="0"/>
              <a:t>                            </a:t>
            </a:r>
            <a:r>
              <a:rPr lang="en-US" altLang="en-US" sz="1600" b="1" smtClean="0"/>
              <a:t>Federation (large waist </a:t>
            </a:r>
            <a:r>
              <a:rPr lang="en-US" altLang="en-US" sz="1600" smtClean="0"/>
              <a:t>+ </a:t>
            </a:r>
            <a:r>
              <a:rPr lang="en-US" altLang="en-US" sz="1600" b="1" smtClean="0"/>
              <a:t>any</a:t>
            </a:r>
            <a:endParaRPr lang="en-US" altLang="en-US" sz="1600" smtClean="0"/>
          </a:p>
          <a:p>
            <a:pPr>
              <a:buFont typeface="Wingdings 2" pitchFamily="18" charset="2"/>
              <a:buNone/>
            </a:pPr>
            <a:r>
              <a:rPr lang="en-US" altLang="en-US" sz="1600" b="1" smtClean="0"/>
              <a:t>                                                                                                                       other 2 features)</a:t>
            </a:r>
            <a:endParaRPr lang="en-US" altLang="en-US" sz="1600" smtClean="0"/>
          </a:p>
          <a:p>
            <a:r>
              <a:rPr lang="en-US" altLang="en-US" sz="1600" smtClean="0"/>
              <a:t>Waist circumference</a:t>
            </a:r>
          </a:p>
          <a:p>
            <a:pPr lvl="3">
              <a:buFont typeface="Wingdings 2" pitchFamily="18" charset="2"/>
              <a:buNone/>
            </a:pPr>
            <a:r>
              <a:rPr lang="en-US" altLang="en-US" sz="1600" smtClean="0"/>
              <a:t>Men                       &gt; 102 cm (40 in)                                  &gt; 94 cm (37 in)</a:t>
            </a:r>
          </a:p>
          <a:p>
            <a:pPr lvl="3">
              <a:buFont typeface="Wingdings 2" pitchFamily="18" charset="2"/>
              <a:buNone/>
            </a:pPr>
            <a:r>
              <a:rPr lang="en-US" altLang="en-US" sz="1600" smtClean="0"/>
              <a:t>Women                  &gt; 88 cm (35 in)                                   &gt; 80 cm (35 in)       </a:t>
            </a:r>
          </a:p>
          <a:p>
            <a:r>
              <a:rPr lang="en-US" altLang="en-US" sz="1600" smtClean="0"/>
              <a:t>Triglycerides              &gt; 150 mg/dL (1.7 mmol/L)                &gt; 150 mg/dL (1.7 mmol/L)</a:t>
            </a:r>
          </a:p>
          <a:p>
            <a:r>
              <a:rPr lang="en-US" altLang="en-US" sz="1600" smtClean="0"/>
              <a:t>HDL cholesterol  </a:t>
            </a:r>
          </a:p>
          <a:p>
            <a:pPr lvl="3">
              <a:buFont typeface="Wingdings 2" pitchFamily="18" charset="2"/>
              <a:buNone/>
            </a:pPr>
            <a:r>
              <a:rPr lang="en-US" altLang="en-US" sz="1600" smtClean="0"/>
              <a:t>Men                      &lt; 40 mg/dL (1.03 mmol/L)               ≤ 40 mg/dL (1.03 mmol/L)</a:t>
            </a:r>
          </a:p>
          <a:p>
            <a:pPr lvl="3">
              <a:buFont typeface="Wingdings 2" pitchFamily="18" charset="2"/>
              <a:buNone/>
            </a:pPr>
            <a:r>
              <a:rPr lang="en-US" altLang="en-US" sz="1600" smtClean="0"/>
              <a:t>Women                 &lt; 50 mg/dL (1.29 mmol/L)             &lt; 50 mg/dL (1.29 mmol/L)</a:t>
            </a:r>
          </a:p>
          <a:p>
            <a:pPr lvl="3">
              <a:buFont typeface="Wingdings 2" pitchFamily="18" charset="2"/>
              <a:buNone/>
            </a:pPr>
            <a:r>
              <a:rPr lang="en-US" altLang="en-US" sz="1600" smtClean="0"/>
              <a:t> </a:t>
            </a:r>
          </a:p>
          <a:p>
            <a:r>
              <a:rPr lang="en-US" altLang="en-US" sz="1600" smtClean="0"/>
              <a:t>Blood pressure                 ≥130/≥ 85 mmHg                              ≥130/≥85 mmHg</a:t>
            </a:r>
          </a:p>
          <a:p>
            <a:r>
              <a:rPr lang="en-US" altLang="en-US" sz="1600" smtClean="0"/>
              <a:t>Fasting glucose               ≥110 mg/dL (6.1 mmol/L)                ≥100 mg/dL (5.6 mmol/L)</a:t>
            </a:r>
          </a:p>
          <a:p>
            <a:pPr>
              <a:buFont typeface="Wingdings 2" pitchFamily="18" charset="2"/>
              <a:buNone/>
            </a:pPr>
            <a:endParaRPr lang="en-US" altLang="en-US" sz="1600" smtClean="0"/>
          </a:p>
          <a:p>
            <a:pPr>
              <a:buFont typeface="Wingdings 2" pitchFamily="18" charset="2"/>
              <a:buNone/>
            </a:pPr>
            <a:r>
              <a:rPr lang="en-US" altLang="en-US" sz="1600" b="1" smtClean="0"/>
              <a:t>                                                          NOTE: ATP III = Adult Treatment Panel 3</a:t>
            </a:r>
            <a:endParaRPr lang="en-US" altLang="en-US" sz="1600" smtClean="0"/>
          </a:p>
        </p:txBody>
      </p:sp>
      <p:sp>
        <p:nvSpPr>
          <p:cNvPr id="4" name="Slide Number Placeholder 3"/>
          <p:cNvSpPr>
            <a:spLocks noGrp="1"/>
          </p:cNvSpPr>
          <p:nvPr>
            <p:ph type="sldNum" sz="quarter" idx="12"/>
          </p:nvPr>
        </p:nvSpPr>
        <p:spPr/>
        <p:txBody>
          <a:bodyPr/>
          <a:lstStyle/>
          <a:p>
            <a:pPr>
              <a:defRPr/>
            </a:pPr>
            <a:fld id="{BA808616-0C28-45E6-AA96-071037914930}" type="slidenum">
              <a:rPr lang="en-US"/>
              <a:pPr>
                <a:defRPr/>
              </a:pPr>
              <a:t>401</a:t>
            </a:fld>
            <a:endParaRPr lang="en-US" dirty="0"/>
          </a:p>
        </p:txBody>
      </p:sp>
    </p:spTree>
    <p:extLst>
      <p:ext uri="{BB962C8B-B14F-4D97-AF65-F5344CB8AC3E}">
        <p14:creationId xmlns:p14="http://schemas.microsoft.com/office/powerpoint/2010/main" val="3852685779"/>
      </p:ext>
    </p:extLst>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39329C20-174D-4150-B297-88D585036169}" type="slidenum">
              <a:rPr lang="en-US"/>
              <a:pPr>
                <a:defRPr/>
              </a:pPr>
              <a:t>402</a:t>
            </a:fld>
            <a:endParaRPr lang="en-US"/>
          </a:p>
        </p:txBody>
      </p:sp>
      <p:pic>
        <p:nvPicPr>
          <p:cNvPr id="8222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463" y="381000"/>
            <a:ext cx="8694737" cy="418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2276" name="Content Placeholder 6"/>
          <p:cNvSpPr>
            <a:spLocks noGrp="1"/>
          </p:cNvSpPr>
          <p:nvPr>
            <p:ph sz="quarter" idx="1"/>
          </p:nvPr>
        </p:nvSpPr>
        <p:spPr>
          <a:xfrm>
            <a:off x="914400" y="4648200"/>
            <a:ext cx="7772400" cy="1905000"/>
          </a:xfrm>
          <a:ln>
            <a:solidFill>
              <a:schemeClr val="accent1"/>
            </a:solidFill>
            <a:miter lim="800000"/>
            <a:headEnd/>
            <a:tailEnd/>
          </a:ln>
        </p:spPr>
        <p:txBody>
          <a:bodyPr/>
          <a:lstStyle/>
          <a:p>
            <a:r>
              <a:rPr lang="en-US" altLang="en-US" sz="4000" smtClean="0"/>
              <a:t>A "super obese" male with a BMI of 53 kg/m</a:t>
            </a:r>
            <a:r>
              <a:rPr lang="en-US" altLang="en-US" sz="4000" baseline="30000" smtClean="0"/>
              <a:t>2</a:t>
            </a:r>
            <a:r>
              <a:rPr lang="en-US" altLang="en-US" sz="4000" smtClean="0"/>
              <a:t>: weight 182 kg (400 lb), height 185 cm (6 ft 1 in)</a:t>
            </a:r>
          </a:p>
        </p:txBody>
      </p:sp>
    </p:spTree>
    <p:extLst>
      <p:ext uri="{BB962C8B-B14F-4D97-AF65-F5344CB8AC3E}">
        <p14:creationId xmlns:p14="http://schemas.microsoft.com/office/powerpoint/2010/main" val="339808571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298" name="Title 1"/>
          <p:cNvSpPr>
            <a:spLocks noGrp="1"/>
          </p:cNvSpPr>
          <p:nvPr>
            <p:ph type="title"/>
          </p:nvPr>
        </p:nvSpPr>
        <p:spPr>
          <a:xfrm>
            <a:off x="381000" y="228600"/>
            <a:ext cx="4343400" cy="685800"/>
          </a:xfrm>
        </p:spPr>
        <p:txBody>
          <a:bodyPr/>
          <a:lstStyle/>
          <a:p>
            <a:r>
              <a:rPr lang="en-US" altLang="en-US" b="1" smtClean="0"/>
              <a:t/>
            </a:r>
            <a:br>
              <a:rPr lang="en-US" altLang="en-US" b="1" smtClean="0"/>
            </a:br>
            <a:r>
              <a:rPr lang="en-US" altLang="en-US" b="1" smtClean="0"/>
              <a:t/>
            </a:r>
            <a:br>
              <a:rPr lang="en-US" altLang="en-US" b="1" smtClean="0"/>
            </a:br>
            <a:r>
              <a:rPr lang="en-US" altLang="en-US" b="1" smtClean="0"/>
              <a:t/>
            </a:r>
            <a:br>
              <a:rPr lang="en-US" altLang="en-US" b="1" smtClean="0"/>
            </a:br>
            <a:r>
              <a:rPr lang="en-US" altLang="en-US" b="1" smtClean="0"/>
              <a:t/>
            </a:r>
            <a:br>
              <a:rPr lang="en-US" altLang="en-US" b="1" smtClean="0"/>
            </a:br>
            <a:r>
              <a:rPr lang="en-US" altLang="en-US" b="1" smtClean="0"/>
              <a:t/>
            </a:r>
            <a:br>
              <a:rPr lang="en-US" altLang="en-US" b="1" smtClean="0"/>
            </a:br>
            <a:r>
              <a:rPr lang="en-US" altLang="en-US" b="1" smtClean="0"/>
              <a:t/>
            </a:r>
            <a:br>
              <a:rPr lang="en-US" altLang="en-US" b="1" smtClean="0"/>
            </a:br>
            <a:r>
              <a:rPr lang="en-US" altLang="en-US" b="1" smtClean="0"/>
              <a:t/>
            </a:r>
            <a:br>
              <a:rPr lang="en-US" altLang="en-US" b="1" smtClean="0"/>
            </a:br>
            <a:r>
              <a:rPr lang="en-US" altLang="en-US" b="1" smtClean="0"/>
              <a:t/>
            </a:r>
            <a:br>
              <a:rPr lang="en-US" altLang="en-US" b="1" smtClean="0"/>
            </a:br>
            <a:r>
              <a:rPr lang="en-US" altLang="en-US" b="1" smtClean="0"/>
              <a:t/>
            </a:r>
            <a:br>
              <a:rPr lang="en-US" altLang="en-US" b="1" smtClean="0"/>
            </a:br>
            <a:r>
              <a:rPr lang="en-US" altLang="en-US" b="1" smtClean="0"/>
              <a:t/>
            </a:r>
            <a:br>
              <a:rPr lang="en-US" altLang="en-US" b="1" smtClean="0"/>
            </a:br>
            <a:r>
              <a:rPr lang="en-US" altLang="en-US" b="1" smtClean="0"/>
              <a:t/>
            </a:r>
            <a:br>
              <a:rPr lang="en-US" altLang="en-US" b="1" smtClean="0"/>
            </a:br>
            <a:r>
              <a:rPr lang="en-US" altLang="en-US" b="1" smtClean="0"/>
              <a:t/>
            </a:r>
            <a:br>
              <a:rPr lang="en-US" altLang="en-US" b="1" smtClean="0"/>
            </a:br>
            <a:r>
              <a:rPr lang="en-US" altLang="en-US" b="1" smtClean="0"/>
              <a:t/>
            </a:r>
            <a:br>
              <a:rPr lang="en-US" altLang="en-US" b="1" smtClean="0"/>
            </a:br>
            <a:r>
              <a:rPr lang="en-US" altLang="en-US" b="1" smtClean="0"/>
              <a:t/>
            </a:r>
            <a:br>
              <a:rPr lang="en-US" altLang="en-US" b="1" smtClean="0"/>
            </a:br>
            <a:r>
              <a:rPr lang="en-US" altLang="en-US" b="1" smtClean="0"/>
              <a:t/>
            </a:r>
            <a:br>
              <a:rPr lang="en-US" altLang="en-US" b="1" smtClean="0"/>
            </a:br>
            <a:r>
              <a:rPr lang="en-US" altLang="en-US" b="1" smtClean="0"/>
              <a:t>Pathogenesis</a:t>
            </a:r>
          </a:p>
        </p:txBody>
      </p:sp>
      <p:sp>
        <p:nvSpPr>
          <p:cNvPr id="823299" name="Content Placeholder 2"/>
          <p:cNvSpPr>
            <a:spLocks noGrp="1"/>
          </p:cNvSpPr>
          <p:nvPr>
            <p:ph sz="quarter" idx="1"/>
          </p:nvPr>
        </p:nvSpPr>
        <p:spPr>
          <a:xfrm>
            <a:off x="381000" y="914400"/>
            <a:ext cx="8534400" cy="5638800"/>
          </a:xfrm>
        </p:spPr>
        <p:txBody>
          <a:bodyPr/>
          <a:lstStyle/>
          <a:p>
            <a:r>
              <a:rPr lang="en-US" altLang="en-US" sz="3200" smtClean="0"/>
              <a:t>When greater quantities of energy enter the body, than are expended, the body weight increases and most of the excess energy is stored as fat. </a:t>
            </a:r>
          </a:p>
          <a:p>
            <a:r>
              <a:rPr lang="en-US" altLang="en-US" sz="3200" smtClean="0"/>
              <a:t>Fat is stored mainly in adipocytes in subcutaneous tissue and in the intra peritoneal cavity.</a:t>
            </a:r>
          </a:p>
          <a:p>
            <a:r>
              <a:rPr lang="en-US" altLang="en-US" sz="3200" smtClean="0"/>
              <a:t>Most patients recognize their own problems, although often they are unaware of the main foods that cause obesity. </a:t>
            </a:r>
          </a:p>
          <a:p>
            <a:r>
              <a:rPr lang="en-US" altLang="en-US" sz="3200" smtClean="0"/>
              <a:t>Many symptoms are related to psychological problems or social pressures, such as the woman who cannot find fashionable clothes to wear. </a:t>
            </a:r>
          </a:p>
          <a:p>
            <a:pPr>
              <a:buFont typeface="Wingdings 2" pitchFamily="18" charset="2"/>
              <a:buNone/>
            </a:pPr>
            <a:endParaRPr lang="en-US" altLang="en-US" sz="3200" smtClean="0"/>
          </a:p>
        </p:txBody>
      </p:sp>
      <p:sp>
        <p:nvSpPr>
          <p:cNvPr id="4" name="Slide Number Placeholder 3"/>
          <p:cNvSpPr>
            <a:spLocks noGrp="1"/>
          </p:cNvSpPr>
          <p:nvPr>
            <p:ph type="sldNum" sz="quarter" idx="12"/>
          </p:nvPr>
        </p:nvSpPr>
        <p:spPr/>
        <p:txBody>
          <a:bodyPr/>
          <a:lstStyle/>
          <a:p>
            <a:pPr>
              <a:defRPr/>
            </a:pPr>
            <a:fld id="{2F6622A6-F9BA-4187-9A53-0A1A7B785FCD}" type="slidenum">
              <a:rPr lang="en-US"/>
              <a:pPr>
                <a:defRPr/>
              </a:pPr>
              <a:t>403</a:t>
            </a:fld>
            <a:endParaRPr lang="en-US"/>
          </a:p>
        </p:txBody>
      </p:sp>
    </p:spTree>
    <p:extLst>
      <p:ext uri="{BB962C8B-B14F-4D97-AF65-F5344CB8AC3E}">
        <p14:creationId xmlns:p14="http://schemas.microsoft.com/office/powerpoint/2010/main" val="1925830275"/>
      </p:ext>
    </p:extLst>
  </p:cSld>
  <p:clrMapOvr>
    <a:masterClrMapping/>
  </p:clrMapOvr>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322" name="Content Placeholder 2"/>
          <p:cNvSpPr>
            <a:spLocks noGrp="1"/>
          </p:cNvSpPr>
          <p:nvPr>
            <p:ph sz="quarter" idx="1"/>
          </p:nvPr>
        </p:nvSpPr>
        <p:spPr>
          <a:xfrm>
            <a:off x="228600" y="304800"/>
            <a:ext cx="8763000" cy="6096000"/>
          </a:xfrm>
        </p:spPr>
        <p:txBody>
          <a:bodyPr/>
          <a:lstStyle/>
          <a:p>
            <a:r>
              <a:rPr lang="en-US" altLang="en-US" sz="2800" smtClean="0"/>
              <a:t>The degree of obesity can be assessed by comparison with tables of ideal weight for height, from the BMI and by measuring skin fold thickness. </a:t>
            </a:r>
          </a:p>
          <a:p>
            <a:r>
              <a:rPr lang="en-US" altLang="en-US" sz="2800" smtClean="0"/>
              <a:t>A central distribution of body fat (a waist/hip circumference ratio of &gt; 1.0 in men and &gt; 0.9 in women) is associated with a higher risk of morbidity and mortality than is a more peripheral distribution of body fat (waist/hip ratio &lt; 0.85 in men and &lt; 0.75 in women). This is because fat located centrally, especially inside the abdomen, is more sensitive to lipolytic stimuli, with the result that the abnormalities in circulating lipids are more severe. </a:t>
            </a:r>
          </a:p>
          <a:p>
            <a:r>
              <a:rPr lang="en-US" altLang="en-US" sz="2800" smtClean="0"/>
              <a:t>There is a relationship between cardiovascular disease (hypertension or ischaemic heart disease), hyperlipidaemia, smoking, physical exercise, diabetes and obesity. </a:t>
            </a:r>
          </a:p>
          <a:p>
            <a:endParaRPr lang="en-US" altLang="en-US" smtClean="0"/>
          </a:p>
        </p:txBody>
      </p:sp>
      <p:sp>
        <p:nvSpPr>
          <p:cNvPr id="4" name="Slide Number Placeholder 3"/>
          <p:cNvSpPr>
            <a:spLocks noGrp="1"/>
          </p:cNvSpPr>
          <p:nvPr>
            <p:ph type="sldNum" sz="quarter" idx="12"/>
          </p:nvPr>
        </p:nvSpPr>
        <p:spPr/>
        <p:txBody>
          <a:bodyPr/>
          <a:lstStyle/>
          <a:p>
            <a:pPr>
              <a:defRPr/>
            </a:pPr>
            <a:fld id="{5AD3F7C7-7A6F-4A4A-8586-68E5E2883C43}" type="slidenum">
              <a:rPr lang="en-US"/>
              <a:pPr>
                <a:defRPr/>
              </a:pPr>
              <a:t>404</a:t>
            </a:fld>
            <a:endParaRPr lang="en-US"/>
          </a:p>
        </p:txBody>
      </p:sp>
    </p:spTree>
    <p:extLst>
      <p:ext uri="{BB962C8B-B14F-4D97-AF65-F5344CB8AC3E}">
        <p14:creationId xmlns:p14="http://schemas.microsoft.com/office/powerpoint/2010/main" val="1424386091"/>
      </p:ext>
    </p:extLst>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6" name="Content Placeholder 2"/>
          <p:cNvSpPr>
            <a:spLocks noGrp="1"/>
          </p:cNvSpPr>
          <p:nvPr>
            <p:ph sz="quarter" idx="1"/>
          </p:nvPr>
        </p:nvSpPr>
        <p:spPr>
          <a:xfrm>
            <a:off x="228600" y="304800"/>
            <a:ext cx="8458200" cy="5715000"/>
          </a:xfrm>
        </p:spPr>
        <p:txBody>
          <a:bodyPr/>
          <a:lstStyle/>
          <a:p>
            <a:pPr>
              <a:buFont typeface="Wingdings 2" pitchFamily="18" charset="2"/>
              <a:buNone/>
            </a:pPr>
            <a:r>
              <a:rPr lang="en-US" altLang="en-US" sz="2800" b="1" u="sng" smtClean="0"/>
              <a:t>Causes</a:t>
            </a:r>
            <a:endParaRPr lang="en-US" altLang="en-US" sz="2400" smtClean="0"/>
          </a:p>
          <a:p>
            <a:pPr>
              <a:buFont typeface="Wingdings 2" pitchFamily="18" charset="2"/>
              <a:buNone/>
            </a:pPr>
            <a:r>
              <a:rPr lang="en-US" altLang="en-US" sz="2800" smtClean="0"/>
              <a:t>1. Sedentary life style</a:t>
            </a:r>
            <a:endParaRPr lang="en-US" altLang="en-US" sz="2400" smtClean="0"/>
          </a:p>
          <a:p>
            <a:pPr lvl="1"/>
            <a:r>
              <a:rPr lang="en-US" altLang="en-US" smtClean="0"/>
              <a:t>Is a major cause of obesity because inadequate physical activity is associated with decreased muscle mass and increased adiposity.</a:t>
            </a:r>
            <a:endParaRPr lang="en-US" altLang="en-US" sz="2000" smtClean="0"/>
          </a:p>
          <a:p>
            <a:pPr>
              <a:buFont typeface="Wingdings 2" pitchFamily="18" charset="2"/>
              <a:buNone/>
            </a:pPr>
            <a:r>
              <a:rPr lang="en-US" altLang="en-US" sz="2800" smtClean="0"/>
              <a:t>2. Environmental, social and psychological factors</a:t>
            </a:r>
            <a:endParaRPr lang="en-US" altLang="en-US" sz="2400" smtClean="0"/>
          </a:p>
          <a:p>
            <a:pPr lvl="1"/>
            <a:r>
              <a:rPr lang="en-US" altLang="en-US" smtClean="0"/>
              <a:t>Contribute to abnormal feeding</a:t>
            </a:r>
            <a:endParaRPr lang="en-US" altLang="en-US" sz="2000" smtClean="0"/>
          </a:p>
          <a:p>
            <a:pPr lvl="1"/>
            <a:r>
              <a:rPr lang="en-US" altLang="en-US" smtClean="0"/>
              <a:t>Industrialization has led to abundance of high energy food (especially fatty foods) and sedentary lifestyle.</a:t>
            </a:r>
            <a:endParaRPr lang="en-US" altLang="en-US" sz="2000" smtClean="0"/>
          </a:p>
          <a:p>
            <a:pPr lvl="1"/>
            <a:r>
              <a:rPr lang="en-US" altLang="en-US" smtClean="0"/>
              <a:t>Psychological factors may contribute to obesity, in some people e.g. gaining weight during and after stressful situations such as death of a parent, severe illness or even mental depression.</a:t>
            </a:r>
            <a:endParaRPr lang="en-US" altLang="en-US" sz="2000" smtClean="0"/>
          </a:p>
          <a:p>
            <a:pPr lvl="1"/>
            <a:r>
              <a:rPr lang="en-US" altLang="en-US" smtClean="0"/>
              <a:t>It seems that eating can be a means of releasing tension.</a:t>
            </a:r>
            <a:endParaRPr lang="en-US" altLang="en-US" sz="2000" smtClean="0"/>
          </a:p>
          <a:p>
            <a:endParaRPr lang="en-US" altLang="en-US" smtClean="0"/>
          </a:p>
        </p:txBody>
      </p:sp>
      <p:sp>
        <p:nvSpPr>
          <p:cNvPr id="4" name="Slide Number Placeholder 3"/>
          <p:cNvSpPr>
            <a:spLocks noGrp="1"/>
          </p:cNvSpPr>
          <p:nvPr>
            <p:ph type="sldNum" sz="quarter" idx="12"/>
          </p:nvPr>
        </p:nvSpPr>
        <p:spPr/>
        <p:txBody>
          <a:bodyPr/>
          <a:lstStyle/>
          <a:p>
            <a:pPr>
              <a:defRPr/>
            </a:pPr>
            <a:fld id="{D70D4187-4576-4074-8D46-1BA20CD55A39}" type="slidenum">
              <a:rPr lang="en-US"/>
              <a:pPr>
                <a:defRPr/>
              </a:pPr>
              <a:t>405</a:t>
            </a:fld>
            <a:endParaRPr lang="en-US"/>
          </a:p>
        </p:txBody>
      </p:sp>
    </p:spTree>
    <p:extLst>
      <p:ext uri="{BB962C8B-B14F-4D97-AF65-F5344CB8AC3E}">
        <p14:creationId xmlns:p14="http://schemas.microsoft.com/office/powerpoint/2010/main" val="656282573"/>
      </p:ext>
    </p:extLst>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Content Placeholder 2"/>
          <p:cNvSpPr>
            <a:spLocks noGrp="1"/>
          </p:cNvSpPr>
          <p:nvPr>
            <p:ph sz="quarter" idx="1"/>
          </p:nvPr>
        </p:nvSpPr>
        <p:spPr>
          <a:xfrm>
            <a:off x="152400" y="304800"/>
            <a:ext cx="8534400" cy="5715000"/>
          </a:xfrm>
        </p:spPr>
        <p:txBody>
          <a:bodyPr/>
          <a:lstStyle/>
          <a:p>
            <a:pPr>
              <a:buFont typeface="Wingdings 2" pitchFamily="18" charset="2"/>
              <a:buNone/>
            </a:pPr>
            <a:r>
              <a:rPr lang="en-US" altLang="en-US" sz="4000" smtClean="0"/>
              <a:t>3. Childhood overnutrition</a:t>
            </a:r>
            <a:endParaRPr lang="en-US" altLang="en-US" sz="3600" smtClean="0"/>
          </a:p>
          <a:p>
            <a:pPr lvl="1"/>
            <a:r>
              <a:rPr lang="en-US" altLang="en-US" sz="3600" smtClean="0"/>
              <a:t>The rate of formation of new fat cells is especially rapid in the first few years of life and the greater the rate of fat storage, the greater the number fat cells.</a:t>
            </a:r>
            <a:endParaRPr lang="en-US" altLang="en-US" sz="3200" smtClean="0"/>
          </a:p>
          <a:p>
            <a:pPr>
              <a:buFont typeface="Wingdings 2" pitchFamily="18" charset="2"/>
              <a:buNone/>
            </a:pPr>
            <a:r>
              <a:rPr lang="en-US" altLang="en-US" sz="4000" smtClean="0"/>
              <a:t>4. Neurogenic abnormalities</a:t>
            </a:r>
            <a:endParaRPr lang="en-US" altLang="en-US" sz="3600" smtClean="0"/>
          </a:p>
          <a:p>
            <a:pPr lvl="1"/>
            <a:r>
              <a:rPr lang="en-US" altLang="en-US" sz="3600" smtClean="0"/>
              <a:t>E.g. damage to hypothalamus, coupled with abnormalities in neurotransmitters or receptors in neural pathway of hypothalamus have been found to increase feeding.</a:t>
            </a:r>
            <a:endParaRPr lang="en-US" altLang="en-US" sz="3200" smtClean="0"/>
          </a:p>
          <a:p>
            <a:endParaRPr lang="en-US" altLang="en-US" sz="4000" smtClean="0"/>
          </a:p>
        </p:txBody>
      </p:sp>
      <p:sp>
        <p:nvSpPr>
          <p:cNvPr id="4" name="Slide Number Placeholder 3"/>
          <p:cNvSpPr>
            <a:spLocks noGrp="1"/>
          </p:cNvSpPr>
          <p:nvPr>
            <p:ph type="sldNum" sz="quarter" idx="12"/>
          </p:nvPr>
        </p:nvSpPr>
        <p:spPr/>
        <p:txBody>
          <a:bodyPr/>
          <a:lstStyle/>
          <a:p>
            <a:pPr>
              <a:defRPr/>
            </a:pPr>
            <a:fld id="{9281F8BD-C7A0-458A-8596-FD04809D9409}" type="slidenum">
              <a:rPr lang="en-US"/>
              <a:pPr>
                <a:defRPr/>
              </a:pPr>
              <a:t>406</a:t>
            </a:fld>
            <a:endParaRPr lang="en-US"/>
          </a:p>
        </p:txBody>
      </p:sp>
    </p:spTree>
    <p:extLst>
      <p:ext uri="{BB962C8B-B14F-4D97-AF65-F5344CB8AC3E}">
        <p14:creationId xmlns:p14="http://schemas.microsoft.com/office/powerpoint/2010/main" val="231554907"/>
      </p:ext>
    </p:extLst>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394" name="Content Placeholder 2"/>
          <p:cNvSpPr>
            <a:spLocks noGrp="1"/>
          </p:cNvSpPr>
          <p:nvPr>
            <p:ph sz="quarter" idx="1"/>
          </p:nvPr>
        </p:nvSpPr>
        <p:spPr>
          <a:xfrm>
            <a:off x="304800" y="457200"/>
            <a:ext cx="8382000" cy="5562600"/>
          </a:xfrm>
        </p:spPr>
        <p:txBody>
          <a:bodyPr/>
          <a:lstStyle/>
          <a:p>
            <a:pPr>
              <a:buFont typeface="Wingdings 2" pitchFamily="18" charset="2"/>
              <a:buNone/>
            </a:pPr>
            <a:r>
              <a:rPr lang="en-US" altLang="en-US" sz="3600" smtClean="0"/>
              <a:t>5. Genetic factors</a:t>
            </a:r>
            <a:endParaRPr lang="en-US" altLang="en-US" sz="3200" smtClean="0"/>
          </a:p>
          <a:p>
            <a:pPr lvl="1"/>
            <a:r>
              <a:rPr lang="en-US" altLang="en-US" sz="3200" smtClean="0"/>
              <a:t>Obesity run in families, genes can contribute to obesity by causing abnormalities of;</a:t>
            </a:r>
            <a:endParaRPr lang="en-US" altLang="en-US" sz="2800" smtClean="0"/>
          </a:p>
          <a:p>
            <a:pPr marL="1165225" lvl="2" indent="-571500">
              <a:buFont typeface="Franklin Gothic Book" pitchFamily="34" charset="0"/>
              <a:buAutoNum type="romanLcPeriod"/>
            </a:pPr>
            <a:r>
              <a:rPr lang="en-US" altLang="en-US" sz="2800" smtClean="0"/>
              <a:t>One or more of the pathways that regulate feeding centers</a:t>
            </a:r>
            <a:endParaRPr lang="en-US" altLang="en-US" sz="2400" smtClean="0"/>
          </a:p>
          <a:p>
            <a:pPr marL="1165225" lvl="2" indent="-571500">
              <a:buFont typeface="Franklin Gothic Book" pitchFamily="34" charset="0"/>
              <a:buAutoNum type="romanLcPeriod"/>
            </a:pPr>
            <a:r>
              <a:rPr lang="en-US" altLang="en-US" sz="2800" smtClean="0"/>
              <a:t>Energy expenditure and fat storage</a:t>
            </a:r>
            <a:endParaRPr lang="en-US" altLang="en-US" sz="2400" smtClean="0"/>
          </a:p>
          <a:p>
            <a:pPr marL="1165225" lvl="2" indent="-571500">
              <a:buFont typeface="Franklin Gothic Book" pitchFamily="34" charset="0"/>
              <a:buAutoNum type="romanLcPeriod"/>
            </a:pPr>
            <a:r>
              <a:rPr lang="en-US" altLang="en-US" sz="2800" smtClean="0"/>
              <a:t>Of the monogenic (single gene) causes of obesity include;</a:t>
            </a:r>
            <a:endParaRPr lang="en-US" altLang="en-US" sz="2400" smtClean="0"/>
          </a:p>
          <a:p>
            <a:pPr marL="1657350" lvl="4" indent="-514350">
              <a:buFont typeface="Franklin Gothic Book" pitchFamily="34" charset="0"/>
              <a:buAutoNum type="alphaLcPeriod"/>
            </a:pPr>
            <a:r>
              <a:rPr lang="en-US" altLang="en-US" sz="2800" smtClean="0"/>
              <a:t>Mutations of MCR-4</a:t>
            </a:r>
            <a:endParaRPr lang="en-US" altLang="en-US" sz="2400" smtClean="0"/>
          </a:p>
          <a:p>
            <a:pPr marL="1657350" lvl="4" indent="-514350">
              <a:buFont typeface="Franklin Gothic Book" pitchFamily="34" charset="0"/>
              <a:buAutoNum type="alphaLcPeriod"/>
            </a:pPr>
            <a:r>
              <a:rPr lang="en-US" altLang="en-US" sz="2800" smtClean="0"/>
              <a:t>Congenital leptin deficiency caused by mutations of the leptin gene.</a:t>
            </a:r>
            <a:endParaRPr lang="en-US" altLang="en-US" sz="2400" smtClean="0"/>
          </a:p>
          <a:p>
            <a:pPr marL="1657350" lvl="4" indent="-514350">
              <a:buFont typeface="Franklin Gothic Book" pitchFamily="34" charset="0"/>
              <a:buAutoNum type="alphaLcPeriod"/>
            </a:pPr>
            <a:r>
              <a:rPr lang="en-US" altLang="en-US" sz="2800" smtClean="0"/>
              <a:t>Mutations of the leptin receptor.</a:t>
            </a:r>
            <a:endParaRPr lang="en-US" altLang="en-US" sz="2400" smtClean="0"/>
          </a:p>
          <a:p>
            <a:endParaRPr lang="en-US" altLang="en-US" sz="3600" smtClean="0"/>
          </a:p>
        </p:txBody>
      </p:sp>
      <p:sp>
        <p:nvSpPr>
          <p:cNvPr id="4" name="Slide Number Placeholder 3"/>
          <p:cNvSpPr>
            <a:spLocks noGrp="1"/>
          </p:cNvSpPr>
          <p:nvPr>
            <p:ph type="sldNum" sz="quarter" idx="12"/>
          </p:nvPr>
        </p:nvSpPr>
        <p:spPr/>
        <p:txBody>
          <a:bodyPr/>
          <a:lstStyle/>
          <a:p>
            <a:pPr>
              <a:defRPr/>
            </a:pPr>
            <a:fld id="{935BA19E-65D1-4C84-89FD-2FFFBFEDE994}" type="slidenum">
              <a:rPr lang="en-US"/>
              <a:pPr>
                <a:defRPr/>
              </a:pPr>
              <a:t>407</a:t>
            </a:fld>
            <a:endParaRPr lang="en-US"/>
          </a:p>
        </p:txBody>
      </p:sp>
    </p:spTree>
    <p:extLst>
      <p:ext uri="{BB962C8B-B14F-4D97-AF65-F5344CB8AC3E}">
        <p14:creationId xmlns:p14="http://schemas.microsoft.com/office/powerpoint/2010/main" val="3363246725"/>
      </p:ext>
    </p:extLst>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381000"/>
            <a:ext cx="8382000" cy="5638800"/>
          </a:xfrm>
        </p:spPr>
        <p:txBody>
          <a:bodyPr/>
          <a:lstStyle/>
          <a:p>
            <a:pPr>
              <a:buFont typeface="Wingdings 2" pitchFamily="18" charset="2"/>
              <a:buNone/>
              <a:defRPr/>
            </a:pPr>
            <a:r>
              <a:rPr lang="en-US" sz="3600" b="1" u="sng" dirty="0" err="1"/>
              <a:t>Treament</a:t>
            </a:r>
            <a:endParaRPr lang="en-US" sz="3600" dirty="0"/>
          </a:p>
          <a:p>
            <a:pPr marL="514350" indent="-514350">
              <a:buFont typeface="Wingdings 2" pitchFamily="18" charset="2"/>
              <a:buNone/>
              <a:defRPr/>
            </a:pPr>
            <a:r>
              <a:rPr lang="en-US" sz="3600" dirty="0"/>
              <a:t>Depends on decreasing energy below energy expenditure and creating a sustained negative energy balance until the desired weight loss is achieved.</a:t>
            </a:r>
          </a:p>
          <a:p>
            <a:pPr marL="514350" indent="-514350">
              <a:buFont typeface="+mj-lt"/>
              <a:buAutoNum type="arabicPeriod"/>
              <a:defRPr/>
            </a:pPr>
            <a:r>
              <a:rPr lang="en-US" sz="3600" dirty="0"/>
              <a:t>Reducing diet that contains high fat content</a:t>
            </a:r>
          </a:p>
          <a:p>
            <a:pPr marL="514350" indent="-514350">
              <a:buFont typeface="+mj-lt"/>
              <a:buAutoNum type="arabicPeriod"/>
              <a:defRPr/>
            </a:pPr>
            <a:r>
              <a:rPr lang="en-US" sz="3600" dirty="0"/>
              <a:t>Reduction  in calorie intake</a:t>
            </a:r>
          </a:p>
          <a:p>
            <a:pPr marL="514350" indent="-514350">
              <a:buFont typeface="+mj-lt"/>
              <a:buAutoNum type="arabicPeriod"/>
              <a:defRPr/>
            </a:pPr>
            <a:r>
              <a:rPr lang="en-US" sz="3600" dirty="0"/>
              <a:t>Exercise </a:t>
            </a:r>
          </a:p>
          <a:p>
            <a:pPr>
              <a:defRPr/>
            </a:pPr>
            <a:endParaRPr lang="en-US" sz="3600" dirty="0"/>
          </a:p>
        </p:txBody>
      </p:sp>
      <p:sp>
        <p:nvSpPr>
          <p:cNvPr id="4" name="Slide Number Placeholder 3"/>
          <p:cNvSpPr>
            <a:spLocks noGrp="1"/>
          </p:cNvSpPr>
          <p:nvPr>
            <p:ph type="sldNum" sz="quarter" idx="12"/>
          </p:nvPr>
        </p:nvSpPr>
        <p:spPr/>
        <p:txBody>
          <a:bodyPr/>
          <a:lstStyle/>
          <a:p>
            <a:pPr>
              <a:defRPr/>
            </a:pPr>
            <a:fld id="{A1BDE1C7-228F-4373-9EB6-3D8E7EAB6BF4}" type="slidenum">
              <a:rPr lang="en-US"/>
              <a:pPr>
                <a:defRPr/>
              </a:pPr>
              <a:t>408</a:t>
            </a:fld>
            <a:endParaRPr lang="en-US"/>
          </a:p>
        </p:txBody>
      </p:sp>
    </p:spTree>
    <p:extLst>
      <p:ext uri="{BB962C8B-B14F-4D97-AF65-F5344CB8AC3E}">
        <p14:creationId xmlns:p14="http://schemas.microsoft.com/office/powerpoint/2010/main" val="237925354"/>
      </p:ext>
    </p:extLst>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42" name="Content Placeholder 2"/>
          <p:cNvSpPr>
            <a:spLocks noGrp="1"/>
          </p:cNvSpPr>
          <p:nvPr>
            <p:ph sz="quarter" idx="1"/>
          </p:nvPr>
        </p:nvSpPr>
        <p:spPr>
          <a:xfrm>
            <a:off x="304800" y="304800"/>
            <a:ext cx="8382000" cy="5715000"/>
          </a:xfrm>
        </p:spPr>
        <p:txBody>
          <a:bodyPr/>
          <a:lstStyle/>
          <a:p>
            <a:pPr>
              <a:buFont typeface="Wingdings 2" pitchFamily="18" charset="2"/>
              <a:buNone/>
            </a:pPr>
            <a:r>
              <a:rPr lang="en-US" altLang="en-US" sz="3200" smtClean="0"/>
              <a:t>4. Drugs; </a:t>
            </a:r>
            <a:endParaRPr lang="en-US" altLang="en-US" sz="2800" smtClean="0"/>
          </a:p>
          <a:p>
            <a:pPr lvl="1"/>
            <a:r>
              <a:rPr lang="en-US" altLang="en-US" sz="2800" smtClean="0"/>
              <a:t>For decreasing hunger e.g. Amphetamines</a:t>
            </a:r>
            <a:endParaRPr lang="en-US" altLang="en-US" smtClean="0"/>
          </a:p>
          <a:p>
            <a:pPr lvl="1"/>
            <a:r>
              <a:rPr lang="en-US" altLang="en-US" sz="2800" smtClean="0"/>
              <a:t>Drugs acting on both serotoninergic and noradrenergic pathways, e.g. sibutramine, tesofensine.</a:t>
            </a:r>
            <a:r>
              <a:rPr lang="en-US" altLang="en-US" sz="1400" smtClean="0"/>
              <a:t> </a:t>
            </a:r>
            <a:r>
              <a:rPr lang="en-US" altLang="en-US" sz="2800" smtClean="0"/>
              <a:t>(sympathomimetic) – increase food intake and reduce energy expenditure</a:t>
            </a:r>
            <a:endParaRPr lang="en-US" altLang="en-US" smtClean="0"/>
          </a:p>
          <a:p>
            <a:pPr lvl="1"/>
            <a:r>
              <a:rPr lang="en-US" altLang="en-US" sz="2800" smtClean="0"/>
              <a:t>Orlistat – is an inhibitor of pancreatic and gastric lipases. It reduces dietary fat absorption and aids weight loss</a:t>
            </a:r>
            <a:endParaRPr lang="en-US" altLang="en-US" smtClean="0"/>
          </a:p>
          <a:p>
            <a:pPr lvl="1"/>
            <a:r>
              <a:rPr lang="en-US" altLang="en-US" sz="2800" smtClean="0"/>
              <a:t>Incretins - Glucagon-like peptide 1 (GLP-1) and glucose-dependent insulinotropic polypeptide (GIP) are being used in type 2 diabetes mellitus. They suppress appetite and are being used in obesity</a:t>
            </a:r>
            <a:endParaRPr lang="en-US" altLang="en-US" smtClean="0"/>
          </a:p>
          <a:p>
            <a:pPr>
              <a:buFont typeface="Wingdings 2" pitchFamily="18" charset="2"/>
              <a:buNone/>
            </a:pPr>
            <a:endParaRPr lang="en-US" altLang="en-US" sz="2800" smtClean="0"/>
          </a:p>
        </p:txBody>
      </p:sp>
      <p:sp>
        <p:nvSpPr>
          <p:cNvPr id="4" name="Slide Number Placeholder 3"/>
          <p:cNvSpPr>
            <a:spLocks noGrp="1"/>
          </p:cNvSpPr>
          <p:nvPr>
            <p:ph type="sldNum" sz="quarter" idx="12"/>
          </p:nvPr>
        </p:nvSpPr>
        <p:spPr/>
        <p:txBody>
          <a:bodyPr/>
          <a:lstStyle/>
          <a:p>
            <a:pPr>
              <a:defRPr/>
            </a:pPr>
            <a:fld id="{A6C6AD20-0BC2-494F-9B9F-22AF20A411B1}" type="slidenum">
              <a:rPr lang="en-US"/>
              <a:pPr>
                <a:defRPr/>
              </a:pPr>
              <a:t>409</a:t>
            </a:fld>
            <a:endParaRPr lang="en-US"/>
          </a:p>
        </p:txBody>
      </p:sp>
    </p:spTree>
    <p:extLst>
      <p:ext uri="{BB962C8B-B14F-4D97-AF65-F5344CB8AC3E}">
        <p14:creationId xmlns:p14="http://schemas.microsoft.com/office/powerpoint/2010/main" val="396835866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0" name="Content Placeholder 2"/>
          <p:cNvSpPr>
            <a:spLocks noGrp="1"/>
          </p:cNvSpPr>
          <p:nvPr>
            <p:ph sz="quarter" idx="1"/>
          </p:nvPr>
        </p:nvSpPr>
        <p:spPr>
          <a:xfrm>
            <a:off x="457200" y="381000"/>
            <a:ext cx="8382000" cy="6172200"/>
          </a:xfrm>
        </p:spPr>
        <p:txBody>
          <a:bodyPr/>
          <a:lstStyle/>
          <a:p>
            <a:pPr>
              <a:buFont typeface="Wingdings 2" pitchFamily="18" charset="2"/>
              <a:buNone/>
            </a:pPr>
            <a:r>
              <a:rPr lang="en-US" altLang="en-US" smtClean="0"/>
              <a:t>4. Congenital hyperbilirubinaemias</a:t>
            </a:r>
          </a:p>
          <a:p>
            <a:pPr>
              <a:buFont typeface="Wingdings 2" pitchFamily="18" charset="2"/>
              <a:buNone/>
            </a:pPr>
            <a:r>
              <a:rPr lang="en-US" altLang="en-US" smtClean="0"/>
              <a:t> i) Unconjugated bilirubin</a:t>
            </a:r>
          </a:p>
          <a:p>
            <a:r>
              <a:rPr lang="en-US" altLang="en-US" smtClean="0"/>
              <a:t>Gilbert’s syndrome – Autosomal dominant ( ↓glucoronyltranferase and decreased bilirubin uptake)</a:t>
            </a:r>
          </a:p>
          <a:p>
            <a:r>
              <a:rPr lang="en-US" altLang="en-US" smtClean="0"/>
              <a:t>Crigler Nagger syndrome – Type I is autosomal recessive, Type II –autosomal dorminant.</a:t>
            </a:r>
          </a:p>
          <a:p>
            <a:pPr>
              <a:buFont typeface="Wingdings 2" pitchFamily="18" charset="2"/>
              <a:buNone/>
            </a:pPr>
            <a:endParaRPr lang="en-US" altLang="en-US" smtClean="0"/>
          </a:p>
          <a:p>
            <a:pPr>
              <a:buFont typeface="Wingdings 2" pitchFamily="18" charset="2"/>
              <a:buNone/>
            </a:pPr>
            <a:r>
              <a:rPr lang="en-US" altLang="en-US" smtClean="0"/>
              <a:t>ii) Conjugated bilirubin</a:t>
            </a:r>
          </a:p>
          <a:p>
            <a:r>
              <a:rPr lang="en-US" altLang="en-US" smtClean="0"/>
              <a:t>Dublin Johnson syndrome – autosomal recessive - ↓canalicular excretion of bilirubin.</a:t>
            </a:r>
          </a:p>
          <a:p>
            <a:r>
              <a:rPr lang="en-US" altLang="en-US" smtClean="0"/>
              <a:t>Rotor’s syndrome –autosomal dorminant with decreased bilirubin uptake and ↓intrahepatic binding.</a:t>
            </a:r>
          </a:p>
          <a:p>
            <a:endParaRPr lang="en-US" altLang="en-US" smtClean="0"/>
          </a:p>
        </p:txBody>
      </p:sp>
      <p:sp>
        <p:nvSpPr>
          <p:cNvPr id="4" name="Slide Number Placeholder 3"/>
          <p:cNvSpPr>
            <a:spLocks noGrp="1"/>
          </p:cNvSpPr>
          <p:nvPr>
            <p:ph type="sldNum" sz="quarter" idx="12"/>
          </p:nvPr>
        </p:nvSpPr>
        <p:spPr/>
        <p:txBody>
          <a:bodyPr/>
          <a:lstStyle/>
          <a:p>
            <a:pPr>
              <a:defRPr/>
            </a:pPr>
            <a:fld id="{25D47A0D-C5BF-4661-936E-7D47CAE421B2}" type="slidenum">
              <a:rPr lang="en-US"/>
              <a:pPr>
                <a:defRPr/>
              </a:pPr>
              <a:t>41</a:t>
            </a:fld>
            <a:endParaRPr lang="en-US"/>
          </a:p>
        </p:txBody>
      </p:sp>
    </p:spTree>
    <p:extLst>
      <p:ext uri="{BB962C8B-B14F-4D97-AF65-F5344CB8AC3E}">
        <p14:creationId xmlns:p14="http://schemas.microsoft.com/office/powerpoint/2010/main" val="3685925021"/>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466" name="Content Placeholder 2"/>
          <p:cNvSpPr>
            <a:spLocks noGrp="1"/>
          </p:cNvSpPr>
          <p:nvPr>
            <p:ph sz="quarter" idx="1"/>
          </p:nvPr>
        </p:nvSpPr>
        <p:spPr>
          <a:xfrm>
            <a:off x="304800" y="381000"/>
            <a:ext cx="8382000" cy="5638800"/>
          </a:xfrm>
        </p:spPr>
        <p:txBody>
          <a:bodyPr/>
          <a:lstStyle/>
          <a:p>
            <a:pPr>
              <a:buFont typeface="Wingdings 2" pitchFamily="18" charset="2"/>
              <a:buNone/>
            </a:pPr>
            <a:r>
              <a:rPr lang="en-US" altLang="en-US" sz="4800" smtClean="0"/>
              <a:t>5. Gastric bypass surgery</a:t>
            </a:r>
            <a:endParaRPr lang="en-US" altLang="en-US" sz="4400" smtClean="0"/>
          </a:p>
          <a:p>
            <a:pPr lvl="1"/>
            <a:r>
              <a:rPr lang="en-US" altLang="en-US" sz="4400" smtClean="0"/>
              <a:t>Restrictive  procedures, which restrict the ability to eat</a:t>
            </a:r>
            <a:endParaRPr lang="en-US" altLang="en-US" sz="4000" smtClean="0"/>
          </a:p>
          <a:p>
            <a:pPr lvl="1"/>
            <a:r>
              <a:rPr lang="en-US" altLang="en-US" sz="4400" smtClean="0"/>
              <a:t> Malabsorptive  procedures, which reduce the ability to absorb nutrients</a:t>
            </a:r>
            <a:endParaRPr lang="en-US" altLang="en-US" sz="4000" smtClean="0"/>
          </a:p>
          <a:p>
            <a:endParaRPr lang="en-US" altLang="en-US" sz="4400" smtClean="0"/>
          </a:p>
        </p:txBody>
      </p:sp>
      <p:sp>
        <p:nvSpPr>
          <p:cNvPr id="4" name="Slide Number Placeholder 3"/>
          <p:cNvSpPr>
            <a:spLocks noGrp="1"/>
          </p:cNvSpPr>
          <p:nvPr>
            <p:ph type="sldNum" sz="quarter" idx="12"/>
          </p:nvPr>
        </p:nvSpPr>
        <p:spPr/>
        <p:txBody>
          <a:bodyPr/>
          <a:lstStyle/>
          <a:p>
            <a:pPr>
              <a:defRPr/>
            </a:pPr>
            <a:fld id="{F4C17A24-548E-427B-B1BF-9591875CDF96}" type="slidenum">
              <a:rPr lang="en-US"/>
              <a:pPr>
                <a:defRPr/>
              </a:pPr>
              <a:t>410</a:t>
            </a:fld>
            <a:endParaRPr lang="en-US"/>
          </a:p>
        </p:txBody>
      </p:sp>
    </p:spTree>
    <p:extLst>
      <p:ext uri="{BB962C8B-B14F-4D97-AF65-F5344CB8AC3E}">
        <p14:creationId xmlns:p14="http://schemas.microsoft.com/office/powerpoint/2010/main" val="1482098866"/>
      </p:ext>
    </p:extLst>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0" name="Title 4"/>
          <p:cNvSpPr>
            <a:spLocks noGrp="1"/>
          </p:cNvSpPr>
          <p:nvPr>
            <p:ph type="title"/>
          </p:nvPr>
        </p:nvSpPr>
        <p:spPr>
          <a:xfrm>
            <a:off x="228600" y="274638"/>
            <a:ext cx="8610600" cy="1143000"/>
          </a:xfrm>
        </p:spPr>
        <p:txBody>
          <a:bodyPr/>
          <a:lstStyle/>
          <a:p>
            <a:r>
              <a:rPr lang="en-US" altLang="en-US" b="1" smtClean="0"/>
              <a:t>Conditions and complications associated with obesity</a:t>
            </a:r>
            <a:endParaRPr lang="en-US" altLang="en-US" smtClean="0"/>
          </a:p>
        </p:txBody>
      </p:sp>
      <p:sp>
        <p:nvSpPr>
          <p:cNvPr id="831491" name="Content Placeholder 2"/>
          <p:cNvSpPr>
            <a:spLocks noGrp="1"/>
          </p:cNvSpPr>
          <p:nvPr>
            <p:ph sz="quarter" idx="1"/>
          </p:nvPr>
        </p:nvSpPr>
        <p:spPr>
          <a:xfrm>
            <a:off x="381000" y="1447800"/>
            <a:ext cx="4283075" cy="4648200"/>
          </a:xfrm>
          <a:ln>
            <a:solidFill>
              <a:schemeClr val="accent1">
                <a:alpha val="79999"/>
              </a:schemeClr>
            </a:solidFill>
            <a:miter lim="800000"/>
            <a:headEnd/>
            <a:tailEnd/>
          </a:ln>
        </p:spPr>
        <p:txBody>
          <a:bodyPr/>
          <a:lstStyle/>
          <a:p>
            <a:r>
              <a:rPr lang="en-US" altLang="en-US" smtClean="0"/>
              <a:t>Psychological</a:t>
            </a:r>
          </a:p>
          <a:p>
            <a:r>
              <a:rPr lang="en-US" altLang="en-US" smtClean="0"/>
              <a:t>Osteoarthritis of knees and hips</a:t>
            </a:r>
          </a:p>
          <a:p>
            <a:r>
              <a:rPr lang="en-US" altLang="en-US" smtClean="0"/>
              <a:t>Varicose veins</a:t>
            </a:r>
          </a:p>
          <a:p>
            <a:r>
              <a:rPr lang="en-US" altLang="en-US" smtClean="0"/>
              <a:t>Hiatus hernia</a:t>
            </a:r>
          </a:p>
          <a:p>
            <a:r>
              <a:rPr lang="en-US" altLang="en-US" smtClean="0"/>
              <a:t>Gallstones</a:t>
            </a:r>
          </a:p>
          <a:p>
            <a:r>
              <a:rPr lang="en-US" altLang="en-US" smtClean="0"/>
              <a:t>Postoperative problems</a:t>
            </a:r>
          </a:p>
          <a:p>
            <a:r>
              <a:rPr lang="en-US" altLang="en-US" smtClean="0"/>
              <a:t>Back strain</a:t>
            </a:r>
          </a:p>
          <a:p>
            <a:r>
              <a:rPr lang="en-US" altLang="en-US" smtClean="0"/>
              <a:t>Accident proneness</a:t>
            </a:r>
          </a:p>
          <a:p>
            <a:r>
              <a:rPr lang="en-US" altLang="en-US" smtClean="0"/>
              <a:t>Obstructive sleep apnoea</a:t>
            </a:r>
          </a:p>
          <a:p>
            <a:r>
              <a:rPr lang="en-US" altLang="en-US" smtClean="0"/>
              <a:t>Hypertension</a:t>
            </a:r>
          </a:p>
          <a:p>
            <a:r>
              <a:rPr lang="en-US" altLang="en-US" smtClean="0"/>
              <a:t> </a:t>
            </a:r>
          </a:p>
        </p:txBody>
      </p:sp>
      <p:sp>
        <p:nvSpPr>
          <p:cNvPr id="831492" name="Content Placeholder 5"/>
          <p:cNvSpPr>
            <a:spLocks noGrp="1"/>
          </p:cNvSpPr>
          <p:nvPr>
            <p:ph sz="quarter" idx="2"/>
          </p:nvPr>
        </p:nvSpPr>
        <p:spPr>
          <a:xfrm>
            <a:off x="4933950" y="1447800"/>
            <a:ext cx="3749675" cy="4572000"/>
          </a:xfrm>
          <a:ln>
            <a:solidFill>
              <a:schemeClr val="accent1">
                <a:alpha val="79999"/>
              </a:schemeClr>
            </a:solidFill>
            <a:miter lim="800000"/>
            <a:headEnd/>
            <a:tailEnd/>
          </a:ln>
        </p:spPr>
        <p:txBody>
          <a:bodyPr/>
          <a:lstStyle/>
          <a:p>
            <a:r>
              <a:rPr lang="en-US" altLang="en-US" smtClean="0"/>
              <a:t>Breathlessness</a:t>
            </a:r>
          </a:p>
          <a:p>
            <a:r>
              <a:rPr lang="en-US" altLang="en-US" smtClean="0"/>
              <a:t>Ischaemic heart disease</a:t>
            </a:r>
          </a:p>
          <a:p>
            <a:r>
              <a:rPr lang="en-US" altLang="en-US" smtClean="0"/>
              <a:t>Stroke</a:t>
            </a:r>
          </a:p>
          <a:p>
            <a:r>
              <a:rPr lang="en-US" altLang="en-US" smtClean="0"/>
              <a:t>Diabetes mellitus (type 2)</a:t>
            </a:r>
          </a:p>
          <a:p>
            <a:r>
              <a:rPr lang="en-US" altLang="en-US" smtClean="0"/>
              <a:t>Hyperlipidaemia</a:t>
            </a:r>
          </a:p>
          <a:p>
            <a:r>
              <a:rPr lang="en-US" altLang="en-US" smtClean="0"/>
              <a:t>Menstrual abnormalities</a:t>
            </a:r>
          </a:p>
          <a:p>
            <a:r>
              <a:rPr lang="en-US" altLang="en-US" smtClean="0"/>
              <a:t>Increased morbidity and mortality</a:t>
            </a:r>
          </a:p>
          <a:p>
            <a:r>
              <a:rPr lang="en-US" altLang="en-US" smtClean="0"/>
              <a:t>Increased cancer risk</a:t>
            </a:r>
          </a:p>
          <a:p>
            <a:r>
              <a:rPr lang="en-US" altLang="en-US" smtClean="0"/>
              <a:t>Heart failure</a:t>
            </a:r>
          </a:p>
          <a:p>
            <a:pPr>
              <a:buFont typeface="Wingdings 2" pitchFamily="18" charset="2"/>
              <a:buNone/>
            </a:pPr>
            <a:endParaRPr lang="en-US" altLang="en-US" smtClean="0"/>
          </a:p>
        </p:txBody>
      </p:sp>
      <p:sp>
        <p:nvSpPr>
          <p:cNvPr id="4" name="Slide Number Placeholder 3"/>
          <p:cNvSpPr>
            <a:spLocks noGrp="1"/>
          </p:cNvSpPr>
          <p:nvPr>
            <p:ph type="sldNum" sz="quarter" idx="12"/>
          </p:nvPr>
        </p:nvSpPr>
        <p:spPr/>
        <p:txBody>
          <a:bodyPr/>
          <a:lstStyle/>
          <a:p>
            <a:pPr>
              <a:defRPr/>
            </a:pPr>
            <a:fld id="{1692F36A-A52D-48B2-89DF-89BCD82A13FA}" type="slidenum">
              <a:rPr lang="en-US"/>
              <a:pPr>
                <a:defRPr/>
              </a:pPr>
              <a:t>411</a:t>
            </a:fld>
            <a:endParaRPr lang="en-US"/>
          </a:p>
        </p:txBody>
      </p:sp>
    </p:spTree>
    <p:extLst>
      <p:ext uri="{BB962C8B-B14F-4D97-AF65-F5344CB8AC3E}">
        <p14:creationId xmlns:p14="http://schemas.microsoft.com/office/powerpoint/2010/main" val="2588229246"/>
      </p:ext>
    </p:extLst>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sz="quarter" idx="1"/>
          </p:nvPr>
        </p:nvGraphicFramePr>
        <p:xfrm>
          <a:off x="228600" y="228600"/>
          <a:ext cx="8610600" cy="6178551"/>
        </p:xfrm>
        <a:graphic>
          <a:graphicData uri="http://schemas.openxmlformats.org/drawingml/2006/table">
            <a:tbl>
              <a:tblPr/>
              <a:tblGrid>
                <a:gridCol w="2152650"/>
                <a:gridCol w="2152650"/>
                <a:gridCol w="2152650"/>
                <a:gridCol w="2152650"/>
              </a:tblGrid>
              <a:tr h="321979">
                <a:tc>
                  <a:txBody>
                    <a:bodyPr/>
                    <a:lstStyle/>
                    <a:p>
                      <a:r>
                        <a:rPr lang="en-US" sz="1800" dirty="0">
                          <a:solidFill>
                            <a:schemeClr val="tx1"/>
                          </a:solidFill>
                        </a:rPr>
                        <a:t>Medical field</a:t>
                      </a:r>
                    </a:p>
                  </a:txBody>
                  <a:tcPr marL="47625" marR="47625" marT="23815" marB="23815" anchor="ctr">
                    <a:lnL>
                      <a:noFill/>
                    </a:lnL>
                    <a:lnR>
                      <a:noFill/>
                    </a:lnR>
                    <a:lnT>
                      <a:noFill/>
                    </a:lnT>
                    <a:lnB>
                      <a:noFill/>
                    </a:lnB>
                  </a:tcPr>
                </a:tc>
                <a:tc>
                  <a:txBody>
                    <a:bodyPr/>
                    <a:lstStyle/>
                    <a:p>
                      <a:r>
                        <a:rPr lang="en-US" sz="1800">
                          <a:solidFill>
                            <a:schemeClr val="tx1"/>
                          </a:solidFill>
                        </a:rPr>
                        <a:t>Condition</a:t>
                      </a:r>
                    </a:p>
                  </a:txBody>
                  <a:tcPr marL="47625" marR="47625" marT="23815" marB="23815" anchor="ctr">
                    <a:lnL>
                      <a:noFill/>
                    </a:lnL>
                    <a:lnR>
                      <a:noFill/>
                    </a:lnR>
                    <a:lnT>
                      <a:noFill/>
                    </a:lnT>
                    <a:lnB>
                      <a:noFill/>
                    </a:lnB>
                  </a:tcPr>
                </a:tc>
                <a:tc>
                  <a:txBody>
                    <a:bodyPr/>
                    <a:lstStyle/>
                    <a:p>
                      <a:r>
                        <a:rPr lang="en-US" sz="1800">
                          <a:solidFill>
                            <a:schemeClr val="tx1"/>
                          </a:solidFill>
                        </a:rPr>
                        <a:t>Medical field</a:t>
                      </a:r>
                    </a:p>
                  </a:txBody>
                  <a:tcPr marL="47625" marR="47625" marT="23815" marB="23815" anchor="ctr">
                    <a:lnL>
                      <a:noFill/>
                    </a:lnL>
                    <a:lnR>
                      <a:noFill/>
                    </a:lnR>
                    <a:lnT>
                      <a:noFill/>
                    </a:lnT>
                    <a:lnB>
                      <a:noFill/>
                    </a:lnB>
                  </a:tcPr>
                </a:tc>
                <a:tc>
                  <a:txBody>
                    <a:bodyPr/>
                    <a:lstStyle/>
                    <a:p>
                      <a:r>
                        <a:rPr lang="en-US" sz="1800">
                          <a:solidFill>
                            <a:schemeClr val="tx1"/>
                          </a:solidFill>
                        </a:rPr>
                        <a:t>Condition</a:t>
                      </a:r>
                    </a:p>
                  </a:txBody>
                  <a:tcPr marL="47625" marR="47625" marT="23815" marB="23815" anchor="ctr">
                    <a:lnL>
                      <a:noFill/>
                    </a:lnL>
                    <a:lnR>
                      <a:noFill/>
                    </a:lnR>
                    <a:lnT>
                      <a:noFill/>
                    </a:lnT>
                    <a:lnB>
                      <a:noFill/>
                    </a:lnB>
                  </a:tcPr>
                </a:tc>
              </a:tr>
              <a:tr h="3065460">
                <a:tc>
                  <a:txBody>
                    <a:bodyPr/>
                    <a:lstStyle/>
                    <a:p>
                      <a:r>
                        <a:rPr lang="en-US" sz="1800" b="0">
                          <a:solidFill>
                            <a:schemeClr val="tx1"/>
                          </a:solidFill>
                          <a:hlinkClick r:id="rId2" tooltip="Cardiology"/>
                        </a:rPr>
                        <a:t>Cardiology</a:t>
                      </a:r>
                      <a:endParaRPr lang="en-US" sz="1800" b="0">
                        <a:solidFill>
                          <a:schemeClr val="tx1"/>
                        </a:solidFill>
                      </a:endParaRPr>
                    </a:p>
                  </a:txBody>
                  <a:tcPr marL="47625" marR="47625" marT="23815" marB="23815" anchor="ctr">
                    <a:lnL>
                      <a:noFill/>
                    </a:lnL>
                    <a:lnR>
                      <a:noFill/>
                    </a:lnR>
                    <a:lnT>
                      <a:noFill/>
                    </a:lnT>
                    <a:lnB>
                      <a:noFill/>
                    </a:lnB>
                  </a:tcPr>
                </a:tc>
                <a:tc>
                  <a:txBody>
                    <a:bodyPr/>
                    <a:lstStyle/>
                    <a:p>
                      <a:pPr>
                        <a:buFont typeface="Arial"/>
                        <a:buChar char="•"/>
                      </a:pPr>
                      <a:r>
                        <a:rPr lang="en-US" sz="1800" b="0" dirty="0">
                          <a:solidFill>
                            <a:schemeClr val="tx1"/>
                          </a:solidFill>
                          <a:hlinkClick r:id="rId3" tooltip="Coronary heart disease"/>
                        </a:rPr>
                        <a:t>coronary heart disease</a:t>
                      </a:r>
                      <a:r>
                        <a:rPr lang="en-US" sz="1800" b="0" dirty="0">
                          <a:solidFill>
                            <a:schemeClr val="tx1"/>
                          </a:solidFill>
                        </a:rPr>
                        <a:t>:</a:t>
                      </a:r>
                      <a:r>
                        <a:rPr lang="en-US" sz="1800" b="0" baseline="30000" dirty="0">
                          <a:solidFill>
                            <a:schemeClr val="tx1"/>
                          </a:solidFill>
                          <a:hlinkClick r:id="rId4"/>
                        </a:rPr>
                        <a:t>[46]</a:t>
                      </a:r>
                      <a:r>
                        <a:rPr lang="en-US" sz="1800" b="0" dirty="0">
                          <a:solidFill>
                            <a:schemeClr val="tx1"/>
                          </a:solidFill>
                        </a:rPr>
                        <a:t> </a:t>
                      </a:r>
                      <a:r>
                        <a:rPr lang="en-US" sz="1800" b="0" dirty="0">
                          <a:solidFill>
                            <a:schemeClr val="tx1"/>
                          </a:solidFill>
                          <a:hlinkClick r:id="rId5" tooltip="Angina pectoris"/>
                        </a:rPr>
                        <a:t>angina</a:t>
                      </a:r>
                      <a:r>
                        <a:rPr lang="en-US" sz="1800" b="0" dirty="0">
                          <a:solidFill>
                            <a:schemeClr val="tx1"/>
                          </a:solidFill>
                        </a:rPr>
                        <a:t> and </a:t>
                      </a:r>
                      <a:r>
                        <a:rPr lang="en-US" sz="1800" b="0" dirty="0">
                          <a:solidFill>
                            <a:schemeClr val="tx1"/>
                          </a:solidFill>
                          <a:hlinkClick r:id="rId6" tooltip="Myocardial infarction"/>
                        </a:rPr>
                        <a:t>myocardial infarction</a:t>
                      </a:r>
                      <a:endParaRPr lang="en-US" sz="1800" b="0" dirty="0">
                        <a:solidFill>
                          <a:schemeClr val="tx1"/>
                        </a:solidFill>
                      </a:endParaRPr>
                    </a:p>
                    <a:p>
                      <a:pPr>
                        <a:buFont typeface="Arial"/>
                        <a:buChar char="•"/>
                      </a:pPr>
                      <a:r>
                        <a:rPr lang="en-US" sz="1800" b="0" dirty="0">
                          <a:solidFill>
                            <a:schemeClr val="tx1"/>
                          </a:solidFill>
                          <a:hlinkClick r:id="rId7" tooltip="Congestive heart failure"/>
                        </a:rPr>
                        <a:t>congestive heart failure</a:t>
                      </a:r>
                      <a:r>
                        <a:rPr lang="en-US" sz="1800" b="0" baseline="30000" dirty="0">
                          <a:solidFill>
                            <a:schemeClr val="tx1"/>
                          </a:solidFill>
                          <a:hlinkClick r:id="rId4"/>
                        </a:rPr>
                        <a:t>[3]</a:t>
                      </a:r>
                      <a:endParaRPr lang="en-US" sz="1800" b="0" dirty="0">
                        <a:solidFill>
                          <a:schemeClr val="tx1"/>
                        </a:solidFill>
                      </a:endParaRPr>
                    </a:p>
                    <a:p>
                      <a:pPr>
                        <a:buFont typeface="Arial"/>
                        <a:buChar char="•"/>
                      </a:pPr>
                      <a:r>
                        <a:rPr lang="en-US" sz="1800" b="0" dirty="0">
                          <a:solidFill>
                            <a:schemeClr val="tx1"/>
                          </a:solidFill>
                          <a:hlinkClick r:id="rId8" tooltip="High blood pressure"/>
                        </a:rPr>
                        <a:t>high blood pressure</a:t>
                      </a:r>
                      <a:r>
                        <a:rPr lang="en-US" sz="1800" b="0" baseline="30000" dirty="0">
                          <a:solidFill>
                            <a:schemeClr val="tx1"/>
                          </a:solidFill>
                          <a:hlinkClick r:id="rId4"/>
                        </a:rPr>
                        <a:t>[3]</a:t>
                      </a:r>
                      <a:endParaRPr lang="en-US" sz="1800" b="0" dirty="0">
                        <a:solidFill>
                          <a:schemeClr val="tx1"/>
                        </a:solidFill>
                      </a:endParaRPr>
                    </a:p>
                    <a:p>
                      <a:pPr>
                        <a:buFont typeface="Arial"/>
                        <a:buChar char="•"/>
                      </a:pPr>
                      <a:r>
                        <a:rPr lang="en-US" sz="1800" b="0" dirty="0">
                          <a:solidFill>
                            <a:schemeClr val="tx1"/>
                          </a:solidFill>
                          <a:hlinkClick r:id="rId9" tooltip="Dyslipidemia"/>
                        </a:rPr>
                        <a:t>abnormal cholesterol levels</a:t>
                      </a:r>
                      <a:r>
                        <a:rPr lang="en-US" sz="1800" b="0" baseline="30000" dirty="0">
                          <a:solidFill>
                            <a:schemeClr val="tx1"/>
                          </a:solidFill>
                          <a:hlinkClick r:id="rId4"/>
                        </a:rPr>
                        <a:t>[3]</a:t>
                      </a:r>
                      <a:endParaRPr lang="en-US" sz="1800" b="0" dirty="0">
                        <a:solidFill>
                          <a:schemeClr val="tx1"/>
                        </a:solidFill>
                      </a:endParaRPr>
                    </a:p>
                    <a:p>
                      <a:pPr>
                        <a:buFont typeface="Arial"/>
                        <a:buChar char="•"/>
                      </a:pPr>
                      <a:r>
                        <a:rPr lang="en-US" sz="1800" b="0" dirty="0">
                          <a:solidFill>
                            <a:schemeClr val="tx1"/>
                          </a:solidFill>
                          <a:hlinkClick r:id="rId10" tooltip="Deep vein thrombosis"/>
                        </a:rPr>
                        <a:t>deep vein thrombosis</a:t>
                      </a:r>
                      <a:r>
                        <a:rPr lang="en-US" sz="1800" b="0" dirty="0">
                          <a:solidFill>
                            <a:schemeClr val="tx1"/>
                          </a:solidFill>
                        </a:rPr>
                        <a:t> and </a:t>
                      </a:r>
                      <a:r>
                        <a:rPr lang="en-US" sz="1800" b="0" dirty="0">
                          <a:solidFill>
                            <a:schemeClr val="tx1"/>
                          </a:solidFill>
                          <a:hlinkClick r:id="rId11" tooltip="Pulmonary embolism"/>
                        </a:rPr>
                        <a:t>pulmonary embolism</a:t>
                      </a:r>
                      <a:r>
                        <a:rPr lang="en-US" sz="1800" b="0" baseline="30000" dirty="0">
                          <a:solidFill>
                            <a:schemeClr val="tx1"/>
                          </a:solidFill>
                          <a:hlinkClick r:id="rId4"/>
                        </a:rPr>
                        <a:t>[47]</a:t>
                      </a:r>
                      <a:endParaRPr lang="en-US" sz="1800" b="0" dirty="0">
                        <a:solidFill>
                          <a:schemeClr val="tx1"/>
                        </a:solidFill>
                      </a:endParaRPr>
                    </a:p>
                  </a:txBody>
                  <a:tcPr marL="47625" marR="47625" marT="23815" marB="23815" anchor="ctr">
                    <a:lnL>
                      <a:noFill/>
                    </a:lnL>
                    <a:lnR>
                      <a:noFill/>
                    </a:lnR>
                    <a:lnT>
                      <a:noFill/>
                    </a:lnT>
                    <a:lnB>
                      <a:noFill/>
                    </a:lnB>
                  </a:tcPr>
                </a:tc>
                <a:tc>
                  <a:txBody>
                    <a:bodyPr/>
                    <a:lstStyle/>
                    <a:p>
                      <a:r>
                        <a:rPr lang="en-US" sz="1800" b="0">
                          <a:solidFill>
                            <a:schemeClr val="tx1"/>
                          </a:solidFill>
                          <a:hlinkClick r:id="rId12" tooltip="Dermatology"/>
                        </a:rPr>
                        <a:t>Dermatology</a:t>
                      </a:r>
                      <a:endParaRPr lang="en-US" sz="1800" b="0">
                        <a:solidFill>
                          <a:schemeClr val="tx1"/>
                        </a:solidFill>
                      </a:endParaRPr>
                    </a:p>
                  </a:txBody>
                  <a:tcPr marL="47625" marR="47625" marT="23815" marB="23815" anchor="ctr">
                    <a:lnL>
                      <a:noFill/>
                    </a:lnL>
                    <a:lnR>
                      <a:noFill/>
                    </a:lnR>
                    <a:lnT>
                      <a:noFill/>
                    </a:lnT>
                    <a:lnB>
                      <a:noFill/>
                    </a:lnB>
                  </a:tcPr>
                </a:tc>
                <a:tc>
                  <a:txBody>
                    <a:bodyPr/>
                    <a:lstStyle/>
                    <a:p>
                      <a:pPr>
                        <a:buFont typeface="Arial"/>
                        <a:buChar char="•"/>
                      </a:pPr>
                      <a:r>
                        <a:rPr lang="en-US" sz="1800" b="0">
                          <a:solidFill>
                            <a:schemeClr val="tx1"/>
                          </a:solidFill>
                          <a:hlinkClick r:id="rId13" tooltip="Stretch marks"/>
                        </a:rPr>
                        <a:t>stretch marks</a:t>
                      </a:r>
                      <a:r>
                        <a:rPr lang="en-US" sz="1800" b="0" baseline="30000">
                          <a:solidFill>
                            <a:schemeClr val="tx1"/>
                          </a:solidFill>
                          <a:hlinkClick r:id="rId4"/>
                        </a:rPr>
                        <a:t>[48]</a:t>
                      </a:r>
                      <a:endParaRPr lang="en-US" sz="1800" b="0">
                        <a:solidFill>
                          <a:schemeClr val="tx1"/>
                        </a:solidFill>
                      </a:endParaRPr>
                    </a:p>
                    <a:p>
                      <a:pPr>
                        <a:buFont typeface="Arial"/>
                        <a:buChar char="•"/>
                      </a:pPr>
                      <a:r>
                        <a:rPr lang="en-US" sz="1800" b="0">
                          <a:solidFill>
                            <a:schemeClr val="tx1"/>
                          </a:solidFill>
                          <a:hlinkClick r:id="rId14" tooltip="Acanthosis nigricans"/>
                        </a:rPr>
                        <a:t>acanthosis nigricans</a:t>
                      </a:r>
                      <a:r>
                        <a:rPr lang="en-US" sz="1800" b="0" baseline="30000">
                          <a:solidFill>
                            <a:schemeClr val="tx1"/>
                          </a:solidFill>
                          <a:hlinkClick r:id="rId4"/>
                        </a:rPr>
                        <a:t>[48]</a:t>
                      </a:r>
                      <a:endParaRPr lang="en-US" sz="1800" b="0">
                        <a:solidFill>
                          <a:schemeClr val="tx1"/>
                        </a:solidFill>
                      </a:endParaRPr>
                    </a:p>
                    <a:p>
                      <a:pPr>
                        <a:buFont typeface="Arial"/>
                        <a:buChar char="•"/>
                      </a:pPr>
                      <a:r>
                        <a:rPr lang="en-US" sz="1800" b="0">
                          <a:solidFill>
                            <a:schemeClr val="tx1"/>
                          </a:solidFill>
                          <a:hlinkClick r:id="rId15" tooltip="Lymphedema"/>
                        </a:rPr>
                        <a:t>lymphedema</a:t>
                      </a:r>
                      <a:r>
                        <a:rPr lang="en-US" sz="1800" b="0" baseline="30000">
                          <a:solidFill>
                            <a:schemeClr val="tx1"/>
                          </a:solidFill>
                          <a:hlinkClick r:id="rId4"/>
                        </a:rPr>
                        <a:t>[48]</a:t>
                      </a:r>
                      <a:endParaRPr lang="en-US" sz="1800" b="0">
                        <a:solidFill>
                          <a:schemeClr val="tx1"/>
                        </a:solidFill>
                      </a:endParaRPr>
                    </a:p>
                    <a:p>
                      <a:pPr>
                        <a:buFont typeface="Arial"/>
                        <a:buChar char="•"/>
                      </a:pPr>
                      <a:r>
                        <a:rPr lang="en-US" sz="1800" b="0">
                          <a:solidFill>
                            <a:schemeClr val="tx1"/>
                          </a:solidFill>
                          <a:hlinkClick r:id="rId16" tooltip="Cellulitis"/>
                        </a:rPr>
                        <a:t>cellulitis</a:t>
                      </a:r>
                      <a:r>
                        <a:rPr lang="en-US" sz="1800" b="0" baseline="30000">
                          <a:solidFill>
                            <a:schemeClr val="tx1"/>
                          </a:solidFill>
                          <a:hlinkClick r:id="rId4"/>
                        </a:rPr>
                        <a:t>[48]</a:t>
                      </a:r>
                      <a:endParaRPr lang="en-US" sz="1800" b="0">
                        <a:solidFill>
                          <a:schemeClr val="tx1"/>
                        </a:solidFill>
                      </a:endParaRPr>
                    </a:p>
                    <a:p>
                      <a:pPr>
                        <a:buFont typeface="Arial"/>
                        <a:buChar char="•"/>
                      </a:pPr>
                      <a:r>
                        <a:rPr lang="en-US" sz="1800" b="0">
                          <a:solidFill>
                            <a:schemeClr val="tx1"/>
                          </a:solidFill>
                          <a:hlinkClick r:id="rId17" tooltip="Hirsutism"/>
                        </a:rPr>
                        <a:t>hirsutism</a:t>
                      </a:r>
                      <a:r>
                        <a:rPr lang="en-US" sz="1800" b="0" baseline="30000">
                          <a:solidFill>
                            <a:schemeClr val="tx1"/>
                          </a:solidFill>
                          <a:hlinkClick r:id="rId4"/>
                        </a:rPr>
                        <a:t>[48]</a:t>
                      </a:r>
                      <a:endParaRPr lang="en-US" sz="1800" b="0">
                        <a:solidFill>
                          <a:schemeClr val="tx1"/>
                        </a:solidFill>
                      </a:endParaRPr>
                    </a:p>
                    <a:p>
                      <a:pPr>
                        <a:buFont typeface="Arial"/>
                        <a:buChar char="•"/>
                      </a:pPr>
                      <a:r>
                        <a:rPr lang="en-US" sz="1800" b="0">
                          <a:solidFill>
                            <a:schemeClr val="tx1"/>
                          </a:solidFill>
                          <a:hlinkClick r:id="rId18" tooltip="Intertrigo"/>
                        </a:rPr>
                        <a:t>intertrigo</a:t>
                      </a:r>
                      <a:r>
                        <a:rPr lang="en-US" sz="1800" b="0" baseline="30000">
                          <a:solidFill>
                            <a:schemeClr val="tx1"/>
                          </a:solidFill>
                          <a:hlinkClick r:id="rId4"/>
                        </a:rPr>
                        <a:t>[49]</a:t>
                      </a:r>
                      <a:endParaRPr lang="en-US" sz="1800" b="0">
                        <a:solidFill>
                          <a:schemeClr val="tx1"/>
                        </a:solidFill>
                      </a:endParaRPr>
                    </a:p>
                  </a:txBody>
                  <a:tcPr marL="47625" marR="47625" marT="23815" marB="23815" anchor="ctr">
                    <a:lnL>
                      <a:noFill/>
                    </a:lnL>
                    <a:lnR>
                      <a:noFill/>
                    </a:lnR>
                    <a:lnT>
                      <a:noFill/>
                    </a:lnT>
                    <a:lnB>
                      <a:noFill/>
                    </a:lnB>
                  </a:tcPr>
                </a:tc>
              </a:tr>
              <a:tr h="2791112">
                <a:tc>
                  <a:txBody>
                    <a:bodyPr/>
                    <a:lstStyle/>
                    <a:p>
                      <a:r>
                        <a:rPr lang="en-US" sz="1800" b="0" dirty="0">
                          <a:solidFill>
                            <a:schemeClr val="tx1"/>
                          </a:solidFill>
                          <a:hlinkClick r:id="rId19" tooltip="Endocrinology"/>
                        </a:rPr>
                        <a:t>Endocrinology</a:t>
                      </a:r>
                      <a:r>
                        <a:rPr lang="en-US" sz="1800" b="0" dirty="0">
                          <a:solidFill>
                            <a:schemeClr val="tx1"/>
                          </a:solidFill>
                        </a:rPr>
                        <a:t> and </a:t>
                      </a:r>
                      <a:r>
                        <a:rPr lang="en-US" sz="1800" b="0" dirty="0">
                          <a:solidFill>
                            <a:schemeClr val="tx1"/>
                          </a:solidFill>
                          <a:hlinkClick r:id="rId20" tooltip="Reproductive medicine"/>
                        </a:rPr>
                        <a:t>Reproductive medicine</a:t>
                      </a:r>
                      <a:endParaRPr lang="en-US" sz="1800" b="0" dirty="0">
                        <a:solidFill>
                          <a:schemeClr val="tx1"/>
                        </a:solidFill>
                      </a:endParaRPr>
                    </a:p>
                  </a:txBody>
                  <a:tcPr marL="47625" marR="47625" marT="23815" marB="23815" anchor="ctr">
                    <a:lnL>
                      <a:noFill/>
                    </a:lnL>
                    <a:lnR>
                      <a:noFill/>
                    </a:lnR>
                    <a:lnT>
                      <a:noFill/>
                    </a:lnT>
                    <a:lnB>
                      <a:noFill/>
                    </a:lnB>
                  </a:tcPr>
                </a:tc>
                <a:tc>
                  <a:txBody>
                    <a:bodyPr/>
                    <a:lstStyle/>
                    <a:p>
                      <a:pPr>
                        <a:buFont typeface="Arial"/>
                        <a:buChar char="•"/>
                      </a:pPr>
                      <a:r>
                        <a:rPr lang="en-US" sz="1800" b="0" dirty="0">
                          <a:solidFill>
                            <a:schemeClr val="tx1"/>
                          </a:solidFill>
                          <a:hlinkClick r:id="rId21" tooltip="Diabetes mellitus"/>
                        </a:rPr>
                        <a:t>diabetes mellitus</a:t>
                      </a:r>
                      <a:r>
                        <a:rPr lang="en-US" sz="1800" b="0" baseline="30000" dirty="0">
                          <a:solidFill>
                            <a:schemeClr val="tx1"/>
                          </a:solidFill>
                          <a:hlinkClick r:id="rId4"/>
                        </a:rPr>
                        <a:t>[3]</a:t>
                      </a:r>
                      <a:endParaRPr lang="en-US" sz="1800" b="0" dirty="0">
                        <a:solidFill>
                          <a:schemeClr val="tx1"/>
                        </a:solidFill>
                      </a:endParaRPr>
                    </a:p>
                    <a:p>
                      <a:pPr>
                        <a:buFont typeface="Arial"/>
                        <a:buChar char="•"/>
                      </a:pPr>
                      <a:r>
                        <a:rPr lang="en-US" sz="1800" b="0" dirty="0">
                          <a:solidFill>
                            <a:schemeClr val="tx1"/>
                          </a:solidFill>
                          <a:hlinkClick r:id="rId22" tooltip="Polycystic ovarian syndrome"/>
                        </a:rPr>
                        <a:t>polycystic ovarian syndrome</a:t>
                      </a:r>
                      <a:r>
                        <a:rPr lang="en-US" sz="1800" b="0" baseline="30000" dirty="0">
                          <a:solidFill>
                            <a:schemeClr val="tx1"/>
                          </a:solidFill>
                          <a:hlinkClick r:id="rId4"/>
                        </a:rPr>
                        <a:t>[3]</a:t>
                      </a:r>
                      <a:endParaRPr lang="en-US" sz="1800" b="0" dirty="0">
                        <a:solidFill>
                          <a:schemeClr val="tx1"/>
                        </a:solidFill>
                      </a:endParaRPr>
                    </a:p>
                    <a:p>
                      <a:pPr>
                        <a:buFont typeface="Arial"/>
                        <a:buChar char="•"/>
                      </a:pPr>
                      <a:r>
                        <a:rPr lang="en-US" sz="1800" b="0" dirty="0">
                          <a:solidFill>
                            <a:schemeClr val="tx1"/>
                          </a:solidFill>
                          <a:hlinkClick r:id="rId23" tooltip="Menstruation"/>
                        </a:rPr>
                        <a:t>menstrual</a:t>
                      </a:r>
                      <a:r>
                        <a:rPr lang="en-US" sz="1800" b="0" dirty="0">
                          <a:solidFill>
                            <a:schemeClr val="tx1"/>
                          </a:solidFill>
                        </a:rPr>
                        <a:t> disorders</a:t>
                      </a:r>
                      <a:r>
                        <a:rPr lang="en-US" sz="1800" b="0" baseline="30000" dirty="0">
                          <a:solidFill>
                            <a:schemeClr val="tx1"/>
                          </a:solidFill>
                          <a:hlinkClick r:id="rId4"/>
                        </a:rPr>
                        <a:t>[3]</a:t>
                      </a:r>
                      <a:endParaRPr lang="en-US" sz="1800" b="0" dirty="0">
                        <a:solidFill>
                          <a:schemeClr val="tx1"/>
                        </a:solidFill>
                      </a:endParaRPr>
                    </a:p>
                    <a:p>
                      <a:pPr>
                        <a:buFont typeface="Arial"/>
                        <a:buChar char="•"/>
                      </a:pPr>
                      <a:r>
                        <a:rPr lang="en-US" sz="1800" b="0" dirty="0">
                          <a:solidFill>
                            <a:schemeClr val="tx1"/>
                          </a:solidFill>
                          <a:hlinkClick r:id="rId24" tooltip="Infertility"/>
                        </a:rPr>
                        <a:t>infertility</a:t>
                      </a:r>
                      <a:r>
                        <a:rPr lang="en-US" sz="1800" b="0" baseline="30000" dirty="0">
                          <a:solidFill>
                            <a:schemeClr val="tx1"/>
                          </a:solidFill>
                          <a:hlinkClick r:id="rId4"/>
                        </a:rPr>
                        <a:t>[3][50]</a:t>
                      </a:r>
                      <a:endParaRPr lang="en-US" sz="1800" b="0" dirty="0">
                        <a:solidFill>
                          <a:schemeClr val="tx1"/>
                        </a:solidFill>
                      </a:endParaRPr>
                    </a:p>
                    <a:p>
                      <a:pPr>
                        <a:buFont typeface="Arial"/>
                        <a:buChar char="•"/>
                      </a:pPr>
                      <a:r>
                        <a:rPr lang="en-US" sz="1800" b="0" dirty="0">
                          <a:solidFill>
                            <a:schemeClr val="tx1"/>
                          </a:solidFill>
                          <a:hlinkClick r:id="rId25" tooltip="Maternal obesity"/>
                        </a:rPr>
                        <a:t>complications during pregnancy</a:t>
                      </a:r>
                      <a:r>
                        <a:rPr lang="en-US" sz="1800" b="0" baseline="30000" dirty="0">
                          <a:solidFill>
                            <a:schemeClr val="tx1"/>
                          </a:solidFill>
                          <a:hlinkClick r:id="rId4"/>
                        </a:rPr>
                        <a:t>[3][50]</a:t>
                      </a:r>
                      <a:endParaRPr lang="en-US" sz="1800" b="0" dirty="0">
                        <a:solidFill>
                          <a:schemeClr val="tx1"/>
                        </a:solidFill>
                      </a:endParaRPr>
                    </a:p>
                    <a:p>
                      <a:pPr>
                        <a:buFont typeface="Arial"/>
                        <a:buChar char="•"/>
                      </a:pPr>
                      <a:r>
                        <a:rPr lang="en-US" sz="1800" b="0" dirty="0">
                          <a:solidFill>
                            <a:schemeClr val="tx1"/>
                          </a:solidFill>
                          <a:hlinkClick r:id="rId26" tooltip="Birth defects"/>
                        </a:rPr>
                        <a:t>birth defects</a:t>
                      </a:r>
                      <a:r>
                        <a:rPr lang="en-US" sz="1800" b="0" baseline="30000" dirty="0">
                          <a:solidFill>
                            <a:schemeClr val="tx1"/>
                          </a:solidFill>
                          <a:hlinkClick r:id="rId4"/>
                        </a:rPr>
                        <a:t>[3]</a:t>
                      </a:r>
                      <a:endParaRPr lang="en-US" sz="1800" b="0" dirty="0">
                        <a:solidFill>
                          <a:schemeClr val="tx1"/>
                        </a:solidFill>
                      </a:endParaRPr>
                    </a:p>
                    <a:p>
                      <a:pPr>
                        <a:buFont typeface="Arial"/>
                        <a:buChar char="•"/>
                      </a:pPr>
                      <a:r>
                        <a:rPr lang="en-US" sz="1800" b="0" dirty="0">
                          <a:solidFill>
                            <a:schemeClr val="tx1"/>
                          </a:solidFill>
                          <a:hlinkClick r:id="rId27" tooltip="Stillbirth"/>
                        </a:rPr>
                        <a:t>intrauterine fetal death</a:t>
                      </a:r>
                      <a:r>
                        <a:rPr lang="en-US" sz="1800" b="0" baseline="30000" dirty="0">
                          <a:solidFill>
                            <a:schemeClr val="tx1"/>
                          </a:solidFill>
                          <a:hlinkClick r:id="rId4"/>
                        </a:rPr>
                        <a:t>[50]</a:t>
                      </a:r>
                      <a:endParaRPr lang="en-US" sz="1800" b="0" dirty="0">
                        <a:solidFill>
                          <a:schemeClr val="tx1"/>
                        </a:solidFill>
                      </a:endParaRPr>
                    </a:p>
                  </a:txBody>
                  <a:tcPr marL="47625" marR="47625" marT="23815" marB="23815" anchor="ctr">
                    <a:lnL>
                      <a:noFill/>
                    </a:lnL>
                    <a:lnR>
                      <a:noFill/>
                    </a:lnR>
                    <a:lnT>
                      <a:noFill/>
                    </a:lnT>
                    <a:lnB>
                      <a:noFill/>
                    </a:lnB>
                  </a:tcPr>
                </a:tc>
                <a:tc>
                  <a:txBody>
                    <a:bodyPr/>
                    <a:lstStyle/>
                    <a:p>
                      <a:r>
                        <a:rPr lang="en-US" sz="1800" b="0" dirty="0">
                          <a:solidFill>
                            <a:schemeClr val="tx1"/>
                          </a:solidFill>
                          <a:hlinkClick r:id="rId28" tooltip="Gastroenterology"/>
                        </a:rPr>
                        <a:t>Gastroenterology</a:t>
                      </a:r>
                      <a:endParaRPr lang="en-US" sz="1800" b="0" dirty="0">
                        <a:solidFill>
                          <a:schemeClr val="tx1"/>
                        </a:solidFill>
                      </a:endParaRPr>
                    </a:p>
                  </a:txBody>
                  <a:tcPr marL="47625" marR="47625" marT="23815" marB="23815" anchor="ctr">
                    <a:lnL>
                      <a:noFill/>
                    </a:lnL>
                    <a:lnR>
                      <a:noFill/>
                    </a:lnR>
                    <a:lnT>
                      <a:noFill/>
                    </a:lnT>
                    <a:lnB>
                      <a:noFill/>
                    </a:lnB>
                  </a:tcPr>
                </a:tc>
                <a:tc>
                  <a:txBody>
                    <a:bodyPr/>
                    <a:lstStyle/>
                    <a:p>
                      <a:pPr>
                        <a:buFont typeface="Arial"/>
                        <a:buChar char="•"/>
                      </a:pPr>
                      <a:r>
                        <a:rPr lang="en-US" sz="1800" b="0" dirty="0" err="1">
                          <a:solidFill>
                            <a:schemeClr val="tx1"/>
                          </a:solidFill>
                          <a:hlinkClick r:id="rId29" tooltip="Gastroesophageal reflux disease"/>
                        </a:rPr>
                        <a:t>gastroesophageal</a:t>
                      </a:r>
                      <a:r>
                        <a:rPr lang="en-US" sz="1800" b="0" dirty="0">
                          <a:solidFill>
                            <a:schemeClr val="tx1"/>
                          </a:solidFill>
                          <a:hlinkClick r:id="rId29" tooltip="Gastroesophageal reflux disease"/>
                        </a:rPr>
                        <a:t> reflux disease</a:t>
                      </a:r>
                      <a:r>
                        <a:rPr lang="en-US" sz="1800" b="0" baseline="30000" dirty="0">
                          <a:solidFill>
                            <a:schemeClr val="tx1"/>
                          </a:solidFill>
                          <a:hlinkClick r:id="rId4"/>
                        </a:rPr>
                        <a:t>[12]</a:t>
                      </a:r>
                      <a:endParaRPr lang="en-US" sz="1800" b="0" dirty="0">
                        <a:solidFill>
                          <a:schemeClr val="tx1"/>
                        </a:solidFill>
                      </a:endParaRPr>
                    </a:p>
                    <a:p>
                      <a:pPr>
                        <a:buFont typeface="Arial"/>
                        <a:buChar char="•"/>
                      </a:pPr>
                      <a:r>
                        <a:rPr lang="en-US" sz="1800" b="0" dirty="0">
                          <a:solidFill>
                            <a:schemeClr val="tx1"/>
                          </a:solidFill>
                          <a:hlinkClick r:id="rId30" tooltip="Non-alcoholic fatty liver disease"/>
                        </a:rPr>
                        <a:t>fatty liver disease</a:t>
                      </a:r>
                      <a:r>
                        <a:rPr lang="en-US" sz="1800" b="0" baseline="30000" dirty="0">
                          <a:solidFill>
                            <a:schemeClr val="tx1"/>
                          </a:solidFill>
                          <a:hlinkClick r:id="rId4"/>
                        </a:rPr>
                        <a:t>[12]</a:t>
                      </a:r>
                      <a:endParaRPr lang="en-US" sz="1800" b="0" dirty="0">
                        <a:solidFill>
                          <a:schemeClr val="tx1"/>
                        </a:solidFill>
                      </a:endParaRPr>
                    </a:p>
                    <a:p>
                      <a:pPr>
                        <a:buFont typeface="Arial"/>
                        <a:buChar char="•"/>
                      </a:pPr>
                      <a:r>
                        <a:rPr lang="en-US" sz="1800" b="0" dirty="0" err="1">
                          <a:solidFill>
                            <a:schemeClr val="tx1"/>
                          </a:solidFill>
                          <a:hlinkClick r:id="rId31" tooltip="Cholelithiasis"/>
                        </a:rPr>
                        <a:t>cholelithiasis</a:t>
                      </a:r>
                      <a:r>
                        <a:rPr lang="en-US" sz="1800" b="0" dirty="0">
                          <a:solidFill>
                            <a:schemeClr val="tx1"/>
                          </a:solidFill>
                        </a:rPr>
                        <a:t> (gallstones)</a:t>
                      </a:r>
                      <a:r>
                        <a:rPr lang="en-US" sz="1800" b="0" baseline="30000" dirty="0">
                          <a:solidFill>
                            <a:schemeClr val="tx1"/>
                          </a:solidFill>
                          <a:hlinkClick r:id="rId4"/>
                        </a:rPr>
                        <a:t>[12]</a:t>
                      </a:r>
                      <a:endParaRPr lang="en-US" sz="1800" b="0" dirty="0">
                        <a:solidFill>
                          <a:schemeClr val="tx1"/>
                        </a:solidFill>
                      </a:endParaRPr>
                    </a:p>
                  </a:txBody>
                  <a:tcPr marL="47625" marR="47625" marT="23815" marB="23815" anchor="ctr">
                    <a:lnL>
                      <a:noFill/>
                    </a:lnL>
                    <a:lnR>
                      <a:noFill/>
                    </a:lnR>
                    <a:lnT>
                      <a:noFill/>
                    </a:lnT>
                    <a:lnB>
                      <a:noFill/>
                    </a:lnB>
                  </a:tcPr>
                </a:tc>
              </a:tr>
            </a:tbl>
          </a:graphicData>
        </a:graphic>
      </p:graphicFrame>
      <p:sp>
        <p:nvSpPr>
          <p:cNvPr id="5" name="Slide Number Placeholder 4"/>
          <p:cNvSpPr>
            <a:spLocks noGrp="1"/>
          </p:cNvSpPr>
          <p:nvPr>
            <p:ph type="sldNum" sz="quarter" idx="12"/>
          </p:nvPr>
        </p:nvSpPr>
        <p:spPr/>
        <p:txBody>
          <a:bodyPr/>
          <a:lstStyle/>
          <a:p>
            <a:pPr>
              <a:defRPr/>
            </a:pPr>
            <a:fld id="{4C638A6F-686C-404F-86B0-65F5A60C93DE}" type="slidenum">
              <a:rPr lang="en-US"/>
              <a:pPr>
                <a:defRPr/>
              </a:pPr>
              <a:t>412</a:t>
            </a:fld>
            <a:endParaRPr lang="en-US"/>
          </a:p>
        </p:txBody>
      </p:sp>
    </p:spTree>
    <p:extLst>
      <p:ext uri="{BB962C8B-B14F-4D97-AF65-F5344CB8AC3E}">
        <p14:creationId xmlns:p14="http://schemas.microsoft.com/office/powerpoint/2010/main" val="1368852053"/>
      </p:ext>
    </p:extLst>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sz="quarter" idx="1"/>
          </p:nvPr>
        </p:nvGraphicFramePr>
        <p:xfrm>
          <a:off x="0" y="228600"/>
          <a:ext cx="9144001" cy="6617288"/>
        </p:xfrm>
        <a:graphic>
          <a:graphicData uri="http://schemas.openxmlformats.org/drawingml/2006/table">
            <a:tbl>
              <a:tblPr/>
              <a:tblGrid>
                <a:gridCol w="1371600"/>
                <a:gridCol w="3048000"/>
                <a:gridCol w="1752600"/>
                <a:gridCol w="2971801"/>
              </a:tblGrid>
              <a:tr h="3674077">
                <a:tc>
                  <a:txBody>
                    <a:bodyPr/>
                    <a:lstStyle/>
                    <a:p>
                      <a:r>
                        <a:rPr lang="en-US" sz="2400" dirty="0">
                          <a:hlinkClick r:id="rId2" tooltip="Neurology"/>
                        </a:rPr>
                        <a:t>Neurology</a:t>
                      </a:r>
                      <a:endParaRPr lang="en-US" sz="2400" dirty="0"/>
                    </a:p>
                  </a:txBody>
                  <a:tcPr marL="16809" marR="16809" marT="8402" marB="8402" anchor="ctr">
                    <a:lnL>
                      <a:noFill/>
                    </a:lnL>
                    <a:lnR>
                      <a:noFill/>
                    </a:lnR>
                    <a:lnT>
                      <a:noFill/>
                    </a:lnT>
                    <a:lnB>
                      <a:noFill/>
                    </a:lnB>
                  </a:tcPr>
                </a:tc>
                <a:tc>
                  <a:txBody>
                    <a:bodyPr/>
                    <a:lstStyle/>
                    <a:p>
                      <a:pPr>
                        <a:buFont typeface="Arial"/>
                        <a:buChar char="•"/>
                      </a:pPr>
                      <a:r>
                        <a:rPr lang="en-US" sz="2400" dirty="0">
                          <a:hlinkClick r:id="rId3" tooltip="Stroke"/>
                        </a:rPr>
                        <a:t>stroke</a:t>
                      </a:r>
                      <a:r>
                        <a:rPr lang="en-US" sz="2400" baseline="30000" dirty="0">
                          <a:hlinkClick r:id="rId4"/>
                        </a:rPr>
                        <a:t>[3]</a:t>
                      </a:r>
                      <a:endParaRPr lang="en-US" sz="2400" dirty="0"/>
                    </a:p>
                    <a:p>
                      <a:pPr>
                        <a:buFont typeface="Arial"/>
                        <a:buChar char="•"/>
                      </a:pPr>
                      <a:r>
                        <a:rPr lang="en-US" sz="2400" dirty="0" err="1">
                          <a:hlinkClick r:id="rId5" tooltip="Meralgia paresthetica"/>
                        </a:rPr>
                        <a:t>meralgia</a:t>
                      </a:r>
                      <a:r>
                        <a:rPr lang="en-US" sz="2400" dirty="0">
                          <a:hlinkClick r:id="rId5" tooltip="Meralgia paresthetica"/>
                        </a:rPr>
                        <a:t> </a:t>
                      </a:r>
                      <a:r>
                        <a:rPr lang="en-US" sz="2400" dirty="0" err="1">
                          <a:hlinkClick r:id="rId5" tooltip="Meralgia paresthetica"/>
                        </a:rPr>
                        <a:t>paresthetica</a:t>
                      </a:r>
                      <a:r>
                        <a:rPr lang="en-US" sz="2400" baseline="30000" dirty="0">
                          <a:hlinkClick r:id="rId4"/>
                        </a:rPr>
                        <a:t>[51]</a:t>
                      </a:r>
                      <a:endParaRPr lang="en-US" sz="2400" dirty="0"/>
                    </a:p>
                    <a:p>
                      <a:pPr>
                        <a:buFont typeface="Arial"/>
                        <a:buChar char="•"/>
                      </a:pPr>
                      <a:r>
                        <a:rPr lang="en-US" sz="2400" dirty="0">
                          <a:hlinkClick r:id="rId6" tooltip="Migraines"/>
                        </a:rPr>
                        <a:t>migraines</a:t>
                      </a:r>
                      <a:r>
                        <a:rPr lang="en-US" sz="2400" baseline="30000" dirty="0">
                          <a:hlinkClick r:id="rId4"/>
                        </a:rPr>
                        <a:t>[52]</a:t>
                      </a:r>
                      <a:endParaRPr lang="en-US" sz="2400" dirty="0"/>
                    </a:p>
                    <a:p>
                      <a:pPr>
                        <a:buFont typeface="Arial"/>
                        <a:buChar char="•"/>
                      </a:pPr>
                      <a:r>
                        <a:rPr lang="en-US" sz="2400" dirty="0">
                          <a:hlinkClick r:id="rId7" tooltip="Carpal tunnel syndrome"/>
                        </a:rPr>
                        <a:t>carpal tunnel syndrome</a:t>
                      </a:r>
                      <a:r>
                        <a:rPr lang="en-US" sz="2400" baseline="30000" dirty="0">
                          <a:hlinkClick r:id="rId4"/>
                        </a:rPr>
                        <a:t>[53]</a:t>
                      </a:r>
                      <a:endParaRPr lang="en-US" sz="2400" dirty="0"/>
                    </a:p>
                    <a:p>
                      <a:pPr>
                        <a:buFont typeface="Arial"/>
                        <a:buChar char="•"/>
                      </a:pPr>
                      <a:r>
                        <a:rPr lang="en-US" sz="2400" dirty="0">
                          <a:hlinkClick r:id="rId8" tooltip="Dementia"/>
                        </a:rPr>
                        <a:t>dementia</a:t>
                      </a:r>
                      <a:r>
                        <a:rPr lang="en-US" sz="2400" baseline="30000" dirty="0">
                          <a:hlinkClick r:id="rId4"/>
                        </a:rPr>
                        <a:t>[54]</a:t>
                      </a:r>
                      <a:endParaRPr lang="en-US" sz="2400" dirty="0"/>
                    </a:p>
                    <a:p>
                      <a:pPr>
                        <a:buFont typeface="Arial"/>
                        <a:buChar char="•"/>
                      </a:pPr>
                      <a:r>
                        <a:rPr lang="en-US" sz="2400" dirty="0">
                          <a:hlinkClick r:id="rId9" tooltip="Idiopathic intracranial hypertension"/>
                        </a:rPr>
                        <a:t>idiopathic intracranial hypertension</a:t>
                      </a:r>
                      <a:r>
                        <a:rPr lang="en-US" sz="2400" baseline="30000" dirty="0">
                          <a:hlinkClick r:id="rId4"/>
                        </a:rPr>
                        <a:t>[55]</a:t>
                      </a:r>
                      <a:endParaRPr lang="en-US" sz="2400" dirty="0"/>
                    </a:p>
                    <a:p>
                      <a:pPr>
                        <a:buFont typeface="Arial"/>
                        <a:buChar char="•"/>
                      </a:pPr>
                      <a:r>
                        <a:rPr lang="en-US" sz="2400" dirty="0">
                          <a:hlinkClick r:id="rId10" tooltip="Multiple sclerosis"/>
                        </a:rPr>
                        <a:t>multiple sclerosis</a:t>
                      </a:r>
                      <a:r>
                        <a:rPr lang="en-US" sz="2400" baseline="30000" dirty="0">
                          <a:hlinkClick r:id="rId4"/>
                        </a:rPr>
                        <a:t>[56]</a:t>
                      </a:r>
                      <a:endParaRPr lang="en-US" sz="2400" dirty="0"/>
                    </a:p>
                  </a:txBody>
                  <a:tcPr marL="16809" marR="16809" marT="8402" marB="8402" anchor="ctr">
                    <a:lnL>
                      <a:noFill/>
                    </a:lnL>
                    <a:lnR>
                      <a:noFill/>
                    </a:lnR>
                    <a:lnT>
                      <a:noFill/>
                    </a:lnT>
                    <a:lnB>
                      <a:noFill/>
                    </a:lnB>
                  </a:tcPr>
                </a:tc>
                <a:tc>
                  <a:txBody>
                    <a:bodyPr/>
                    <a:lstStyle/>
                    <a:p>
                      <a:r>
                        <a:rPr lang="en-US" sz="2800" dirty="0">
                          <a:hlinkClick r:id="rId11" tooltip="Oncology"/>
                        </a:rPr>
                        <a:t>Oncology</a:t>
                      </a:r>
                      <a:r>
                        <a:rPr lang="en-US" sz="2800" baseline="30000" dirty="0">
                          <a:hlinkClick r:id="rId4"/>
                        </a:rPr>
                        <a:t>[57</a:t>
                      </a:r>
                      <a:r>
                        <a:rPr lang="en-US" sz="2400" baseline="30000" dirty="0">
                          <a:hlinkClick r:id="rId4"/>
                        </a:rPr>
                        <a:t>]</a:t>
                      </a:r>
                      <a:endParaRPr lang="en-US" sz="2400" dirty="0"/>
                    </a:p>
                  </a:txBody>
                  <a:tcPr marL="16809" marR="16809" marT="8402" marB="8402" anchor="ctr">
                    <a:lnL>
                      <a:noFill/>
                    </a:lnL>
                    <a:lnR>
                      <a:noFill/>
                    </a:lnR>
                    <a:lnT>
                      <a:noFill/>
                    </a:lnT>
                    <a:lnB>
                      <a:noFill/>
                    </a:lnB>
                  </a:tcPr>
                </a:tc>
                <a:tc>
                  <a:txBody>
                    <a:bodyPr/>
                    <a:lstStyle/>
                    <a:p>
                      <a:pPr>
                        <a:buFont typeface="Arial"/>
                        <a:buChar char="•"/>
                      </a:pPr>
                      <a:r>
                        <a:rPr lang="en-US" sz="2400" dirty="0">
                          <a:hlinkClick r:id="rId12" tooltip="Esophageal cancer"/>
                        </a:rPr>
                        <a:t>esophageal</a:t>
                      </a:r>
                      <a:endParaRPr lang="en-US" sz="2400" dirty="0"/>
                    </a:p>
                    <a:p>
                      <a:pPr>
                        <a:buFont typeface="Arial"/>
                        <a:buChar char="•"/>
                      </a:pPr>
                      <a:r>
                        <a:rPr lang="en-US" sz="2400" dirty="0">
                          <a:hlinkClick r:id="rId13" tooltip="Colorectal cancer"/>
                        </a:rPr>
                        <a:t>colorectal</a:t>
                      </a:r>
                      <a:endParaRPr lang="en-US" sz="2400" dirty="0"/>
                    </a:p>
                    <a:p>
                      <a:pPr>
                        <a:buFont typeface="Arial"/>
                        <a:buChar char="•"/>
                      </a:pPr>
                      <a:r>
                        <a:rPr lang="en-US" sz="2400" dirty="0">
                          <a:hlinkClick r:id="rId14" tooltip="Pancreatic cancer"/>
                        </a:rPr>
                        <a:t>pancreatic</a:t>
                      </a:r>
                      <a:endParaRPr lang="en-US" sz="2400" dirty="0"/>
                    </a:p>
                    <a:p>
                      <a:pPr>
                        <a:buFont typeface="Arial"/>
                        <a:buChar char="•"/>
                      </a:pPr>
                      <a:r>
                        <a:rPr lang="en-US" sz="2400" dirty="0">
                          <a:hlinkClick r:id="rId15" tooltip="Gallbladder cancer"/>
                        </a:rPr>
                        <a:t>gallbladder</a:t>
                      </a:r>
                      <a:r>
                        <a:rPr lang="en-US" sz="2400" dirty="0"/>
                        <a:t>,</a:t>
                      </a:r>
                    </a:p>
                    <a:p>
                      <a:pPr>
                        <a:buFont typeface="Arial"/>
                        <a:buChar char="•"/>
                      </a:pPr>
                      <a:r>
                        <a:rPr lang="en-US" sz="2400" dirty="0">
                          <a:hlinkClick r:id="rId16" tooltip="Endometrial cancer"/>
                        </a:rPr>
                        <a:t>endometrial</a:t>
                      </a:r>
                      <a:endParaRPr lang="en-US" sz="2400" dirty="0"/>
                    </a:p>
                    <a:p>
                      <a:pPr>
                        <a:buFont typeface="Arial"/>
                        <a:buChar char="•"/>
                      </a:pPr>
                      <a:r>
                        <a:rPr lang="en-US" sz="2400" dirty="0">
                          <a:hlinkClick r:id="rId17" tooltip="Renal cell carcinoma"/>
                        </a:rPr>
                        <a:t>kidney</a:t>
                      </a:r>
                      <a:endParaRPr lang="en-US" sz="2400" dirty="0"/>
                    </a:p>
                    <a:p>
                      <a:pPr>
                        <a:buFont typeface="Arial"/>
                        <a:buChar char="•"/>
                      </a:pPr>
                      <a:r>
                        <a:rPr lang="en-US" sz="2400" dirty="0">
                          <a:hlinkClick r:id="rId18" tooltip="Leukemia"/>
                        </a:rPr>
                        <a:t>Leukemia</a:t>
                      </a:r>
                      <a:endParaRPr lang="en-US" sz="2400" dirty="0"/>
                    </a:p>
                    <a:p>
                      <a:pPr>
                        <a:buFont typeface="Arial"/>
                        <a:buChar char="•"/>
                      </a:pPr>
                      <a:r>
                        <a:rPr lang="en-US" sz="2400" dirty="0" err="1">
                          <a:hlinkClick r:id="rId19" tooltip="Hepatocellular carcinoma"/>
                        </a:rPr>
                        <a:t>Hepatocellular</a:t>
                      </a:r>
                      <a:r>
                        <a:rPr lang="en-US" sz="2400" dirty="0">
                          <a:hlinkClick r:id="rId19" tooltip="Hepatocellular carcinoma"/>
                        </a:rPr>
                        <a:t> carcinoma</a:t>
                      </a:r>
                      <a:r>
                        <a:rPr lang="en-US" sz="2400" baseline="30000" dirty="0">
                          <a:hlinkClick r:id="rId4"/>
                        </a:rPr>
                        <a:t>[12]</a:t>
                      </a:r>
                      <a:endParaRPr lang="en-US" sz="2400" dirty="0"/>
                    </a:p>
                    <a:p>
                      <a:pPr>
                        <a:buFont typeface="Arial"/>
                        <a:buChar char="•"/>
                      </a:pPr>
                      <a:r>
                        <a:rPr lang="en-US" sz="2400" dirty="0">
                          <a:hlinkClick r:id="rId20" tooltip="Malignant melanoma"/>
                        </a:rPr>
                        <a:t>malignant melanoma</a:t>
                      </a:r>
                      <a:endParaRPr lang="en-US" sz="2400" dirty="0"/>
                    </a:p>
                  </a:txBody>
                  <a:tcPr marL="16809" marR="16809" marT="8402" marB="8402" anchor="ctr">
                    <a:lnL>
                      <a:noFill/>
                    </a:lnL>
                    <a:lnR>
                      <a:noFill/>
                    </a:lnR>
                    <a:lnT>
                      <a:noFill/>
                    </a:lnT>
                    <a:lnB>
                      <a:noFill/>
                    </a:lnB>
                  </a:tcPr>
                </a:tc>
              </a:tr>
              <a:tr h="2942623">
                <a:tc>
                  <a:txBody>
                    <a:bodyPr/>
                    <a:lstStyle/>
                    <a:p>
                      <a:r>
                        <a:rPr lang="en-US" sz="2400" dirty="0">
                          <a:hlinkClick r:id="rId21" tooltip="Psychiatry"/>
                        </a:rPr>
                        <a:t>Psychiatry</a:t>
                      </a:r>
                      <a:endParaRPr lang="en-US" sz="2400" dirty="0"/>
                    </a:p>
                  </a:txBody>
                  <a:tcPr marL="16809" marR="16809" marT="8402" marB="8402" anchor="ctr">
                    <a:lnL>
                      <a:noFill/>
                    </a:lnL>
                    <a:lnR>
                      <a:noFill/>
                    </a:lnR>
                    <a:lnT>
                      <a:noFill/>
                    </a:lnT>
                    <a:lnB>
                      <a:noFill/>
                    </a:lnB>
                  </a:tcPr>
                </a:tc>
                <a:tc>
                  <a:txBody>
                    <a:bodyPr/>
                    <a:lstStyle/>
                    <a:p>
                      <a:pPr>
                        <a:buFont typeface="Arial"/>
                        <a:buChar char="•"/>
                      </a:pPr>
                      <a:r>
                        <a:rPr lang="en-US" sz="2400" dirty="0">
                          <a:hlinkClick r:id="rId22" tooltip="Major depressive disorder"/>
                        </a:rPr>
                        <a:t>depression</a:t>
                      </a:r>
                      <a:r>
                        <a:rPr lang="en-US" sz="2400" dirty="0"/>
                        <a:t> in women</a:t>
                      </a:r>
                      <a:r>
                        <a:rPr lang="en-US" sz="2400" baseline="30000" dirty="0">
                          <a:hlinkClick r:id="rId4"/>
                        </a:rPr>
                        <a:t>[3]</a:t>
                      </a:r>
                      <a:endParaRPr lang="en-US" sz="2400" dirty="0"/>
                    </a:p>
                    <a:p>
                      <a:pPr>
                        <a:buFont typeface="Arial"/>
                        <a:buChar char="•"/>
                      </a:pPr>
                      <a:r>
                        <a:rPr lang="en-US" sz="2400" dirty="0"/>
                        <a:t>social </a:t>
                      </a:r>
                      <a:r>
                        <a:rPr lang="en-US" sz="2400" dirty="0">
                          <a:hlinkClick r:id="rId23" tooltip="Social stigma"/>
                        </a:rPr>
                        <a:t>stigmatization</a:t>
                      </a:r>
                      <a:r>
                        <a:rPr lang="en-US" sz="2400" baseline="30000" dirty="0">
                          <a:hlinkClick r:id="rId4"/>
                        </a:rPr>
                        <a:t>[3]</a:t>
                      </a:r>
                      <a:endParaRPr lang="en-US" sz="2400" dirty="0"/>
                    </a:p>
                  </a:txBody>
                  <a:tcPr marL="16809" marR="16809" marT="8402" marB="8402" anchor="ctr">
                    <a:lnL>
                      <a:noFill/>
                    </a:lnL>
                    <a:lnR>
                      <a:noFill/>
                    </a:lnR>
                    <a:lnT>
                      <a:noFill/>
                    </a:lnT>
                    <a:lnB>
                      <a:noFill/>
                    </a:lnB>
                  </a:tcPr>
                </a:tc>
                <a:tc>
                  <a:txBody>
                    <a:bodyPr/>
                    <a:lstStyle/>
                    <a:p>
                      <a:r>
                        <a:rPr lang="en-US" sz="2400">
                          <a:hlinkClick r:id="rId24" tooltip="Respirology"/>
                        </a:rPr>
                        <a:t>Respirology</a:t>
                      </a:r>
                      <a:endParaRPr lang="en-US" sz="2400"/>
                    </a:p>
                  </a:txBody>
                  <a:tcPr marL="16809" marR="16809" marT="8402" marB="8402" anchor="ctr">
                    <a:lnL>
                      <a:noFill/>
                    </a:lnL>
                    <a:lnR>
                      <a:noFill/>
                    </a:lnR>
                    <a:lnT>
                      <a:noFill/>
                    </a:lnT>
                    <a:lnB>
                      <a:noFill/>
                    </a:lnB>
                  </a:tcPr>
                </a:tc>
                <a:tc>
                  <a:txBody>
                    <a:bodyPr/>
                    <a:lstStyle/>
                    <a:p>
                      <a:pPr>
                        <a:buFont typeface="Arial"/>
                        <a:buChar char="•"/>
                      </a:pPr>
                      <a:r>
                        <a:rPr lang="en-US" sz="2400" dirty="0">
                          <a:hlinkClick r:id="rId25" tooltip="Sleep apnea"/>
                        </a:rPr>
                        <a:t>obstructive sleep apnea</a:t>
                      </a:r>
                      <a:r>
                        <a:rPr lang="en-US" sz="2400" baseline="30000" dirty="0">
                          <a:hlinkClick r:id="rId4"/>
                        </a:rPr>
                        <a:t>[3][27]</a:t>
                      </a:r>
                      <a:endParaRPr lang="en-US" sz="2400" dirty="0"/>
                    </a:p>
                    <a:p>
                      <a:pPr>
                        <a:buFont typeface="Arial"/>
                        <a:buChar char="•"/>
                      </a:pPr>
                      <a:r>
                        <a:rPr lang="en-US" sz="2400" dirty="0">
                          <a:hlinkClick r:id="rId26" tooltip="Obesity hypoventilation syndrome"/>
                        </a:rPr>
                        <a:t>obesity hypoventilation syndrome</a:t>
                      </a:r>
                      <a:r>
                        <a:rPr lang="en-US" sz="2400" baseline="30000" dirty="0">
                          <a:hlinkClick r:id="rId4"/>
                        </a:rPr>
                        <a:t>[3][27]</a:t>
                      </a:r>
                      <a:endParaRPr lang="en-US" sz="2400" dirty="0"/>
                    </a:p>
                    <a:p>
                      <a:pPr>
                        <a:buFont typeface="Arial"/>
                        <a:buChar char="•"/>
                      </a:pPr>
                      <a:r>
                        <a:rPr lang="en-US" sz="2400" dirty="0">
                          <a:hlinkClick r:id="rId27" tooltip="Asthma"/>
                        </a:rPr>
                        <a:t>asthma</a:t>
                      </a:r>
                      <a:r>
                        <a:rPr lang="en-US" sz="2400" baseline="30000" dirty="0">
                          <a:hlinkClick r:id="rId4"/>
                        </a:rPr>
                        <a:t>[3][27]</a:t>
                      </a:r>
                      <a:endParaRPr lang="en-US" sz="2400" dirty="0"/>
                    </a:p>
                    <a:p>
                      <a:pPr>
                        <a:buFont typeface="Arial"/>
                        <a:buChar char="•"/>
                      </a:pPr>
                      <a:r>
                        <a:rPr lang="en-US" sz="2400" dirty="0"/>
                        <a:t>increased complications during </a:t>
                      </a:r>
                      <a:r>
                        <a:rPr lang="en-US" sz="2400" dirty="0">
                          <a:hlinkClick r:id="rId28" tooltip="General anaesthesia"/>
                        </a:rPr>
                        <a:t>general </a:t>
                      </a:r>
                      <a:r>
                        <a:rPr lang="en-US" sz="2400" dirty="0" err="1">
                          <a:hlinkClick r:id="rId28" tooltip="General anaesthesia"/>
                        </a:rPr>
                        <a:t>anaesthesia</a:t>
                      </a:r>
                      <a:r>
                        <a:rPr lang="en-US" sz="2400" baseline="30000" dirty="0">
                          <a:hlinkClick r:id="rId4"/>
                        </a:rPr>
                        <a:t>[3]</a:t>
                      </a:r>
                      <a:endParaRPr lang="en-US" sz="2400" dirty="0"/>
                    </a:p>
                  </a:txBody>
                  <a:tcPr marL="16809" marR="16809" marT="8402" marB="8402" anchor="ctr">
                    <a:lnL>
                      <a:noFill/>
                    </a:lnL>
                    <a:lnR>
                      <a:noFill/>
                    </a:lnR>
                    <a:lnT>
                      <a:noFill/>
                    </a:lnT>
                    <a:lnB>
                      <a:noFill/>
                    </a:lnB>
                  </a:tcPr>
                </a:tc>
              </a:tr>
            </a:tbl>
          </a:graphicData>
        </a:graphic>
      </p:graphicFrame>
      <p:sp>
        <p:nvSpPr>
          <p:cNvPr id="5" name="Slide Number Placeholder 4"/>
          <p:cNvSpPr>
            <a:spLocks noGrp="1"/>
          </p:cNvSpPr>
          <p:nvPr>
            <p:ph type="sldNum" sz="quarter" idx="12"/>
          </p:nvPr>
        </p:nvSpPr>
        <p:spPr/>
        <p:txBody>
          <a:bodyPr/>
          <a:lstStyle/>
          <a:p>
            <a:pPr>
              <a:defRPr/>
            </a:pPr>
            <a:fld id="{3AB359DE-ECC0-4971-A5C3-41C974DC18C5}" type="slidenum">
              <a:rPr lang="en-US"/>
              <a:pPr>
                <a:defRPr/>
              </a:pPr>
              <a:t>413</a:t>
            </a:fld>
            <a:endParaRPr lang="en-US"/>
          </a:p>
        </p:txBody>
      </p:sp>
    </p:spTree>
    <p:extLst>
      <p:ext uri="{BB962C8B-B14F-4D97-AF65-F5344CB8AC3E}">
        <p14:creationId xmlns:p14="http://schemas.microsoft.com/office/powerpoint/2010/main" val="1430639802"/>
      </p:ext>
    </p:extLst>
  </p:cSld>
  <p:clrMapOvr>
    <a:masterClrMapping/>
  </p:clrMapOvr>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sz="quarter" idx="1"/>
          </p:nvPr>
        </p:nvGraphicFramePr>
        <p:xfrm>
          <a:off x="304800" y="228600"/>
          <a:ext cx="8458200" cy="6396086"/>
        </p:xfrm>
        <a:graphic>
          <a:graphicData uri="http://schemas.openxmlformats.org/drawingml/2006/table">
            <a:tbl>
              <a:tblPr/>
              <a:tblGrid>
                <a:gridCol w="2438400"/>
                <a:gridCol w="1981200"/>
                <a:gridCol w="1924050"/>
                <a:gridCol w="2114550"/>
              </a:tblGrid>
              <a:tr h="6396038">
                <a:tc>
                  <a:txBody>
                    <a:bodyPr/>
                    <a:lstStyle/>
                    <a:p>
                      <a:r>
                        <a:rPr lang="en-US" sz="3200">
                          <a:hlinkClick r:id="rId2" tooltip="Rheumatology"/>
                        </a:rPr>
                        <a:t>Rheumatology</a:t>
                      </a:r>
                      <a:r>
                        <a:rPr lang="en-US" sz="3200"/>
                        <a:t> and </a:t>
                      </a:r>
                      <a:r>
                        <a:rPr lang="en-US" sz="3200">
                          <a:hlinkClick r:id="rId3" tooltip="Orthopedics"/>
                        </a:rPr>
                        <a:t>Orthopedics</a:t>
                      </a:r>
                      <a:endParaRPr lang="en-US" sz="3200"/>
                    </a:p>
                  </a:txBody>
                  <a:tcPr marL="56245" marR="56245" marT="28123" marB="28123" anchor="ctr">
                    <a:lnL>
                      <a:noFill/>
                    </a:lnL>
                    <a:lnR>
                      <a:noFill/>
                    </a:lnR>
                    <a:lnT>
                      <a:noFill/>
                    </a:lnT>
                    <a:lnB>
                      <a:noFill/>
                    </a:lnB>
                  </a:tcPr>
                </a:tc>
                <a:tc>
                  <a:txBody>
                    <a:bodyPr/>
                    <a:lstStyle/>
                    <a:p>
                      <a:pPr>
                        <a:buFont typeface="Arial"/>
                        <a:buChar char="•"/>
                      </a:pPr>
                      <a:r>
                        <a:rPr lang="en-US" sz="3200">
                          <a:hlinkClick r:id="rId4" tooltip="Gout"/>
                        </a:rPr>
                        <a:t>gout</a:t>
                      </a:r>
                      <a:r>
                        <a:rPr lang="en-US" sz="3200" baseline="30000">
                          <a:hlinkClick r:id="rId5"/>
                        </a:rPr>
                        <a:t>[58]</a:t>
                      </a:r>
                      <a:endParaRPr lang="en-US" sz="3200"/>
                    </a:p>
                    <a:p>
                      <a:pPr>
                        <a:buFont typeface="Arial"/>
                        <a:buChar char="•"/>
                      </a:pPr>
                      <a:r>
                        <a:rPr lang="en-US" sz="3200"/>
                        <a:t>poor mobility</a:t>
                      </a:r>
                      <a:r>
                        <a:rPr lang="en-US" sz="3200" baseline="30000">
                          <a:hlinkClick r:id="rId5"/>
                        </a:rPr>
                        <a:t>[59]</a:t>
                      </a:r>
                      <a:endParaRPr lang="en-US" sz="3200"/>
                    </a:p>
                    <a:p>
                      <a:pPr>
                        <a:buFont typeface="Arial"/>
                        <a:buChar char="•"/>
                      </a:pPr>
                      <a:r>
                        <a:rPr lang="en-US" sz="3200">
                          <a:hlinkClick r:id="rId6" tooltip="Osteoarthritis"/>
                        </a:rPr>
                        <a:t>osteoarthritis</a:t>
                      </a:r>
                      <a:r>
                        <a:rPr lang="en-US" sz="3200" baseline="30000">
                          <a:hlinkClick r:id="rId5"/>
                        </a:rPr>
                        <a:t>[3]</a:t>
                      </a:r>
                      <a:endParaRPr lang="en-US" sz="3200"/>
                    </a:p>
                    <a:p>
                      <a:pPr>
                        <a:buFont typeface="Arial"/>
                        <a:buChar char="•"/>
                      </a:pPr>
                      <a:r>
                        <a:rPr lang="en-US" sz="3200">
                          <a:hlinkClick r:id="rId7" tooltip="Low back pain"/>
                        </a:rPr>
                        <a:t>low back pain</a:t>
                      </a:r>
                      <a:r>
                        <a:rPr lang="en-US" sz="3200" baseline="30000">
                          <a:hlinkClick r:id="rId5"/>
                        </a:rPr>
                        <a:t>[60]</a:t>
                      </a:r>
                      <a:endParaRPr lang="en-US" sz="3200"/>
                    </a:p>
                  </a:txBody>
                  <a:tcPr marL="56245" marR="56245" marT="28123" marB="28123" anchor="ctr">
                    <a:lnL>
                      <a:noFill/>
                    </a:lnL>
                    <a:lnR>
                      <a:noFill/>
                    </a:lnR>
                    <a:lnT>
                      <a:noFill/>
                    </a:lnT>
                    <a:lnB>
                      <a:noFill/>
                    </a:lnB>
                  </a:tcPr>
                </a:tc>
                <a:tc>
                  <a:txBody>
                    <a:bodyPr/>
                    <a:lstStyle/>
                    <a:p>
                      <a:r>
                        <a:rPr lang="en-US" sz="3200">
                          <a:hlinkClick r:id="rId8" tooltip="Urology"/>
                        </a:rPr>
                        <a:t>Urology</a:t>
                      </a:r>
                      <a:r>
                        <a:rPr lang="en-US" sz="3200"/>
                        <a:t> and </a:t>
                      </a:r>
                      <a:r>
                        <a:rPr lang="en-US" sz="3200">
                          <a:hlinkClick r:id="rId9" tooltip="Nephrology"/>
                        </a:rPr>
                        <a:t>Nephrology</a:t>
                      </a:r>
                      <a:endParaRPr lang="en-US" sz="3200"/>
                    </a:p>
                  </a:txBody>
                  <a:tcPr marL="56245" marR="56245" marT="28123" marB="28123" anchor="ctr">
                    <a:lnL>
                      <a:noFill/>
                    </a:lnL>
                    <a:lnR>
                      <a:noFill/>
                    </a:lnR>
                    <a:lnT>
                      <a:noFill/>
                    </a:lnT>
                    <a:lnB>
                      <a:noFill/>
                    </a:lnB>
                  </a:tcPr>
                </a:tc>
                <a:tc>
                  <a:txBody>
                    <a:bodyPr/>
                    <a:lstStyle/>
                    <a:p>
                      <a:pPr>
                        <a:buFont typeface="Arial"/>
                        <a:buChar char="•"/>
                      </a:pPr>
                      <a:r>
                        <a:rPr lang="en-US" sz="3200" dirty="0">
                          <a:hlinkClick r:id="rId10" tooltip="Erectile dysfunction"/>
                        </a:rPr>
                        <a:t>erectile dysfunction</a:t>
                      </a:r>
                      <a:r>
                        <a:rPr lang="en-US" sz="3200" baseline="30000" dirty="0">
                          <a:hlinkClick r:id="rId5"/>
                        </a:rPr>
                        <a:t>[61]</a:t>
                      </a:r>
                      <a:endParaRPr lang="en-US" sz="3200" dirty="0"/>
                    </a:p>
                    <a:p>
                      <a:pPr>
                        <a:buFont typeface="Arial"/>
                        <a:buChar char="•"/>
                      </a:pPr>
                      <a:r>
                        <a:rPr lang="en-US" sz="3200" dirty="0">
                          <a:hlinkClick r:id="rId11" tooltip="Urinary incontinence"/>
                        </a:rPr>
                        <a:t>urinary incontinence</a:t>
                      </a:r>
                      <a:r>
                        <a:rPr lang="en-US" sz="3200" baseline="30000" dirty="0">
                          <a:hlinkClick r:id="rId5"/>
                        </a:rPr>
                        <a:t>[62]</a:t>
                      </a:r>
                      <a:endParaRPr lang="en-US" sz="3200" dirty="0"/>
                    </a:p>
                    <a:p>
                      <a:pPr>
                        <a:buFont typeface="Arial"/>
                        <a:buChar char="•"/>
                      </a:pPr>
                      <a:r>
                        <a:rPr lang="en-US" sz="3200" dirty="0">
                          <a:hlinkClick r:id="rId12" tooltip="Chronic renal failure"/>
                        </a:rPr>
                        <a:t>chronic renal failure</a:t>
                      </a:r>
                      <a:r>
                        <a:rPr lang="en-US" sz="3200" baseline="30000" dirty="0">
                          <a:hlinkClick r:id="rId5"/>
                        </a:rPr>
                        <a:t>[63]</a:t>
                      </a:r>
                      <a:endParaRPr lang="en-US" sz="3200" dirty="0"/>
                    </a:p>
                    <a:p>
                      <a:pPr>
                        <a:buFont typeface="Arial"/>
                        <a:buChar char="•"/>
                      </a:pPr>
                      <a:r>
                        <a:rPr lang="en-US" sz="3200" dirty="0" err="1">
                          <a:hlinkClick r:id="rId13" tooltip="Hypogonadism"/>
                        </a:rPr>
                        <a:t>hypogonadism</a:t>
                      </a:r>
                      <a:r>
                        <a:rPr lang="en-US" sz="3200" baseline="30000" dirty="0">
                          <a:hlinkClick r:id="rId5"/>
                        </a:rPr>
                        <a:t>[64]</a:t>
                      </a:r>
                      <a:endParaRPr lang="en-US" sz="3200" dirty="0"/>
                    </a:p>
                    <a:p>
                      <a:pPr>
                        <a:buFont typeface="Arial"/>
                        <a:buChar char="•"/>
                      </a:pPr>
                      <a:r>
                        <a:rPr lang="en-US" sz="3200" dirty="0">
                          <a:hlinkClick r:id="rId14" tooltip="Buried penis"/>
                        </a:rPr>
                        <a:t>buried penis</a:t>
                      </a:r>
                      <a:r>
                        <a:rPr lang="en-US" sz="3200" baseline="30000" dirty="0">
                          <a:hlinkClick r:id="rId5"/>
                        </a:rPr>
                        <a:t>[65]</a:t>
                      </a:r>
                      <a:endParaRPr lang="en-US" sz="3200" dirty="0"/>
                    </a:p>
                  </a:txBody>
                  <a:tcPr marL="56245" marR="56245" marT="28123" marB="28123" anchor="ctr">
                    <a:lnL>
                      <a:noFill/>
                    </a:lnL>
                    <a:lnR>
                      <a:noFill/>
                    </a:lnR>
                    <a:lnT>
                      <a:noFill/>
                    </a:lnT>
                    <a:lnB>
                      <a:noFill/>
                    </a:lnB>
                  </a:tcPr>
                </a:tc>
              </a:tr>
            </a:tbl>
          </a:graphicData>
        </a:graphic>
      </p:graphicFrame>
      <p:sp>
        <p:nvSpPr>
          <p:cNvPr id="5" name="Slide Number Placeholder 4"/>
          <p:cNvSpPr>
            <a:spLocks noGrp="1"/>
          </p:cNvSpPr>
          <p:nvPr>
            <p:ph type="sldNum" sz="quarter" idx="12"/>
          </p:nvPr>
        </p:nvSpPr>
        <p:spPr/>
        <p:txBody>
          <a:bodyPr/>
          <a:lstStyle/>
          <a:p>
            <a:pPr>
              <a:defRPr/>
            </a:pPr>
            <a:fld id="{879E953D-EB4B-4F6A-9531-5B0194C604A6}" type="slidenum">
              <a:rPr lang="en-US"/>
              <a:pPr>
                <a:defRPr/>
              </a:pPr>
              <a:t>414</a:t>
            </a:fld>
            <a:endParaRPr lang="en-US"/>
          </a:p>
        </p:txBody>
      </p:sp>
    </p:spTree>
    <p:extLst>
      <p:ext uri="{BB962C8B-B14F-4D97-AF65-F5344CB8AC3E}">
        <p14:creationId xmlns:p14="http://schemas.microsoft.com/office/powerpoint/2010/main" val="555579496"/>
      </p:ext>
    </p:extLst>
  </p:cSld>
  <p:clrMapOvr>
    <a:masterClrMapping/>
  </p:clrMapOvr>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586" name="Title 1"/>
          <p:cNvSpPr>
            <a:spLocks noGrp="1"/>
          </p:cNvSpPr>
          <p:nvPr>
            <p:ph type="title"/>
          </p:nvPr>
        </p:nvSpPr>
        <p:spPr>
          <a:xfrm>
            <a:off x="914400" y="274638"/>
            <a:ext cx="7772400" cy="487362"/>
          </a:xfrm>
        </p:spPr>
        <p:txBody>
          <a:bodyPr/>
          <a:lstStyle/>
          <a:p>
            <a:r>
              <a:rPr lang="en-US" altLang="en-US" b="1" u="sng" smtClean="0"/>
              <a:t>Medical complications of obesity</a:t>
            </a:r>
            <a:endParaRPr lang="en-US" altLang="en-US" smtClean="0"/>
          </a:p>
        </p:txBody>
      </p:sp>
      <p:sp>
        <p:nvSpPr>
          <p:cNvPr id="4" name="Slide Number Placeholder 3"/>
          <p:cNvSpPr>
            <a:spLocks noGrp="1"/>
          </p:cNvSpPr>
          <p:nvPr>
            <p:ph type="sldNum" sz="quarter" idx="12"/>
          </p:nvPr>
        </p:nvSpPr>
        <p:spPr/>
        <p:txBody>
          <a:bodyPr/>
          <a:lstStyle/>
          <a:p>
            <a:pPr>
              <a:defRPr/>
            </a:pPr>
            <a:fld id="{C1AF6C78-DF61-46FD-A8F8-968913B3A861}" type="slidenum">
              <a:rPr lang="en-US"/>
              <a:pPr>
                <a:defRPr/>
              </a:pPr>
              <a:t>415</a:t>
            </a:fld>
            <a:endParaRPr lang="en-US"/>
          </a:p>
        </p:txBody>
      </p:sp>
      <p:pic>
        <p:nvPicPr>
          <p:cNvPr id="835588" name="Content Placeholder 4"/>
          <p:cNvPicPr>
            <a:picLocks noGrp="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838200" y="685800"/>
            <a:ext cx="7696200" cy="5867400"/>
          </a:xfrm>
        </p:spPr>
      </p:pic>
    </p:spTree>
    <p:extLst>
      <p:ext uri="{BB962C8B-B14F-4D97-AF65-F5344CB8AC3E}">
        <p14:creationId xmlns:p14="http://schemas.microsoft.com/office/powerpoint/2010/main" val="2354220684"/>
      </p:ext>
    </p:extLst>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610" name="Title 1"/>
          <p:cNvSpPr>
            <a:spLocks noGrp="1"/>
          </p:cNvSpPr>
          <p:nvPr>
            <p:ph type="title"/>
          </p:nvPr>
        </p:nvSpPr>
        <p:spPr>
          <a:xfrm>
            <a:off x="685800" y="2286000"/>
            <a:ext cx="7772400" cy="1524000"/>
          </a:xfrm>
        </p:spPr>
        <p:txBody>
          <a:bodyPr/>
          <a:lstStyle/>
          <a:p>
            <a:pPr algn="ctr"/>
            <a:r>
              <a:rPr lang="en-US" altLang="en-US" sz="9600" b="1" smtClean="0">
                <a:solidFill>
                  <a:srgbClr val="FF0000"/>
                </a:solidFill>
              </a:rPr>
              <a:t>END</a:t>
            </a:r>
          </a:p>
        </p:txBody>
      </p:sp>
      <p:sp>
        <p:nvSpPr>
          <p:cNvPr id="4" name="Slide Number Placeholder 3"/>
          <p:cNvSpPr>
            <a:spLocks noGrp="1"/>
          </p:cNvSpPr>
          <p:nvPr>
            <p:ph type="sldNum" sz="quarter" idx="12"/>
          </p:nvPr>
        </p:nvSpPr>
        <p:spPr/>
        <p:txBody>
          <a:bodyPr/>
          <a:lstStyle/>
          <a:p>
            <a:pPr>
              <a:defRPr/>
            </a:pPr>
            <a:fld id="{BC0E5331-C4AE-4458-B6FE-DA1D44FEB4A5}" type="slidenum">
              <a:rPr lang="en-US"/>
              <a:pPr>
                <a:defRPr/>
              </a:pPr>
              <a:t>416</a:t>
            </a:fld>
            <a:endParaRPr lang="en-US"/>
          </a:p>
        </p:txBody>
      </p:sp>
    </p:spTree>
    <p:extLst>
      <p:ext uri="{BB962C8B-B14F-4D97-AF65-F5344CB8AC3E}">
        <p14:creationId xmlns:p14="http://schemas.microsoft.com/office/powerpoint/2010/main" val="260460995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Rectangle 2"/>
          <p:cNvSpPr>
            <a:spLocks noGrp="1" noChangeArrowheads="1"/>
          </p:cNvSpPr>
          <p:nvPr>
            <p:ph type="title"/>
          </p:nvPr>
        </p:nvSpPr>
        <p:spPr>
          <a:xfrm>
            <a:off x="457200" y="274638"/>
            <a:ext cx="8229600" cy="411162"/>
          </a:xfrm>
        </p:spPr>
        <p:txBody>
          <a:bodyPr/>
          <a:lstStyle/>
          <a:p>
            <a:pPr eaLnBrk="1" hangingPunct="1"/>
            <a:r>
              <a:rPr lang="en-US" altLang="en-US" sz="3200" b="1" i="1" u="sng" smtClean="0"/>
              <a:t>Clinical features of Haemolytic Jaundice</a:t>
            </a:r>
          </a:p>
        </p:txBody>
      </p:sp>
      <p:sp>
        <p:nvSpPr>
          <p:cNvPr id="453635" name="Rectangle 3"/>
          <p:cNvSpPr>
            <a:spLocks noGrp="1" noChangeArrowheads="1"/>
          </p:cNvSpPr>
          <p:nvPr>
            <p:ph sz="quarter" idx="1"/>
          </p:nvPr>
        </p:nvSpPr>
        <p:spPr>
          <a:xfrm>
            <a:off x="457200" y="838200"/>
            <a:ext cx="8229600" cy="5791200"/>
          </a:xfrm>
        </p:spPr>
        <p:txBody>
          <a:bodyPr/>
          <a:lstStyle/>
          <a:p>
            <a:pPr eaLnBrk="1" hangingPunct="1">
              <a:lnSpc>
                <a:spcPct val="80000"/>
              </a:lnSpc>
            </a:pPr>
            <a:r>
              <a:rPr lang="en-US" altLang="en-US" sz="3600" smtClean="0"/>
              <a:t>S/S of underlying cause</a:t>
            </a:r>
          </a:p>
          <a:p>
            <a:pPr eaLnBrk="1" hangingPunct="1">
              <a:lnSpc>
                <a:spcPct val="80000"/>
              </a:lnSpc>
            </a:pPr>
            <a:r>
              <a:rPr lang="en-US" altLang="en-US" sz="3600" smtClean="0"/>
              <a:t>Mild to moderate jaundice</a:t>
            </a:r>
          </a:p>
          <a:p>
            <a:pPr eaLnBrk="1" hangingPunct="1">
              <a:lnSpc>
                <a:spcPct val="80000"/>
              </a:lnSpc>
            </a:pPr>
            <a:r>
              <a:rPr lang="en-US" altLang="en-US" sz="3600" smtClean="0"/>
              <a:t>Patient is pale. due to anaemia </a:t>
            </a:r>
          </a:p>
          <a:p>
            <a:pPr eaLnBrk="1" hangingPunct="1">
              <a:lnSpc>
                <a:spcPct val="80000"/>
              </a:lnSpc>
            </a:pPr>
            <a:r>
              <a:rPr lang="en-US" altLang="en-US" sz="3600" smtClean="0"/>
              <a:t>Splenomegaly - due to excessive reticulo-endothelial activity are usually present. </a:t>
            </a:r>
          </a:p>
          <a:p>
            <a:pPr eaLnBrk="1" hangingPunct="1">
              <a:lnSpc>
                <a:spcPct val="80000"/>
              </a:lnSpc>
            </a:pPr>
            <a:r>
              <a:rPr lang="en-US" altLang="en-US" sz="3600" smtClean="0"/>
              <a:t>Normal coloured or Dark stool- due to high stercobilinogen</a:t>
            </a:r>
          </a:p>
          <a:p>
            <a:pPr eaLnBrk="1" hangingPunct="1">
              <a:lnSpc>
                <a:spcPct val="80000"/>
              </a:lnSpc>
            </a:pPr>
            <a:r>
              <a:rPr lang="en-US" altLang="en-US" sz="3600" smtClean="0"/>
              <a:t>Dark urine-due to urabilinogen - occurs when bilirubin mixes with urine (urobilin is formed) </a:t>
            </a:r>
          </a:p>
        </p:txBody>
      </p:sp>
      <p:sp>
        <p:nvSpPr>
          <p:cNvPr id="4" name="Slide Number Placeholder 3"/>
          <p:cNvSpPr>
            <a:spLocks noGrp="1"/>
          </p:cNvSpPr>
          <p:nvPr>
            <p:ph type="sldNum" sz="quarter" idx="12"/>
          </p:nvPr>
        </p:nvSpPr>
        <p:spPr/>
        <p:txBody>
          <a:bodyPr/>
          <a:lstStyle/>
          <a:p>
            <a:pPr>
              <a:defRPr/>
            </a:pPr>
            <a:fld id="{D2C7C302-48E8-47C4-B441-D70BCFA62378}" type="slidenum">
              <a:rPr lang="en-US"/>
              <a:pPr>
                <a:defRPr/>
              </a:pPr>
              <a:t>42</a:t>
            </a:fld>
            <a:endParaRPr lang="en-US"/>
          </a:p>
        </p:txBody>
      </p:sp>
    </p:spTree>
    <p:extLst>
      <p:ext uri="{BB962C8B-B14F-4D97-AF65-F5344CB8AC3E}">
        <p14:creationId xmlns:p14="http://schemas.microsoft.com/office/powerpoint/2010/main" val="201656472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8" name="Rectangle 2"/>
          <p:cNvSpPr>
            <a:spLocks noGrp="1" noChangeArrowheads="1"/>
          </p:cNvSpPr>
          <p:nvPr>
            <p:ph sz="quarter" idx="1"/>
          </p:nvPr>
        </p:nvSpPr>
        <p:spPr>
          <a:xfrm>
            <a:off x="228600" y="228600"/>
            <a:ext cx="8458200" cy="5897563"/>
          </a:xfrm>
        </p:spPr>
        <p:txBody>
          <a:bodyPr/>
          <a:lstStyle/>
          <a:p>
            <a:pPr eaLnBrk="1" hangingPunct="1">
              <a:lnSpc>
                <a:spcPct val="80000"/>
              </a:lnSpc>
            </a:pPr>
            <a:r>
              <a:rPr lang="en-US" altLang="en-US" sz="2800" smtClean="0"/>
              <a:t>Liver function test-Normal.</a:t>
            </a:r>
          </a:p>
          <a:p>
            <a:pPr eaLnBrk="1" hangingPunct="1">
              <a:lnSpc>
                <a:spcPct val="80000"/>
              </a:lnSpc>
            </a:pPr>
            <a:r>
              <a:rPr lang="en-US" altLang="en-US" sz="2800" smtClean="0"/>
              <a:t>The plasma bilirubin is usually less than 100 μmol/l (6 mg/dl)</a:t>
            </a:r>
          </a:p>
          <a:p>
            <a:pPr eaLnBrk="1" hangingPunct="1">
              <a:lnSpc>
                <a:spcPct val="80000"/>
              </a:lnSpc>
            </a:pPr>
            <a:r>
              <a:rPr lang="en-US" altLang="en-US" sz="2800" smtClean="0"/>
              <a:t>There is no bilirubinuria because the hyperbilirubinaemia is predominantly unconjugated. </a:t>
            </a:r>
          </a:p>
          <a:p>
            <a:pPr eaLnBrk="1" hangingPunct="1">
              <a:lnSpc>
                <a:spcPct val="80000"/>
              </a:lnSpc>
            </a:pPr>
            <a:r>
              <a:rPr lang="en-US" altLang="en-US" sz="2800" smtClean="0"/>
              <a:t>The blood count and film may show evidence of haemolytic anaemia </a:t>
            </a:r>
          </a:p>
          <a:p>
            <a:pPr eaLnBrk="1" hangingPunct="1">
              <a:lnSpc>
                <a:spcPct val="80000"/>
              </a:lnSpc>
              <a:buFontTx/>
              <a:buNone/>
            </a:pPr>
            <a:endParaRPr lang="en-US" altLang="en-US" sz="2800" smtClean="0"/>
          </a:p>
          <a:p>
            <a:pPr eaLnBrk="1" hangingPunct="1">
              <a:lnSpc>
                <a:spcPct val="80000"/>
              </a:lnSpc>
              <a:buFontTx/>
              <a:buNone/>
            </a:pPr>
            <a:endParaRPr lang="en-US" altLang="en-US" sz="1800" smtClean="0"/>
          </a:p>
          <a:p>
            <a:pPr eaLnBrk="1" hangingPunct="1">
              <a:lnSpc>
                <a:spcPct val="80000"/>
              </a:lnSpc>
              <a:buFontTx/>
              <a:buNone/>
            </a:pPr>
            <a:r>
              <a:rPr lang="en-US" altLang="en-US" sz="2400" b="1" u="sng" smtClean="0"/>
              <a:t>NB</a:t>
            </a:r>
          </a:p>
          <a:p>
            <a:pPr algn="just" eaLnBrk="1" hangingPunct="1">
              <a:lnSpc>
                <a:spcPct val="80000"/>
              </a:lnSpc>
              <a:buFontTx/>
              <a:buNone/>
            </a:pPr>
            <a:r>
              <a:rPr lang="en-US" altLang="en-US" sz="2400" b="1" smtClean="0"/>
              <a:t>    Jaundice due to haemolysis is usually mild because a healthy liver can excrete a bilirubin load six times greater than normal before unconjugated bilirubin accumulates in the plasma. However, this does not apply to the newborn. </a:t>
            </a:r>
          </a:p>
          <a:p>
            <a:pPr eaLnBrk="1" hangingPunct="1">
              <a:lnSpc>
                <a:spcPct val="80000"/>
              </a:lnSpc>
            </a:pPr>
            <a:endParaRPr lang="en-US" altLang="en-US" sz="2400" b="1" smtClean="0"/>
          </a:p>
          <a:p>
            <a:pPr eaLnBrk="1" hangingPunct="1">
              <a:lnSpc>
                <a:spcPct val="80000"/>
              </a:lnSpc>
            </a:pPr>
            <a:endParaRPr lang="en-US" altLang="en-US" sz="1800" smtClean="0"/>
          </a:p>
        </p:txBody>
      </p:sp>
      <p:sp>
        <p:nvSpPr>
          <p:cNvPr id="3" name="Slide Number Placeholder 2"/>
          <p:cNvSpPr>
            <a:spLocks noGrp="1"/>
          </p:cNvSpPr>
          <p:nvPr>
            <p:ph type="sldNum" sz="quarter" idx="12"/>
          </p:nvPr>
        </p:nvSpPr>
        <p:spPr/>
        <p:txBody>
          <a:bodyPr/>
          <a:lstStyle/>
          <a:p>
            <a:pPr>
              <a:defRPr/>
            </a:pPr>
            <a:fld id="{2A195D79-EC65-4A54-88E9-07DE505AC493}" type="slidenum">
              <a:rPr lang="en-US"/>
              <a:pPr>
                <a:defRPr/>
              </a:pPr>
              <a:t>43</a:t>
            </a:fld>
            <a:endParaRPr lang="en-US"/>
          </a:p>
        </p:txBody>
      </p:sp>
    </p:spTree>
    <p:extLst>
      <p:ext uri="{BB962C8B-B14F-4D97-AF65-F5344CB8AC3E}">
        <p14:creationId xmlns:p14="http://schemas.microsoft.com/office/powerpoint/2010/main" val="402991970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Rectangle 2"/>
          <p:cNvSpPr>
            <a:spLocks noGrp="1" noChangeArrowheads="1"/>
          </p:cNvSpPr>
          <p:nvPr>
            <p:ph type="title"/>
          </p:nvPr>
        </p:nvSpPr>
        <p:spPr>
          <a:xfrm>
            <a:off x="457200" y="427038"/>
            <a:ext cx="8229600" cy="639762"/>
          </a:xfrm>
        </p:spPr>
        <p:txBody>
          <a:bodyPr/>
          <a:lstStyle/>
          <a:p>
            <a:pPr eaLnBrk="1" hangingPunct="1"/>
            <a:r>
              <a:rPr lang="en-US" altLang="en-US" sz="2800" b="1" i="1" u="sng" smtClean="0"/>
              <a:t>Clinical features of Hepatocellular Jaundice</a:t>
            </a:r>
            <a:r>
              <a:rPr lang="en-US" altLang="en-US" sz="2800" smtClean="0"/>
              <a:t/>
            </a:r>
            <a:br>
              <a:rPr lang="en-US" altLang="en-US" sz="2800" smtClean="0"/>
            </a:br>
            <a:endParaRPr lang="en-US" altLang="en-US" sz="2800" smtClean="0"/>
          </a:p>
        </p:txBody>
      </p:sp>
      <p:sp>
        <p:nvSpPr>
          <p:cNvPr id="455683" name="Rectangle 3"/>
          <p:cNvSpPr>
            <a:spLocks noGrp="1" noChangeArrowheads="1"/>
          </p:cNvSpPr>
          <p:nvPr>
            <p:ph sz="quarter" idx="1"/>
          </p:nvPr>
        </p:nvSpPr>
        <p:spPr>
          <a:xfrm>
            <a:off x="457200" y="914400"/>
            <a:ext cx="8229600" cy="5211763"/>
          </a:xfrm>
        </p:spPr>
        <p:txBody>
          <a:bodyPr/>
          <a:lstStyle/>
          <a:p>
            <a:pPr eaLnBrk="1" hangingPunct="1">
              <a:lnSpc>
                <a:spcPct val="80000"/>
              </a:lnSpc>
            </a:pPr>
            <a:r>
              <a:rPr lang="en-US" altLang="en-US" sz="2800" smtClean="0"/>
              <a:t>Hepatocellular jaundice results from an inability of the liver to transport bilirubin into the bile, occurring as a consequence of parenchymal liver disease </a:t>
            </a:r>
          </a:p>
          <a:p>
            <a:pPr eaLnBrk="1" hangingPunct="1">
              <a:lnSpc>
                <a:spcPct val="80000"/>
              </a:lnSpc>
            </a:pPr>
            <a:r>
              <a:rPr lang="en-US" altLang="en-US" sz="2800" smtClean="0"/>
              <a:t>S+S of underlying cause</a:t>
            </a:r>
          </a:p>
          <a:p>
            <a:pPr eaLnBrk="1" hangingPunct="1">
              <a:lnSpc>
                <a:spcPct val="80000"/>
              </a:lnSpc>
            </a:pPr>
            <a:r>
              <a:rPr lang="en-US" altLang="en-US" sz="2800" smtClean="0"/>
              <a:t>Jaundice-mild/severe</a:t>
            </a:r>
          </a:p>
          <a:p>
            <a:pPr eaLnBrk="1" hangingPunct="1">
              <a:lnSpc>
                <a:spcPct val="80000"/>
              </a:lnSpc>
            </a:pPr>
            <a:r>
              <a:rPr lang="en-US" altLang="en-US" sz="2800" smtClean="0"/>
              <a:t>The concentrations of both unconjugated and conjugated bilirubin in the blood increase. Blood serum bilirubin (↑direct and indirect).</a:t>
            </a:r>
          </a:p>
          <a:p>
            <a:pPr eaLnBrk="1" hangingPunct="1">
              <a:lnSpc>
                <a:spcPct val="80000"/>
              </a:lnSpc>
            </a:pPr>
            <a:endParaRPr lang="en-US" altLang="en-US" sz="2800" smtClean="0"/>
          </a:p>
          <a:p>
            <a:pPr eaLnBrk="1" hangingPunct="1">
              <a:lnSpc>
                <a:spcPct val="80000"/>
              </a:lnSpc>
            </a:pPr>
            <a:r>
              <a:rPr lang="en-US" altLang="en-US" sz="2800" smtClean="0"/>
              <a:t>Urinalysis -bilirubin</a:t>
            </a:r>
          </a:p>
          <a:p>
            <a:pPr eaLnBrk="1" hangingPunct="1">
              <a:lnSpc>
                <a:spcPct val="80000"/>
              </a:lnSpc>
              <a:buFontTx/>
              <a:buNone/>
            </a:pPr>
            <a:r>
              <a:rPr lang="en-US" altLang="en-US" sz="2800" smtClean="0"/>
              <a:t>                    -Urobilinogen</a:t>
            </a:r>
          </a:p>
        </p:txBody>
      </p:sp>
      <p:sp>
        <p:nvSpPr>
          <p:cNvPr id="4" name="Slide Number Placeholder 3"/>
          <p:cNvSpPr>
            <a:spLocks noGrp="1"/>
          </p:cNvSpPr>
          <p:nvPr>
            <p:ph type="sldNum" sz="quarter" idx="12"/>
          </p:nvPr>
        </p:nvSpPr>
        <p:spPr/>
        <p:txBody>
          <a:bodyPr/>
          <a:lstStyle/>
          <a:p>
            <a:pPr>
              <a:defRPr/>
            </a:pPr>
            <a:fld id="{C821B05C-7296-4A66-A77D-2E6AC542239F}" type="slidenum">
              <a:rPr lang="en-US"/>
              <a:pPr>
                <a:defRPr/>
              </a:pPr>
              <a:t>44</a:t>
            </a:fld>
            <a:endParaRPr lang="en-US"/>
          </a:p>
        </p:txBody>
      </p:sp>
    </p:spTree>
    <p:extLst>
      <p:ext uri="{BB962C8B-B14F-4D97-AF65-F5344CB8AC3E}">
        <p14:creationId xmlns:p14="http://schemas.microsoft.com/office/powerpoint/2010/main" val="382804186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Rectangle 2"/>
          <p:cNvSpPr>
            <a:spLocks noGrp="1" noChangeArrowheads="1"/>
          </p:cNvSpPr>
          <p:nvPr>
            <p:ph type="title"/>
          </p:nvPr>
        </p:nvSpPr>
        <p:spPr>
          <a:xfrm>
            <a:off x="457200" y="228600"/>
            <a:ext cx="8229600" cy="914400"/>
          </a:xfrm>
        </p:spPr>
        <p:txBody>
          <a:bodyPr/>
          <a:lstStyle/>
          <a:p>
            <a:pPr eaLnBrk="1" hangingPunct="1"/>
            <a:r>
              <a:rPr lang="en-US" altLang="en-US" sz="2800" b="1" i="1" u="sng" smtClean="0"/>
              <a:t>Clinical Features of  obstructive  Jaundice. </a:t>
            </a:r>
            <a:r>
              <a:rPr lang="en-US" altLang="en-US" sz="2800" smtClean="0"/>
              <a:t/>
            </a:r>
            <a:br>
              <a:rPr lang="en-US" altLang="en-US" sz="2800" smtClean="0"/>
            </a:br>
            <a:endParaRPr lang="en-US" altLang="en-US" sz="2800" smtClean="0"/>
          </a:p>
        </p:txBody>
      </p:sp>
      <p:sp>
        <p:nvSpPr>
          <p:cNvPr id="456707" name="Rectangle 3"/>
          <p:cNvSpPr>
            <a:spLocks noGrp="1" noChangeArrowheads="1"/>
          </p:cNvSpPr>
          <p:nvPr>
            <p:ph sz="quarter" idx="1"/>
          </p:nvPr>
        </p:nvSpPr>
        <p:spPr>
          <a:xfrm>
            <a:off x="457200" y="838200"/>
            <a:ext cx="8229600" cy="5715000"/>
          </a:xfrm>
        </p:spPr>
        <p:txBody>
          <a:bodyPr/>
          <a:lstStyle/>
          <a:p>
            <a:pPr marL="533400" indent="-533400" eaLnBrk="1" hangingPunct="1">
              <a:lnSpc>
                <a:spcPct val="80000"/>
              </a:lnSpc>
            </a:pPr>
            <a:r>
              <a:rPr lang="en-US" altLang="en-US" sz="2800" smtClean="0"/>
              <a:t>S+S of underlying cause</a:t>
            </a:r>
          </a:p>
          <a:p>
            <a:pPr marL="533400" indent="-533400" eaLnBrk="1" hangingPunct="1">
              <a:lnSpc>
                <a:spcPct val="80000"/>
              </a:lnSpc>
            </a:pPr>
            <a:r>
              <a:rPr lang="en-US" altLang="en-US" sz="2800" smtClean="0"/>
              <a:t>Deep Jaundice</a:t>
            </a:r>
          </a:p>
          <a:p>
            <a:pPr marL="533400" indent="-533400" eaLnBrk="1" hangingPunct="1">
              <a:lnSpc>
                <a:spcPct val="80000"/>
              </a:lnSpc>
            </a:pPr>
            <a:r>
              <a:rPr lang="en-US" altLang="en-US" sz="2800" smtClean="0"/>
              <a:t>Pass pale or Grey colored stool. occur when </a:t>
            </a:r>
            <a:r>
              <a:rPr lang="en-US" altLang="en-US" sz="2800" smtClean="0">
                <a:hlinkClick r:id="rId2" tooltip="Stercobilin"/>
              </a:rPr>
              <a:t>stercobilin</a:t>
            </a:r>
            <a:r>
              <a:rPr lang="en-US" altLang="en-US" sz="2800" smtClean="0"/>
              <a:t>, a brown pigment, is absent from the stool </a:t>
            </a:r>
          </a:p>
          <a:p>
            <a:pPr marL="533400" indent="-533400" eaLnBrk="1" hangingPunct="1">
              <a:lnSpc>
                <a:spcPct val="80000"/>
              </a:lnSpc>
            </a:pPr>
            <a:r>
              <a:rPr lang="en-US" altLang="en-US" sz="2800" smtClean="0"/>
              <a:t>Pass dark urine</a:t>
            </a:r>
          </a:p>
          <a:p>
            <a:pPr marL="533400" indent="-533400" eaLnBrk="1" hangingPunct="1">
              <a:lnSpc>
                <a:spcPct val="80000"/>
              </a:lnSpc>
            </a:pPr>
            <a:r>
              <a:rPr lang="en-US" altLang="en-US" sz="2800" smtClean="0"/>
              <a:t>Generalized pruritus</a:t>
            </a:r>
          </a:p>
          <a:p>
            <a:pPr marL="533400" indent="-533400" eaLnBrk="1" hangingPunct="1">
              <a:lnSpc>
                <a:spcPct val="80000"/>
              </a:lnSpc>
            </a:pPr>
            <a:r>
              <a:rPr lang="en-US" altLang="en-US" sz="2800" smtClean="0"/>
              <a:t>Anorexia</a:t>
            </a:r>
          </a:p>
          <a:p>
            <a:pPr marL="533400" indent="-533400" eaLnBrk="1" hangingPunct="1">
              <a:lnSpc>
                <a:spcPct val="80000"/>
              </a:lnSpc>
            </a:pPr>
            <a:r>
              <a:rPr lang="en-US" altLang="en-US" sz="2800" smtClean="0"/>
              <a:t>Bleeding tendencies</a:t>
            </a:r>
          </a:p>
          <a:p>
            <a:pPr marL="533400" indent="-533400" eaLnBrk="1" hangingPunct="1">
              <a:lnSpc>
                <a:spcPct val="80000"/>
              </a:lnSpc>
            </a:pPr>
            <a:r>
              <a:rPr lang="en-US" altLang="en-US" sz="2800" smtClean="0"/>
              <a:t>Bradycardia</a:t>
            </a:r>
          </a:p>
          <a:p>
            <a:pPr marL="533400" indent="-533400" eaLnBrk="1" hangingPunct="1">
              <a:lnSpc>
                <a:spcPct val="80000"/>
              </a:lnSpc>
            </a:pPr>
            <a:r>
              <a:rPr lang="en-US" altLang="en-US" sz="2800" smtClean="0"/>
              <a:t>Blood –High serum levels of conjugated bilirubin</a:t>
            </a:r>
          </a:p>
          <a:p>
            <a:pPr marL="533400" indent="-533400" eaLnBrk="1" hangingPunct="1">
              <a:lnSpc>
                <a:spcPct val="80000"/>
              </a:lnSpc>
            </a:pPr>
            <a:r>
              <a:rPr lang="en-US" altLang="en-US" sz="2800" smtClean="0"/>
              <a:t>↑Alkaline phosphate</a:t>
            </a:r>
          </a:p>
          <a:p>
            <a:pPr marL="533400" indent="-533400" eaLnBrk="1" hangingPunct="1">
              <a:lnSpc>
                <a:spcPct val="80000"/>
              </a:lnSpc>
            </a:pPr>
            <a:endParaRPr lang="en-US" altLang="en-US" sz="2800" smtClean="0"/>
          </a:p>
          <a:p>
            <a:pPr marL="533400" indent="-533400" eaLnBrk="1" hangingPunct="1">
              <a:lnSpc>
                <a:spcPct val="80000"/>
              </a:lnSpc>
            </a:pPr>
            <a:endParaRPr lang="en-US" altLang="en-US" sz="2800" smtClean="0"/>
          </a:p>
        </p:txBody>
      </p:sp>
      <p:sp>
        <p:nvSpPr>
          <p:cNvPr id="4" name="Slide Number Placeholder 3"/>
          <p:cNvSpPr>
            <a:spLocks noGrp="1"/>
          </p:cNvSpPr>
          <p:nvPr>
            <p:ph type="sldNum" sz="quarter" idx="12"/>
          </p:nvPr>
        </p:nvSpPr>
        <p:spPr/>
        <p:txBody>
          <a:bodyPr/>
          <a:lstStyle/>
          <a:p>
            <a:pPr>
              <a:defRPr/>
            </a:pPr>
            <a:fld id="{C7A46F58-C001-41F5-8A69-1F067A6A9F79}" type="slidenum">
              <a:rPr lang="en-US"/>
              <a:pPr>
                <a:defRPr/>
              </a:pPr>
              <a:t>45</a:t>
            </a:fld>
            <a:endParaRPr lang="en-US"/>
          </a:p>
        </p:txBody>
      </p:sp>
    </p:spTree>
    <p:extLst>
      <p:ext uri="{BB962C8B-B14F-4D97-AF65-F5344CB8AC3E}">
        <p14:creationId xmlns:p14="http://schemas.microsoft.com/office/powerpoint/2010/main" val="162229876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sz="quarter" idx="1"/>
          </p:nvPr>
        </p:nvSpPr>
        <p:spPr>
          <a:xfrm>
            <a:off x="457200" y="381000"/>
            <a:ext cx="8229600" cy="5745163"/>
          </a:xfrm>
        </p:spPr>
        <p:txBody>
          <a:bodyPr/>
          <a:lstStyle/>
          <a:p>
            <a:pPr eaLnBrk="1" hangingPunct="1">
              <a:lnSpc>
                <a:spcPct val="90000"/>
              </a:lnSpc>
              <a:buFontTx/>
              <a:buNone/>
            </a:pPr>
            <a:r>
              <a:rPr lang="en-US" altLang="en-US" sz="2400" b="1" u="sng" smtClean="0"/>
              <a:t>Cholestasis</a:t>
            </a:r>
          </a:p>
          <a:p>
            <a:pPr eaLnBrk="1" hangingPunct="1">
              <a:lnSpc>
                <a:spcPct val="90000"/>
              </a:lnSpc>
            </a:pPr>
            <a:r>
              <a:rPr lang="en-US" altLang="en-US" sz="2400" b="1" smtClean="0"/>
              <a:t>Early features</a:t>
            </a:r>
            <a:endParaRPr lang="en-US" altLang="en-US" sz="2400" smtClean="0"/>
          </a:p>
          <a:p>
            <a:pPr lvl="2" eaLnBrk="1" hangingPunct="1">
              <a:lnSpc>
                <a:spcPct val="90000"/>
              </a:lnSpc>
            </a:pPr>
            <a:r>
              <a:rPr lang="en-US" altLang="en-US" sz="1800" smtClean="0"/>
              <a:t>Jaundice</a:t>
            </a:r>
          </a:p>
          <a:p>
            <a:pPr lvl="2" eaLnBrk="1" hangingPunct="1">
              <a:lnSpc>
                <a:spcPct val="90000"/>
              </a:lnSpc>
            </a:pPr>
            <a:r>
              <a:rPr lang="en-US" altLang="en-US" sz="1800" smtClean="0"/>
              <a:t>Dark urine</a:t>
            </a:r>
          </a:p>
          <a:p>
            <a:pPr lvl="2" eaLnBrk="1" hangingPunct="1">
              <a:lnSpc>
                <a:spcPct val="90000"/>
              </a:lnSpc>
            </a:pPr>
            <a:r>
              <a:rPr lang="en-US" altLang="en-US" sz="1800" smtClean="0"/>
              <a:t>Pale stools</a:t>
            </a:r>
          </a:p>
          <a:p>
            <a:pPr lvl="2" eaLnBrk="1" hangingPunct="1">
              <a:lnSpc>
                <a:spcPct val="90000"/>
              </a:lnSpc>
            </a:pPr>
            <a:r>
              <a:rPr lang="en-US" altLang="en-US" sz="1800" smtClean="0"/>
              <a:t>Pruritus</a:t>
            </a:r>
          </a:p>
          <a:p>
            <a:pPr eaLnBrk="1" hangingPunct="1">
              <a:lnSpc>
                <a:spcPct val="90000"/>
              </a:lnSpc>
            </a:pPr>
            <a:r>
              <a:rPr lang="en-US" altLang="en-US" sz="2400" b="1" smtClean="0"/>
              <a:t>Late features</a:t>
            </a:r>
            <a:endParaRPr lang="en-US" altLang="en-US" sz="2400" smtClean="0"/>
          </a:p>
          <a:p>
            <a:pPr lvl="2" eaLnBrk="1" hangingPunct="1">
              <a:lnSpc>
                <a:spcPct val="90000"/>
              </a:lnSpc>
            </a:pPr>
            <a:r>
              <a:rPr lang="en-US" altLang="en-US" sz="1800" smtClean="0"/>
              <a:t>Xanthelasma and xanthomas</a:t>
            </a:r>
          </a:p>
          <a:p>
            <a:pPr lvl="2" eaLnBrk="1" hangingPunct="1">
              <a:lnSpc>
                <a:spcPct val="90000"/>
              </a:lnSpc>
            </a:pPr>
            <a:r>
              <a:rPr lang="en-US" altLang="en-US" sz="1800" smtClean="0"/>
              <a:t>Malabsorption</a:t>
            </a:r>
          </a:p>
          <a:p>
            <a:pPr lvl="3" eaLnBrk="1" hangingPunct="1">
              <a:lnSpc>
                <a:spcPct val="90000"/>
              </a:lnSpc>
            </a:pPr>
            <a:r>
              <a:rPr lang="en-US" altLang="en-US" sz="1600" smtClean="0"/>
              <a:t>Weight loss</a:t>
            </a:r>
          </a:p>
          <a:p>
            <a:pPr lvl="3" eaLnBrk="1" hangingPunct="1">
              <a:lnSpc>
                <a:spcPct val="90000"/>
              </a:lnSpc>
            </a:pPr>
            <a:r>
              <a:rPr lang="en-US" altLang="en-US" sz="1600" smtClean="0"/>
              <a:t>Steatorrhoea</a:t>
            </a:r>
          </a:p>
          <a:p>
            <a:pPr lvl="3" eaLnBrk="1" hangingPunct="1">
              <a:lnSpc>
                <a:spcPct val="90000"/>
              </a:lnSpc>
            </a:pPr>
            <a:r>
              <a:rPr lang="en-US" altLang="en-US" sz="1600" smtClean="0"/>
              <a:t>Osteomalacia</a:t>
            </a:r>
          </a:p>
          <a:p>
            <a:pPr lvl="3" eaLnBrk="1" hangingPunct="1">
              <a:lnSpc>
                <a:spcPct val="90000"/>
              </a:lnSpc>
            </a:pPr>
            <a:r>
              <a:rPr lang="en-US" altLang="en-US" sz="1600" smtClean="0"/>
              <a:t>Bleeding tendency</a:t>
            </a:r>
          </a:p>
          <a:p>
            <a:pPr eaLnBrk="1" hangingPunct="1">
              <a:lnSpc>
                <a:spcPct val="90000"/>
              </a:lnSpc>
              <a:buFontTx/>
              <a:buNone/>
            </a:pPr>
            <a:r>
              <a:rPr lang="en-US" altLang="en-US" sz="2400" b="1" u="sng" smtClean="0"/>
              <a:t>Cholangitis</a:t>
            </a:r>
            <a:endParaRPr lang="en-US" altLang="en-US" sz="2400" u="sng" smtClean="0"/>
          </a:p>
          <a:p>
            <a:pPr eaLnBrk="1" hangingPunct="1">
              <a:lnSpc>
                <a:spcPct val="90000"/>
              </a:lnSpc>
            </a:pPr>
            <a:r>
              <a:rPr lang="en-US" altLang="en-US" sz="2400" smtClean="0"/>
              <a:t>Fever</a:t>
            </a:r>
          </a:p>
          <a:p>
            <a:pPr eaLnBrk="1" hangingPunct="1">
              <a:lnSpc>
                <a:spcPct val="90000"/>
              </a:lnSpc>
            </a:pPr>
            <a:r>
              <a:rPr lang="en-US" altLang="en-US" sz="2400" smtClean="0"/>
              <a:t>Rigors</a:t>
            </a:r>
          </a:p>
          <a:p>
            <a:pPr eaLnBrk="1" hangingPunct="1">
              <a:lnSpc>
                <a:spcPct val="90000"/>
              </a:lnSpc>
            </a:pPr>
            <a:r>
              <a:rPr lang="en-US" altLang="en-US" sz="2400" smtClean="0"/>
              <a:t>Pain</a:t>
            </a:r>
          </a:p>
          <a:p>
            <a:pPr eaLnBrk="1" hangingPunct="1">
              <a:lnSpc>
                <a:spcPct val="90000"/>
              </a:lnSpc>
            </a:pPr>
            <a:endParaRPr lang="en-US" altLang="en-US" sz="2400" smtClean="0"/>
          </a:p>
        </p:txBody>
      </p:sp>
      <p:sp>
        <p:nvSpPr>
          <p:cNvPr id="3" name="Slide Number Placeholder 2"/>
          <p:cNvSpPr>
            <a:spLocks noGrp="1"/>
          </p:cNvSpPr>
          <p:nvPr>
            <p:ph type="sldNum" sz="quarter" idx="12"/>
          </p:nvPr>
        </p:nvSpPr>
        <p:spPr/>
        <p:txBody>
          <a:bodyPr/>
          <a:lstStyle/>
          <a:p>
            <a:pPr>
              <a:defRPr/>
            </a:pPr>
            <a:fld id="{0331E9F6-845E-40C0-9BEE-0D188440F193}" type="slidenum">
              <a:rPr lang="en-US"/>
              <a:pPr>
                <a:defRPr/>
              </a:pPr>
              <a:t>46</a:t>
            </a:fld>
            <a:endParaRPr lang="en-US"/>
          </a:p>
        </p:txBody>
      </p:sp>
    </p:spTree>
    <p:extLst>
      <p:ext uri="{BB962C8B-B14F-4D97-AF65-F5344CB8AC3E}">
        <p14:creationId xmlns:p14="http://schemas.microsoft.com/office/powerpoint/2010/main" val="355278173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a:xfrm>
            <a:off x="457200" y="274638"/>
            <a:ext cx="8229600" cy="563562"/>
          </a:xfrm>
        </p:spPr>
        <p:txBody>
          <a:bodyPr/>
          <a:lstStyle/>
          <a:p>
            <a:pPr eaLnBrk="1" hangingPunct="1"/>
            <a:r>
              <a:rPr lang="en-US" altLang="en-US" b="1" smtClean="0"/>
              <a:t>Investigations-Jaundice</a:t>
            </a:r>
          </a:p>
        </p:txBody>
      </p:sp>
      <p:sp>
        <p:nvSpPr>
          <p:cNvPr id="458755" name="Rectangle 3"/>
          <p:cNvSpPr>
            <a:spLocks noGrp="1" noChangeArrowheads="1"/>
          </p:cNvSpPr>
          <p:nvPr>
            <p:ph sz="quarter" idx="1"/>
          </p:nvPr>
        </p:nvSpPr>
        <p:spPr>
          <a:xfrm>
            <a:off x="457200" y="990600"/>
            <a:ext cx="8534400" cy="5562600"/>
          </a:xfrm>
        </p:spPr>
        <p:txBody>
          <a:bodyPr/>
          <a:lstStyle/>
          <a:p>
            <a:pPr marL="660400" indent="-660400" eaLnBrk="1" hangingPunct="1">
              <a:lnSpc>
                <a:spcPct val="80000"/>
              </a:lnSpc>
            </a:pPr>
            <a:endParaRPr lang="en-US" altLang="en-US" sz="2000" smtClean="0"/>
          </a:p>
          <a:p>
            <a:pPr marL="660400" indent="-660400" eaLnBrk="1" hangingPunct="1">
              <a:lnSpc>
                <a:spcPct val="80000"/>
              </a:lnSpc>
              <a:buFontTx/>
              <a:buNone/>
            </a:pPr>
            <a:r>
              <a:rPr lang="en-US" altLang="en-US" sz="2000" smtClean="0"/>
              <a:t>1. Blood for FH - if the patient has haemolysis-reticulocyte count ⁭</a:t>
            </a:r>
          </a:p>
          <a:p>
            <a:pPr marL="660400" indent="-660400" eaLnBrk="1" hangingPunct="1">
              <a:lnSpc>
                <a:spcPct val="80000"/>
              </a:lnSpc>
              <a:buFontTx/>
              <a:buNone/>
            </a:pPr>
            <a:r>
              <a:rPr lang="en-US" altLang="en-US" sz="2000" smtClean="0"/>
              <a:t>2. Blood slide for mps</a:t>
            </a:r>
          </a:p>
          <a:p>
            <a:pPr marL="660400" indent="-660400" eaLnBrk="1" hangingPunct="1">
              <a:lnSpc>
                <a:spcPct val="80000"/>
              </a:lnSpc>
              <a:buFontTx/>
              <a:buNone/>
            </a:pPr>
            <a:r>
              <a:rPr lang="en-US" altLang="en-US" sz="2000" smtClean="0"/>
              <a:t>4. Blood – LFT</a:t>
            </a:r>
          </a:p>
          <a:p>
            <a:pPr marL="1035050" lvl="1" indent="-577850" eaLnBrk="1" hangingPunct="1">
              <a:lnSpc>
                <a:spcPct val="80000"/>
              </a:lnSpc>
              <a:buFontTx/>
              <a:buNone/>
            </a:pPr>
            <a:r>
              <a:rPr lang="en-US" altLang="en-US" sz="1800" smtClean="0"/>
              <a:t>        </a:t>
            </a:r>
            <a:r>
              <a:rPr lang="en-US" altLang="en-US" sz="2000" smtClean="0"/>
              <a:t>i. Serum bilirubin-Direct/indirect</a:t>
            </a:r>
          </a:p>
          <a:p>
            <a:pPr marL="1035050" lvl="1" indent="-577850" eaLnBrk="1" hangingPunct="1">
              <a:lnSpc>
                <a:spcPct val="80000"/>
              </a:lnSpc>
              <a:buFontTx/>
              <a:buNone/>
            </a:pPr>
            <a:r>
              <a:rPr lang="en-US" altLang="en-US" sz="2000" smtClean="0"/>
              <a:t>       ii. Serum protein-Levels of albumin</a:t>
            </a:r>
          </a:p>
          <a:p>
            <a:pPr marL="1035050" lvl="1" indent="-577850" eaLnBrk="1" hangingPunct="1">
              <a:lnSpc>
                <a:spcPct val="80000"/>
              </a:lnSpc>
              <a:buFontTx/>
              <a:buNone/>
            </a:pPr>
            <a:r>
              <a:rPr lang="en-US" altLang="en-US" sz="2000" smtClean="0"/>
              <a:t>                                  -Levels of Globulin</a:t>
            </a:r>
          </a:p>
          <a:p>
            <a:pPr marL="660400" indent="-660400" eaLnBrk="1" hangingPunct="1">
              <a:lnSpc>
                <a:spcPct val="80000"/>
              </a:lnSpc>
              <a:buFontTx/>
              <a:buNone/>
            </a:pPr>
            <a:r>
              <a:rPr lang="en-US" altLang="en-US" sz="2000" smtClean="0"/>
              <a:t>              iii. Transaminase</a:t>
            </a:r>
          </a:p>
          <a:p>
            <a:pPr marL="1409700" lvl="2" indent="-495300" eaLnBrk="1" hangingPunct="1">
              <a:lnSpc>
                <a:spcPct val="80000"/>
              </a:lnSpc>
            </a:pPr>
            <a:r>
              <a:rPr lang="en-US" altLang="en-US" smtClean="0"/>
              <a:t>SGOT-Serum Glutamic Oxaloacetic Transaminase</a:t>
            </a:r>
          </a:p>
          <a:p>
            <a:pPr marL="1409700" lvl="2" indent="-495300" eaLnBrk="1" hangingPunct="1">
              <a:lnSpc>
                <a:spcPct val="80000"/>
              </a:lnSpc>
            </a:pPr>
            <a:r>
              <a:rPr lang="en-US" altLang="en-US" smtClean="0"/>
              <a:t>SGPT-Serum Glutamic Oxaloacetic Pyrurate Transaminase</a:t>
            </a:r>
          </a:p>
          <a:p>
            <a:pPr marL="660400" indent="-660400" eaLnBrk="1" hangingPunct="1">
              <a:lnSpc>
                <a:spcPct val="80000"/>
              </a:lnSpc>
              <a:buFontTx/>
              <a:buNone/>
            </a:pPr>
            <a:r>
              <a:rPr lang="en-US" altLang="en-US" sz="2000" smtClean="0"/>
              <a:t>               iv. Alkaline phosphatase</a:t>
            </a:r>
          </a:p>
          <a:p>
            <a:pPr marL="660400" indent="-660400" eaLnBrk="1" hangingPunct="1">
              <a:lnSpc>
                <a:spcPct val="80000"/>
              </a:lnSpc>
              <a:buFontTx/>
              <a:buNone/>
            </a:pPr>
            <a:r>
              <a:rPr lang="en-US" altLang="en-US" sz="2000" smtClean="0"/>
              <a:t>5. Urinalysis-Direct bilirubin</a:t>
            </a:r>
          </a:p>
          <a:p>
            <a:pPr marL="660400" indent="-660400" eaLnBrk="1" hangingPunct="1">
              <a:lnSpc>
                <a:spcPct val="80000"/>
              </a:lnSpc>
              <a:buFontTx/>
              <a:buNone/>
            </a:pPr>
            <a:r>
              <a:rPr lang="en-US" altLang="en-US" sz="2000" smtClean="0"/>
              <a:t>		       -Urobilinogen</a:t>
            </a:r>
          </a:p>
          <a:p>
            <a:pPr marL="660400" indent="-660400" eaLnBrk="1" hangingPunct="1">
              <a:lnSpc>
                <a:spcPct val="80000"/>
              </a:lnSpc>
              <a:buFontTx/>
              <a:buNone/>
            </a:pPr>
            <a:r>
              <a:rPr lang="en-US" altLang="en-US" sz="2000" smtClean="0"/>
              <a:t>6. Plain abdominal x-ray</a:t>
            </a:r>
          </a:p>
          <a:p>
            <a:pPr marL="660400" indent="-660400" eaLnBrk="1" hangingPunct="1">
              <a:lnSpc>
                <a:spcPct val="80000"/>
              </a:lnSpc>
              <a:buFontTx/>
              <a:buNone/>
            </a:pPr>
            <a:r>
              <a:rPr lang="en-US" altLang="en-US" sz="2000" smtClean="0"/>
              <a:t>                         -+/- existence of gall stones.</a:t>
            </a:r>
          </a:p>
        </p:txBody>
      </p:sp>
      <p:sp>
        <p:nvSpPr>
          <p:cNvPr id="4" name="Slide Number Placeholder 3"/>
          <p:cNvSpPr>
            <a:spLocks noGrp="1"/>
          </p:cNvSpPr>
          <p:nvPr>
            <p:ph type="sldNum" sz="quarter" idx="12"/>
          </p:nvPr>
        </p:nvSpPr>
        <p:spPr/>
        <p:txBody>
          <a:bodyPr/>
          <a:lstStyle/>
          <a:p>
            <a:pPr>
              <a:defRPr/>
            </a:pPr>
            <a:fld id="{21518648-0D37-4B6B-BF47-EC60D4120B29}" type="slidenum">
              <a:rPr lang="en-US"/>
              <a:pPr>
                <a:defRPr/>
              </a:pPr>
              <a:t>47</a:t>
            </a:fld>
            <a:endParaRPr lang="en-US"/>
          </a:p>
        </p:txBody>
      </p:sp>
    </p:spTree>
    <p:extLst>
      <p:ext uri="{BB962C8B-B14F-4D97-AF65-F5344CB8AC3E}">
        <p14:creationId xmlns:p14="http://schemas.microsoft.com/office/powerpoint/2010/main" val="13329750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a:xfrm>
            <a:off x="457200" y="304800"/>
            <a:ext cx="7772400" cy="731838"/>
          </a:xfrm>
        </p:spPr>
        <p:txBody>
          <a:bodyPr/>
          <a:lstStyle/>
          <a:p>
            <a:pPr eaLnBrk="1" hangingPunct="1"/>
            <a:r>
              <a:rPr lang="en-US" altLang="en-US" sz="2800" u="sng" smtClean="0"/>
              <a:t>Some questions to ask a patient who has jaundice</a:t>
            </a:r>
          </a:p>
        </p:txBody>
      </p:sp>
      <p:sp>
        <p:nvSpPr>
          <p:cNvPr id="459779" name="Rectangle 3"/>
          <p:cNvSpPr>
            <a:spLocks noGrp="1" noChangeArrowheads="1"/>
          </p:cNvSpPr>
          <p:nvPr>
            <p:ph sz="quarter" idx="1"/>
          </p:nvPr>
        </p:nvSpPr>
        <p:spPr>
          <a:xfrm>
            <a:off x="533400" y="1143000"/>
            <a:ext cx="7772400" cy="4876800"/>
          </a:xfrm>
        </p:spPr>
        <p:txBody>
          <a:bodyPr/>
          <a:lstStyle/>
          <a:p>
            <a:pPr marL="609600" indent="-609600" eaLnBrk="1" hangingPunct="1">
              <a:buFontTx/>
              <a:buAutoNum type="arabicPeriod"/>
            </a:pPr>
            <a:r>
              <a:rPr lang="en-US" altLang="en-US" sz="2800" smtClean="0"/>
              <a:t>Where he/she comes from – to rule out malaria</a:t>
            </a:r>
          </a:p>
          <a:p>
            <a:pPr marL="609600" indent="-609600" eaLnBrk="1" hangingPunct="1">
              <a:buFontTx/>
              <a:buAutoNum type="arabicPeriod"/>
            </a:pPr>
            <a:r>
              <a:rPr lang="en-US" altLang="en-US" sz="2800" smtClean="0"/>
              <a:t>History of recent travel to malaria endemic zones – to rule out malaria</a:t>
            </a:r>
          </a:p>
          <a:p>
            <a:pPr marL="609600" indent="-609600" eaLnBrk="1" hangingPunct="1">
              <a:buFontTx/>
              <a:buAutoNum type="arabicPeriod"/>
            </a:pPr>
            <a:r>
              <a:rPr lang="en-US" altLang="en-US" sz="2800" smtClean="0"/>
              <a:t>History of blood transfusion – to rule out cross reaction – haemolysis – jaundice</a:t>
            </a:r>
          </a:p>
          <a:p>
            <a:pPr marL="609600" indent="-609600" eaLnBrk="1" hangingPunct="1">
              <a:buFontTx/>
              <a:buAutoNum type="arabicPeriod"/>
            </a:pPr>
            <a:r>
              <a:rPr lang="en-US" altLang="en-US" sz="2800" smtClean="0"/>
              <a:t>History of use of drugs – some drugs do cause jaundice</a:t>
            </a:r>
          </a:p>
          <a:p>
            <a:pPr marL="609600" indent="-609600" eaLnBrk="1" hangingPunct="1">
              <a:buFontTx/>
              <a:buAutoNum type="arabicPeriod"/>
            </a:pPr>
            <a:r>
              <a:rPr lang="en-US" altLang="en-US" sz="2800" smtClean="0"/>
              <a:t>History of contact with someone with yellow eyes – to rule out hepatitis B.</a:t>
            </a:r>
          </a:p>
          <a:p>
            <a:pPr marL="609600" indent="-609600" eaLnBrk="1" hangingPunct="1">
              <a:buFontTx/>
              <a:buAutoNum type="arabicPeriod"/>
            </a:pPr>
            <a:endParaRPr lang="en-US" altLang="en-US" sz="2800" smtClean="0"/>
          </a:p>
          <a:p>
            <a:pPr marL="609600" indent="-609600" eaLnBrk="1" hangingPunct="1">
              <a:buFontTx/>
              <a:buAutoNum type="arabicPeriod"/>
            </a:pPr>
            <a:endParaRPr lang="en-US" altLang="en-US" sz="2800" smtClean="0"/>
          </a:p>
        </p:txBody>
      </p:sp>
      <p:sp>
        <p:nvSpPr>
          <p:cNvPr id="4" name="Slide Number Placeholder 3"/>
          <p:cNvSpPr>
            <a:spLocks noGrp="1"/>
          </p:cNvSpPr>
          <p:nvPr>
            <p:ph type="sldNum" sz="quarter" idx="12"/>
          </p:nvPr>
        </p:nvSpPr>
        <p:spPr/>
        <p:txBody>
          <a:bodyPr/>
          <a:lstStyle/>
          <a:p>
            <a:pPr>
              <a:defRPr/>
            </a:pPr>
            <a:fld id="{9D5B1C85-D53B-4A70-A734-35DB81DC5179}" type="slidenum">
              <a:rPr lang="en-US"/>
              <a:pPr>
                <a:defRPr/>
              </a:pPr>
              <a:t>48</a:t>
            </a:fld>
            <a:endParaRPr lang="en-US"/>
          </a:p>
        </p:txBody>
      </p:sp>
    </p:spTree>
    <p:extLst>
      <p:ext uri="{BB962C8B-B14F-4D97-AF65-F5344CB8AC3E}">
        <p14:creationId xmlns:p14="http://schemas.microsoft.com/office/powerpoint/2010/main" val="50618694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Grp="1" noChangeArrowheads="1"/>
          </p:cNvSpPr>
          <p:nvPr>
            <p:ph sz="quarter" idx="1"/>
          </p:nvPr>
        </p:nvSpPr>
        <p:spPr>
          <a:xfrm>
            <a:off x="685800" y="533400"/>
            <a:ext cx="8001000" cy="6019800"/>
          </a:xfrm>
        </p:spPr>
        <p:txBody>
          <a:bodyPr/>
          <a:lstStyle/>
          <a:p>
            <a:pPr eaLnBrk="1" hangingPunct="1">
              <a:lnSpc>
                <a:spcPct val="80000"/>
              </a:lnSpc>
              <a:buFontTx/>
              <a:buNone/>
              <a:defRPr/>
            </a:pPr>
            <a:r>
              <a:rPr lang="en-US" sz="2000" b="1" u="sng" dirty="0"/>
              <a:t>Causes of </a:t>
            </a:r>
            <a:r>
              <a:rPr lang="en-US" sz="2000" b="1" u="sng" dirty="0" err="1"/>
              <a:t>Hepatomegaly</a:t>
            </a:r>
            <a:endParaRPr lang="en-US" sz="2000" dirty="0"/>
          </a:p>
          <a:p>
            <a:pPr marL="457200" indent="-457200" eaLnBrk="1" hangingPunct="1">
              <a:lnSpc>
                <a:spcPct val="80000"/>
              </a:lnSpc>
              <a:buFont typeface="Wingdings 2" pitchFamily="18" charset="2"/>
              <a:buNone/>
              <a:defRPr/>
            </a:pPr>
            <a:r>
              <a:rPr lang="en-US" sz="2000" b="1" dirty="0"/>
              <a:t>1. Infections </a:t>
            </a:r>
          </a:p>
          <a:p>
            <a:pPr marL="892175" lvl="2" indent="-342900" eaLnBrk="1" hangingPunct="1">
              <a:lnSpc>
                <a:spcPct val="80000"/>
              </a:lnSpc>
              <a:buFont typeface="Wingdings 2" pitchFamily="18" charset="2"/>
              <a:buNone/>
              <a:defRPr/>
            </a:pPr>
            <a:r>
              <a:rPr lang="en-US" sz="1400" b="1" dirty="0" err="1"/>
              <a:t>i</a:t>
            </a:r>
            <a:r>
              <a:rPr lang="en-US" sz="1400" b="1" dirty="0"/>
              <a:t>  </a:t>
            </a:r>
            <a:r>
              <a:rPr lang="en-US" sz="1600" dirty="0"/>
              <a:t>Viral – Hepatitis ABCDE</a:t>
            </a:r>
          </a:p>
          <a:p>
            <a:pPr lvl="2" eaLnBrk="1" hangingPunct="1">
              <a:lnSpc>
                <a:spcPct val="80000"/>
              </a:lnSpc>
              <a:buFontTx/>
              <a:buNone/>
              <a:defRPr/>
            </a:pPr>
            <a:r>
              <a:rPr lang="en-US" sz="1800" dirty="0"/>
              <a:t>	       - Infectious mononucleosis</a:t>
            </a:r>
          </a:p>
          <a:p>
            <a:pPr lvl="2" eaLnBrk="1" hangingPunct="1">
              <a:lnSpc>
                <a:spcPct val="80000"/>
              </a:lnSpc>
              <a:buFontTx/>
              <a:buNone/>
              <a:defRPr/>
            </a:pPr>
            <a:r>
              <a:rPr lang="en-US" sz="1800" dirty="0"/>
              <a:t>ii. Protozoan-</a:t>
            </a:r>
            <a:r>
              <a:rPr lang="en-US" sz="1800" dirty="0" err="1"/>
              <a:t>Hydatid</a:t>
            </a:r>
            <a:r>
              <a:rPr lang="en-US" sz="1800" dirty="0"/>
              <a:t> disease</a:t>
            </a:r>
          </a:p>
          <a:p>
            <a:pPr lvl="2" eaLnBrk="1" hangingPunct="1">
              <a:lnSpc>
                <a:spcPct val="80000"/>
              </a:lnSpc>
              <a:buFontTx/>
              <a:buNone/>
              <a:defRPr/>
            </a:pPr>
            <a:r>
              <a:rPr lang="en-US" sz="1800" dirty="0"/>
              <a:t>		               -Amoebic abscess</a:t>
            </a:r>
          </a:p>
          <a:p>
            <a:pPr lvl="2" eaLnBrk="1" hangingPunct="1">
              <a:lnSpc>
                <a:spcPct val="80000"/>
              </a:lnSpc>
              <a:buFontTx/>
              <a:buNone/>
              <a:defRPr/>
            </a:pPr>
            <a:r>
              <a:rPr lang="en-US" sz="1800" dirty="0"/>
              <a:t>		               -</a:t>
            </a:r>
            <a:r>
              <a:rPr lang="en-US" sz="1800" dirty="0" err="1"/>
              <a:t>Schistosomiasis</a:t>
            </a:r>
            <a:endParaRPr lang="en-US" sz="1800" dirty="0"/>
          </a:p>
          <a:p>
            <a:pPr lvl="2" eaLnBrk="1" hangingPunct="1">
              <a:lnSpc>
                <a:spcPct val="80000"/>
              </a:lnSpc>
              <a:buFontTx/>
              <a:buNone/>
              <a:defRPr/>
            </a:pPr>
            <a:r>
              <a:rPr lang="en-US" sz="1800" dirty="0"/>
              <a:t>iii. Bacterial – Abscess</a:t>
            </a:r>
          </a:p>
          <a:p>
            <a:pPr lvl="2" eaLnBrk="1" hangingPunct="1">
              <a:lnSpc>
                <a:spcPct val="80000"/>
              </a:lnSpc>
              <a:buFontTx/>
              <a:buNone/>
              <a:defRPr/>
            </a:pPr>
            <a:r>
              <a:rPr lang="en-US" sz="1800" dirty="0"/>
              <a:t>		               - </a:t>
            </a:r>
            <a:r>
              <a:rPr lang="en-US" sz="1800" dirty="0" err="1"/>
              <a:t>Cholangitis</a:t>
            </a:r>
            <a:endParaRPr lang="en-US" sz="1800" dirty="0"/>
          </a:p>
          <a:p>
            <a:pPr lvl="2" eaLnBrk="1" hangingPunct="1">
              <a:lnSpc>
                <a:spcPct val="80000"/>
              </a:lnSpc>
              <a:buFontTx/>
              <a:buNone/>
              <a:defRPr/>
            </a:pPr>
            <a:r>
              <a:rPr lang="en-US" sz="1800" dirty="0"/>
              <a:t>		                - Portal </a:t>
            </a:r>
            <a:r>
              <a:rPr lang="en-US" sz="1800" dirty="0" err="1"/>
              <a:t>pyaemia</a:t>
            </a:r>
            <a:r>
              <a:rPr lang="en-US" sz="1800" dirty="0"/>
              <a:t>.</a:t>
            </a:r>
            <a:endParaRPr lang="en-US" sz="1800" b="1" dirty="0"/>
          </a:p>
          <a:p>
            <a:pPr eaLnBrk="1" hangingPunct="1">
              <a:lnSpc>
                <a:spcPct val="80000"/>
              </a:lnSpc>
              <a:buFontTx/>
              <a:buNone/>
              <a:defRPr/>
            </a:pPr>
            <a:r>
              <a:rPr lang="en-US" sz="2000" b="1" dirty="0"/>
              <a:t>2. Cellular proliferation</a:t>
            </a:r>
            <a:endParaRPr lang="en-US" sz="2000" dirty="0"/>
          </a:p>
          <a:p>
            <a:pPr lvl="2" eaLnBrk="1" hangingPunct="1">
              <a:lnSpc>
                <a:spcPct val="80000"/>
              </a:lnSpc>
              <a:buFontTx/>
              <a:buNone/>
              <a:defRPr/>
            </a:pPr>
            <a:r>
              <a:rPr lang="en-US" sz="1400" dirty="0" err="1"/>
              <a:t>i</a:t>
            </a:r>
            <a:r>
              <a:rPr lang="en-US" sz="1400" dirty="0"/>
              <a:t>. </a:t>
            </a:r>
            <a:r>
              <a:rPr lang="en-US" dirty="0"/>
              <a:t>Leukemia</a:t>
            </a:r>
          </a:p>
          <a:p>
            <a:pPr lvl="2" eaLnBrk="1" hangingPunct="1">
              <a:lnSpc>
                <a:spcPct val="80000"/>
              </a:lnSpc>
              <a:buFontTx/>
              <a:buNone/>
              <a:defRPr/>
            </a:pPr>
            <a:r>
              <a:rPr lang="en-US" dirty="0"/>
              <a:t>ii. Lymphoma</a:t>
            </a:r>
          </a:p>
          <a:p>
            <a:pPr lvl="2" eaLnBrk="1" hangingPunct="1">
              <a:lnSpc>
                <a:spcPct val="80000"/>
              </a:lnSpc>
              <a:buFontTx/>
              <a:buNone/>
              <a:defRPr/>
            </a:pPr>
            <a:r>
              <a:rPr lang="en-US" dirty="0"/>
              <a:t>iii. </a:t>
            </a:r>
            <a:r>
              <a:rPr lang="en-US" dirty="0" err="1"/>
              <a:t>Polycythaemia</a:t>
            </a:r>
            <a:r>
              <a:rPr lang="en-US" dirty="0"/>
              <a:t> </a:t>
            </a:r>
            <a:r>
              <a:rPr lang="en-US" dirty="0" err="1"/>
              <a:t>rubra</a:t>
            </a:r>
            <a:r>
              <a:rPr lang="en-US" dirty="0"/>
              <a:t> Vera.</a:t>
            </a:r>
            <a:endParaRPr lang="en-US" b="1" dirty="0"/>
          </a:p>
          <a:p>
            <a:pPr eaLnBrk="1" hangingPunct="1">
              <a:lnSpc>
                <a:spcPct val="80000"/>
              </a:lnSpc>
              <a:buFontTx/>
              <a:buNone/>
              <a:defRPr/>
            </a:pPr>
            <a:r>
              <a:rPr lang="en-US" sz="2000" b="1" dirty="0"/>
              <a:t>3. Metabolic</a:t>
            </a:r>
            <a:endParaRPr lang="en-US" sz="2000" dirty="0"/>
          </a:p>
          <a:p>
            <a:pPr lvl="2" eaLnBrk="1" hangingPunct="1">
              <a:lnSpc>
                <a:spcPct val="80000"/>
              </a:lnSpc>
              <a:buFontTx/>
              <a:buNone/>
              <a:defRPr/>
            </a:pPr>
            <a:r>
              <a:rPr lang="en-US" sz="1400" dirty="0" err="1"/>
              <a:t>i</a:t>
            </a:r>
            <a:r>
              <a:rPr lang="en-US" sz="1400" dirty="0"/>
              <a:t>. </a:t>
            </a:r>
            <a:r>
              <a:rPr lang="en-US" sz="2400" dirty="0" err="1"/>
              <a:t>Haemochromatosis</a:t>
            </a:r>
            <a:endParaRPr lang="en-US" sz="2400" dirty="0"/>
          </a:p>
          <a:p>
            <a:pPr lvl="2" eaLnBrk="1" hangingPunct="1">
              <a:lnSpc>
                <a:spcPct val="80000"/>
              </a:lnSpc>
              <a:buFontTx/>
              <a:buNone/>
              <a:defRPr/>
            </a:pPr>
            <a:r>
              <a:rPr lang="en-US" sz="2400" dirty="0"/>
              <a:t>ii. Wilson’s disease</a:t>
            </a:r>
          </a:p>
          <a:p>
            <a:pPr lvl="2" eaLnBrk="1" hangingPunct="1">
              <a:lnSpc>
                <a:spcPct val="80000"/>
              </a:lnSpc>
              <a:buFontTx/>
              <a:buNone/>
              <a:defRPr/>
            </a:pPr>
            <a:r>
              <a:rPr lang="en-US" sz="2400" dirty="0"/>
              <a:t>iii. </a:t>
            </a:r>
            <a:r>
              <a:rPr lang="en-US" sz="2400" dirty="0" err="1"/>
              <a:t>Galactosaemia</a:t>
            </a:r>
            <a:endParaRPr lang="en-US" sz="2400" dirty="0"/>
          </a:p>
          <a:p>
            <a:pPr lvl="2" eaLnBrk="1" hangingPunct="1">
              <a:lnSpc>
                <a:spcPct val="80000"/>
              </a:lnSpc>
              <a:buFontTx/>
              <a:buNone/>
              <a:defRPr/>
            </a:pPr>
            <a:r>
              <a:rPr lang="en-US" sz="2400" dirty="0"/>
              <a:t>iv. Drugs</a:t>
            </a:r>
            <a:endParaRPr lang="en-US" sz="2400" b="1" dirty="0"/>
          </a:p>
          <a:p>
            <a:pPr eaLnBrk="1" hangingPunct="1">
              <a:lnSpc>
                <a:spcPct val="80000"/>
              </a:lnSpc>
              <a:buFontTx/>
              <a:buNone/>
              <a:defRPr/>
            </a:pPr>
            <a:endParaRPr lang="en-US" sz="2000" dirty="0"/>
          </a:p>
        </p:txBody>
      </p:sp>
      <p:sp>
        <p:nvSpPr>
          <p:cNvPr id="3" name="Slide Number Placeholder 2"/>
          <p:cNvSpPr>
            <a:spLocks noGrp="1"/>
          </p:cNvSpPr>
          <p:nvPr>
            <p:ph type="sldNum" sz="quarter" idx="12"/>
          </p:nvPr>
        </p:nvSpPr>
        <p:spPr/>
        <p:txBody>
          <a:bodyPr/>
          <a:lstStyle/>
          <a:p>
            <a:pPr>
              <a:defRPr/>
            </a:pPr>
            <a:fld id="{B748527B-BB6A-4F9B-B83C-273C1C28F634}" type="slidenum">
              <a:rPr lang="en-US"/>
              <a:pPr>
                <a:defRPr/>
              </a:pPr>
              <a:t>49</a:t>
            </a:fld>
            <a:endParaRPr lang="en-US"/>
          </a:p>
        </p:txBody>
      </p:sp>
    </p:spTree>
    <p:extLst>
      <p:ext uri="{BB962C8B-B14F-4D97-AF65-F5344CB8AC3E}">
        <p14:creationId xmlns:p14="http://schemas.microsoft.com/office/powerpoint/2010/main" val="20765380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746"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304800" y="917575"/>
            <a:ext cx="7696200" cy="5310188"/>
          </a:xfrm>
          <a:noFill/>
        </p:spPr>
      </p:pic>
      <p:sp>
        <p:nvSpPr>
          <p:cNvPr id="3" name="Slide Number Placeholder 2"/>
          <p:cNvSpPr>
            <a:spLocks noGrp="1"/>
          </p:cNvSpPr>
          <p:nvPr>
            <p:ph type="sldNum" sz="quarter" idx="12"/>
          </p:nvPr>
        </p:nvSpPr>
        <p:spPr/>
        <p:txBody>
          <a:bodyPr/>
          <a:lstStyle/>
          <a:p>
            <a:pPr>
              <a:defRPr/>
            </a:pPr>
            <a:fld id="{246207A8-F2F6-43B9-8BBC-92C9569A163D}" type="slidenum">
              <a:rPr lang="en-US"/>
              <a:pPr>
                <a:defRPr/>
              </a:pPr>
              <a:t>5</a:t>
            </a:fld>
            <a:endParaRPr lang="en-US"/>
          </a:p>
        </p:txBody>
      </p:sp>
    </p:spTree>
    <p:extLst>
      <p:ext uri="{BB962C8B-B14F-4D97-AF65-F5344CB8AC3E}">
        <p14:creationId xmlns:p14="http://schemas.microsoft.com/office/powerpoint/2010/main" val="385978291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sz="quarter" idx="1"/>
          </p:nvPr>
        </p:nvSpPr>
        <p:spPr>
          <a:xfrm>
            <a:off x="457200" y="685800"/>
            <a:ext cx="8229600" cy="5943600"/>
          </a:xfrm>
        </p:spPr>
        <p:txBody>
          <a:bodyPr/>
          <a:lstStyle/>
          <a:p>
            <a:pPr marL="660400" indent="-660400" eaLnBrk="1" hangingPunct="1">
              <a:lnSpc>
                <a:spcPct val="80000"/>
              </a:lnSpc>
              <a:buFontTx/>
              <a:buNone/>
            </a:pPr>
            <a:r>
              <a:rPr lang="en-US" altLang="en-US" sz="2000" b="1" smtClean="0"/>
              <a:t>4. .Cellular infiltrative disease</a:t>
            </a:r>
            <a:endParaRPr lang="en-US" altLang="en-US" sz="2000" smtClean="0"/>
          </a:p>
          <a:p>
            <a:pPr marL="660400" indent="-660400" eaLnBrk="1" hangingPunct="1">
              <a:lnSpc>
                <a:spcPct val="80000"/>
              </a:lnSpc>
              <a:buFontTx/>
              <a:buNone/>
            </a:pPr>
            <a:r>
              <a:rPr lang="en-US" altLang="en-US" sz="2000" smtClean="0"/>
              <a:t>	i. Amyloidosis</a:t>
            </a:r>
          </a:p>
          <a:p>
            <a:pPr marL="660400" indent="-660400" eaLnBrk="1" hangingPunct="1">
              <a:lnSpc>
                <a:spcPct val="80000"/>
              </a:lnSpc>
              <a:buFontTx/>
              <a:buNone/>
            </a:pPr>
            <a:r>
              <a:rPr lang="en-US" altLang="en-US" sz="2000" smtClean="0"/>
              <a:t>	ii. Sarcoidosis</a:t>
            </a:r>
          </a:p>
          <a:p>
            <a:pPr marL="660400" indent="-660400" eaLnBrk="1" hangingPunct="1">
              <a:lnSpc>
                <a:spcPct val="80000"/>
              </a:lnSpc>
              <a:buFontTx/>
              <a:buNone/>
            </a:pPr>
            <a:r>
              <a:rPr lang="en-US" altLang="en-US" sz="2000" smtClean="0"/>
              <a:t>	iii. Reticuloses</a:t>
            </a:r>
            <a:endParaRPr lang="en-US" altLang="en-US" sz="2000" b="1" smtClean="0"/>
          </a:p>
          <a:p>
            <a:pPr marL="660400" indent="-660400" eaLnBrk="1" hangingPunct="1">
              <a:lnSpc>
                <a:spcPct val="80000"/>
              </a:lnSpc>
              <a:buFontTx/>
              <a:buNone/>
            </a:pPr>
            <a:r>
              <a:rPr lang="en-US" altLang="en-US" sz="2000" b="1" smtClean="0"/>
              <a:t>5. Congestive</a:t>
            </a:r>
            <a:endParaRPr lang="en-US" altLang="en-US" sz="2000" smtClean="0"/>
          </a:p>
          <a:p>
            <a:pPr marL="1035050" lvl="1" indent="-577850" eaLnBrk="1" hangingPunct="1">
              <a:lnSpc>
                <a:spcPct val="80000"/>
              </a:lnSpc>
              <a:buFontTx/>
              <a:buNone/>
            </a:pPr>
            <a:r>
              <a:rPr lang="en-US" altLang="en-US" sz="1800" smtClean="0"/>
              <a:t>Right sided heart failure</a:t>
            </a:r>
          </a:p>
          <a:p>
            <a:pPr marL="1035050" lvl="1" indent="-577850" eaLnBrk="1" hangingPunct="1">
              <a:lnSpc>
                <a:spcPct val="80000"/>
              </a:lnSpc>
              <a:buFontTx/>
              <a:buNone/>
            </a:pPr>
            <a:r>
              <a:rPr lang="en-US" altLang="en-US" sz="1800" smtClean="0"/>
              <a:t>Budd-chiari syndrome</a:t>
            </a:r>
          </a:p>
          <a:p>
            <a:pPr marL="660400" indent="-660400" eaLnBrk="1" hangingPunct="1">
              <a:lnSpc>
                <a:spcPct val="80000"/>
              </a:lnSpc>
              <a:buFontTx/>
              <a:buNone/>
            </a:pPr>
            <a:r>
              <a:rPr lang="en-US" altLang="en-US" sz="2000" b="1" smtClean="0"/>
              <a:t>6. Space occupying lesions</a:t>
            </a:r>
            <a:endParaRPr lang="en-US" altLang="en-US" sz="2000" smtClean="0"/>
          </a:p>
          <a:p>
            <a:pPr marL="1035050" lvl="1" indent="-577850" eaLnBrk="1" hangingPunct="1">
              <a:lnSpc>
                <a:spcPct val="80000"/>
              </a:lnSpc>
              <a:buFontTx/>
              <a:buNone/>
            </a:pPr>
            <a:r>
              <a:rPr lang="en-US" altLang="en-US" sz="1800" smtClean="0"/>
              <a:t>Abscess</a:t>
            </a:r>
          </a:p>
          <a:p>
            <a:pPr marL="1035050" lvl="1" indent="-577850" eaLnBrk="1" hangingPunct="1">
              <a:lnSpc>
                <a:spcPct val="80000"/>
              </a:lnSpc>
              <a:buFontTx/>
              <a:buNone/>
            </a:pPr>
            <a:r>
              <a:rPr lang="en-US" altLang="en-US" sz="1800" smtClean="0"/>
              <a:t>Simple cyst</a:t>
            </a:r>
          </a:p>
          <a:p>
            <a:pPr marL="1035050" lvl="1" indent="-577850" eaLnBrk="1" hangingPunct="1">
              <a:lnSpc>
                <a:spcPct val="80000"/>
              </a:lnSpc>
              <a:buFontTx/>
              <a:buNone/>
            </a:pPr>
            <a:r>
              <a:rPr lang="en-US" altLang="en-US" sz="1800" smtClean="0"/>
              <a:t>Polycystic disease</a:t>
            </a:r>
          </a:p>
          <a:p>
            <a:pPr marL="1035050" lvl="1" indent="-577850" eaLnBrk="1" hangingPunct="1">
              <a:lnSpc>
                <a:spcPct val="80000"/>
              </a:lnSpc>
              <a:buFontTx/>
              <a:buNone/>
            </a:pPr>
            <a:r>
              <a:rPr lang="en-US" altLang="en-US" sz="1800" smtClean="0"/>
              <a:t>Syphilitic gumma</a:t>
            </a:r>
          </a:p>
          <a:p>
            <a:pPr marL="1035050" lvl="1" indent="-577850" eaLnBrk="1" hangingPunct="1">
              <a:lnSpc>
                <a:spcPct val="80000"/>
              </a:lnSpc>
              <a:buFontTx/>
              <a:buNone/>
            </a:pPr>
            <a:r>
              <a:rPr lang="en-US" altLang="en-US" sz="1800" smtClean="0"/>
              <a:t>Haemangioma</a:t>
            </a:r>
          </a:p>
          <a:p>
            <a:pPr marL="660400" indent="-660400" eaLnBrk="1" hangingPunct="1">
              <a:lnSpc>
                <a:spcPct val="80000"/>
              </a:lnSpc>
              <a:buFontTx/>
              <a:buNone/>
            </a:pPr>
            <a:r>
              <a:rPr lang="en-US" altLang="en-US" sz="2000" b="1" smtClean="0"/>
              <a:t>7. Neoplastic disease</a:t>
            </a:r>
            <a:endParaRPr lang="en-US" altLang="en-US" sz="2000" smtClean="0"/>
          </a:p>
          <a:p>
            <a:pPr marL="1035050" lvl="1" indent="-577850" eaLnBrk="1" hangingPunct="1">
              <a:lnSpc>
                <a:spcPct val="80000"/>
              </a:lnSpc>
              <a:buFontTx/>
              <a:buNone/>
            </a:pPr>
            <a:r>
              <a:rPr lang="en-US" altLang="en-US" sz="1800" smtClean="0"/>
              <a:t>Benign-Adenoma</a:t>
            </a:r>
          </a:p>
          <a:p>
            <a:pPr marL="1035050" lvl="1" indent="-577850" eaLnBrk="1" hangingPunct="1">
              <a:lnSpc>
                <a:spcPct val="80000"/>
              </a:lnSpc>
              <a:buFontTx/>
              <a:buNone/>
            </a:pPr>
            <a:r>
              <a:rPr lang="en-US" altLang="en-US" sz="1800" smtClean="0"/>
              <a:t>Malignant-Hepatocellular Ca (Hepatoma)</a:t>
            </a:r>
          </a:p>
          <a:p>
            <a:pPr marL="660400" indent="-660400" eaLnBrk="1" hangingPunct="1">
              <a:lnSpc>
                <a:spcPct val="80000"/>
              </a:lnSpc>
              <a:buFontTx/>
              <a:buNone/>
            </a:pPr>
            <a:r>
              <a:rPr lang="en-US" altLang="en-US" sz="2000" smtClean="0"/>
              <a:t>		       -Cholangiocarcinoma</a:t>
            </a:r>
          </a:p>
          <a:p>
            <a:pPr marL="660400" indent="-660400" eaLnBrk="1" hangingPunct="1">
              <a:lnSpc>
                <a:spcPct val="80000"/>
              </a:lnSpc>
              <a:buFontTx/>
              <a:buNone/>
            </a:pPr>
            <a:r>
              <a:rPr lang="en-US" altLang="en-US" sz="2000" smtClean="0"/>
              <a:t>		      -Metastatic e.g. breast, stomach, melanoma, colorected.</a:t>
            </a:r>
          </a:p>
        </p:txBody>
      </p:sp>
      <p:sp>
        <p:nvSpPr>
          <p:cNvPr id="3" name="Slide Number Placeholder 2"/>
          <p:cNvSpPr>
            <a:spLocks noGrp="1"/>
          </p:cNvSpPr>
          <p:nvPr>
            <p:ph type="sldNum" sz="quarter" idx="12"/>
          </p:nvPr>
        </p:nvSpPr>
        <p:spPr/>
        <p:txBody>
          <a:bodyPr/>
          <a:lstStyle/>
          <a:p>
            <a:pPr>
              <a:defRPr/>
            </a:pPr>
            <a:fld id="{A0E13EA8-686D-4D33-B9C6-CDB38660BDC1}" type="slidenum">
              <a:rPr lang="en-US"/>
              <a:pPr>
                <a:defRPr/>
              </a:pPr>
              <a:t>50</a:t>
            </a:fld>
            <a:endParaRPr lang="en-US"/>
          </a:p>
        </p:txBody>
      </p:sp>
    </p:spTree>
    <p:extLst>
      <p:ext uri="{BB962C8B-B14F-4D97-AF65-F5344CB8AC3E}">
        <p14:creationId xmlns:p14="http://schemas.microsoft.com/office/powerpoint/2010/main" val="43625680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Rectangle 2"/>
          <p:cNvSpPr>
            <a:spLocks noGrp="1" noChangeArrowheads="1"/>
          </p:cNvSpPr>
          <p:nvPr>
            <p:ph sz="quarter" idx="1"/>
          </p:nvPr>
        </p:nvSpPr>
        <p:spPr>
          <a:xfrm>
            <a:off x="381000" y="533400"/>
            <a:ext cx="8229600" cy="5791200"/>
          </a:xfrm>
        </p:spPr>
        <p:txBody>
          <a:bodyPr/>
          <a:lstStyle/>
          <a:p>
            <a:pPr eaLnBrk="1" hangingPunct="1">
              <a:lnSpc>
                <a:spcPct val="90000"/>
              </a:lnSpc>
              <a:buFontTx/>
              <a:buNone/>
            </a:pPr>
            <a:r>
              <a:rPr lang="en-US" altLang="en-US" b="1" u="sng" smtClean="0"/>
              <a:t>Causes of  tender enlargement</a:t>
            </a:r>
            <a:endParaRPr lang="en-US" altLang="en-US" b="1" smtClean="0"/>
          </a:p>
          <a:p>
            <a:pPr eaLnBrk="1" hangingPunct="1">
              <a:lnSpc>
                <a:spcPct val="90000"/>
              </a:lnSpc>
              <a:buFontTx/>
              <a:buNone/>
            </a:pPr>
            <a:r>
              <a:rPr lang="en-US" altLang="en-US" b="1" smtClean="0"/>
              <a:t>1. Rapid distension from any cause e.g. CCF</a:t>
            </a:r>
          </a:p>
          <a:p>
            <a:pPr eaLnBrk="1" hangingPunct="1">
              <a:lnSpc>
                <a:spcPct val="90000"/>
              </a:lnSpc>
              <a:buFontTx/>
              <a:buNone/>
            </a:pPr>
            <a:r>
              <a:rPr lang="en-US" altLang="en-US" b="1" smtClean="0"/>
              <a:t>2. Acute inflammation</a:t>
            </a:r>
            <a:endParaRPr lang="en-US" altLang="en-US" smtClean="0"/>
          </a:p>
          <a:p>
            <a:pPr eaLnBrk="1" hangingPunct="1">
              <a:lnSpc>
                <a:spcPct val="90000"/>
              </a:lnSpc>
              <a:buFontTx/>
              <a:buNone/>
            </a:pPr>
            <a:r>
              <a:rPr lang="en-US" altLang="en-US" smtClean="0"/>
              <a:t>		-viral Hepatitis</a:t>
            </a:r>
          </a:p>
          <a:p>
            <a:pPr eaLnBrk="1" hangingPunct="1">
              <a:lnSpc>
                <a:spcPct val="90000"/>
              </a:lnSpc>
              <a:buFontTx/>
              <a:buNone/>
            </a:pPr>
            <a:r>
              <a:rPr lang="en-US" altLang="en-US" smtClean="0"/>
              <a:t>		-Amoebic hepatitis</a:t>
            </a:r>
            <a:endParaRPr lang="en-US" altLang="en-US" b="1" smtClean="0"/>
          </a:p>
          <a:p>
            <a:pPr eaLnBrk="1" hangingPunct="1">
              <a:lnSpc>
                <a:spcPct val="90000"/>
              </a:lnSpc>
              <a:buFontTx/>
              <a:buNone/>
            </a:pPr>
            <a:r>
              <a:rPr lang="en-US" altLang="en-US" b="1" smtClean="0"/>
              <a:t>3. Hepatic abscess</a:t>
            </a:r>
            <a:endParaRPr lang="en-US" altLang="en-US" smtClean="0"/>
          </a:p>
          <a:p>
            <a:pPr eaLnBrk="1" hangingPunct="1">
              <a:lnSpc>
                <a:spcPct val="90000"/>
              </a:lnSpc>
              <a:buFontTx/>
              <a:buNone/>
            </a:pPr>
            <a:r>
              <a:rPr lang="en-US" altLang="en-US" smtClean="0"/>
              <a:t>		-Portal pyaemia</a:t>
            </a:r>
          </a:p>
          <a:p>
            <a:pPr eaLnBrk="1" hangingPunct="1">
              <a:lnSpc>
                <a:spcPct val="90000"/>
              </a:lnSpc>
              <a:buFontTx/>
              <a:buNone/>
            </a:pPr>
            <a:r>
              <a:rPr lang="en-US" altLang="en-US" smtClean="0"/>
              <a:t>		-Viral</a:t>
            </a:r>
          </a:p>
          <a:p>
            <a:pPr eaLnBrk="1" hangingPunct="1">
              <a:lnSpc>
                <a:spcPct val="90000"/>
              </a:lnSpc>
              <a:buFontTx/>
              <a:buNone/>
            </a:pPr>
            <a:r>
              <a:rPr lang="en-US" altLang="en-US" smtClean="0"/>
              <a:t>		-Amoebic abscess</a:t>
            </a:r>
            <a:endParaRPr lang="en-US" altLang="en-US" b="1" smtClean="0"/>
          </a:p>
          <a:p>
            <a:pPr eaLnBrk="1" hangingPunct="1">
              <a:lnSpc>
                <a:spcPct val="90000"/>
              </a:lnSpc>
              <a:buFontTx/>
              <a:buNone/>
            </a:pPr>
            <a:r>
              <a:rPr lang="en-US" altLang="en-US" b="1" smtClean="0"/>
              <a:t>4. Hepatoma</a:t>
            </a:r>
          </a:p>
        </p:txBody>
      </p:sp>
      <p:sp>
        <p:nvSpPr>
          <p:cNvPr id="3" name="Slide Number Placeholder 2"/>
          <p:cNvSpPr>
            <a:spLocks noGrp="1"/>
          </p:cNvSpPr>
          <p:nvPr>
            <p:ph type="sldNum" sz="quarter" idx="12"/>
          </p:nvPr>
        </p:nvSpPr>
        <p:spPr/>
        <p:txBody>
          <a:bodyPr/>
          <a:lstStyle/>
          <a:p>
            <a:pPr>
              <a:defRPr/>
            </a:pPr>
            <a:fld id="{A8CA6229-DF8A-4C22-B63C-05DA227048FB}" type="slidenum">
              <a:rPr lang="en-US"/>
              <a:pPr>
                <a:defRPr/>
              </a:pPr>
              <a:t>51</a:t>
            </a:fld>
            <a:endParaRPr lang="en-US"/>
          </a:p>
        </p:txBody>
      </p:sp>
    </p:spTree>
    <p:extLst>
      <p:ext uri="{BB962C8B-B14F-4D97-AF65-F5344CB8AC3E}">
        <p14:creationId xmlns:p14="http://schemas.microsoft.com/office/powerpoint/2010/main" val="57008010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sz="quarter" idx="1"/>
          </p:nvPr>
        </p:nvSpPr>
        <p:spPr>
          <a:xfrm>
            <a:off x="457200" y="762000"/>
            <a:ext cx="8229600" cy="5638800"/>
          </a:xfrm>
        </p:spPr>
        <p:txBody>
          <a:bodyPr/>
          <a:lstStyle/>
          <a:p>
            <a:pPr marL="660400" indent="-660400" eaLnBrk="1" hangingPunct="1">
              <a:lnSpc>
                <a:spcPct val="80000"/>
              </a:lnSpc>
              <a:buFontTx/>
              <a:buNone/>
            </a:pPr>
            <a:r>
              <a:rPr lang="en-US" altLang="en-US" sz="2400" b="1" u="sng" smtClean="0"/>
              <a:t>Causes of non-tender enlargement</a:t>
            </a:r>
            <a:endParaRPr lang="en-US" altLang="en-US" sz="2400" smtClean="0"/>
          </a:p>
          <a:p>
            <a:pPr marL="660400" indent="-660400" eaLnBrk="1" hangingPunct="1">
              <a:lnSpc>
                <a:spcPct val="80000"/>
              </a:lnSpc>
              <a:buFontTx/>
              <a:buNone/>
            </a:pPr>
            <a:r>
              <a:rPr lang="en-US" altLang="en-US" sz="2400" b="1" smtClean="0"/>
              <a:t>1. Biliary obstruction/common bile duct obstruction.</a:t>
            </a:r>
            <a:endParaRPr lang="en-US" altLang="en-US" sz="2400" smtClean="0"/>
          </a:p>
          <a:p>
            <a:pPr marL="1035050" lvl="1" indent="-577850" eaLnBrk="1" hangingPunct="1">
              <a:lnSpc>
                <a:spcPct val="80000"/>
              </a:lnSpc>
            </a:pPr>
            <a:r>
              <a:rPr lang="en-US" altLang="en-US" sz="2000" smtClean="0"/>
              <a:t>stones</a:t>
            </a:r>
          </a:p>
          <a:p>
            <a:pPr marL="1035050" lvl="1" indent="-577850" eaLnBrk="1" hangingPunct="1">
              <a:lnSpc>
                <a:spcPct val="80000"/>
              </a:lnSpc>
            </a:pPr>
            <a:r>
              <a:rPr lang="en-US" altLang="en-US" sz="2000" smtClean="0"/>
              <a:t>carcinoma</a:t>
            </a:r>
          </a:p>
          <a:p>
            <a:pPr marL="1035050" lvl="1" indent="-577850" eaLnBrk="1" hangingPunct="1">
              <a:lnSpc>
                <a:spcPct val="80000"/>
              </a:lnSpc>
            </a:pPr>
            <a:r>
              <a:rPr lang="en-US" altLang="en-US" sz="2000" smtClean="0"/>
              <a:t>cholestatic hepatitis</a:t>
            </a:r>
          </a:p>
          <a:p>
            <a:pPr marL="660400" indent="-660400" eaLnBrk="1" hangingPunct="1">
              <a:lnSpc>
                <a:spcPct val="80000"/>
              </a:lnSpc>
              <a:buFontTx/>
              <a:buNone/>
            </a:pPr>
            <a:r>
              <a:rPr lang="en-US" altLang="en-US" sz="2400" b="1" smtClean="0"/>
              <a:t>2. Cirrhosis</a:t>
            </a:r>
            <a:endParaRPr lang="en-US" altLang="en-US" sz="2400" smtClean="0"/>
          </a:p>
          <a:p>
            <a:pPr marL="1035050" lvl="1" indent="-577850" eaLnBrk="1" hangingPunct="1">
              <a:lnSpc>
                <a:spcPct val="80000"/>
              </a:lnSpc>
            </a:pPr>
            <a:r>
              <a:rPr lang="en-US" altLang="en-US" sz="2000" smtClean="0"/>
              <a:t>Post hepatitis</a:t>
            </a:r>
          </a:p>
          <a:p>
            <a:pPr marL="1035050" lvl="1" indent="-577850" eaLnBrk="1" hangingPunct="1">
              <a:lnSpc>
                <a:spcPct val="80000"/>
              </a:lnSpc>
            </a:pPr>
            <a:r>
              <a:rPr lang="en-US" altLang="en-US" sz="2000" smtClean="0"/>
              <a:t>Biliary</a:t>
            </a:r>
          </a:p>
          <a:p>
            <a:pPr marL="1035050" lvl="1" indent="-577850" eaLnBrk="1" hangingPunct="1">
              <a:lnSpc>
                <a:spcPct val="80000"/>
              </a:lnSpc>
            </a:pPr>
            <a:r>
              <a:rPr lang="en-US" altLang="en-US" sz="2000" smtClean="0"/>
              <a:t>Cardiac</a:t>
            </a:r>
          </a:p>
          <a:p>
            <a:pPr marL="660400" indent="-660400" eaLnBrk="1" hangingPunct="1">
              <a:lnSpc>
                <a:spcPct val="80000"/>
              </a:lnSpc>
              <a:buFontTx/>
              <a:buNone/>
            </a:pPr>
            <a:r>
              <a:rPr lang="en-US" altLang="en-US" sz="2400" b="1" smtClean="0"/>
              <a:t>3. Malignant disease</a:t>
            </a:r>
            <a:endParaRPr lang="en-US" altLang="en-US" sz="2400" smtClean="0"/>
          </a:p>
          <a:p>
            <a:pPr marL="1035050" lvl="1" indent="-577850" eaLnBrk="1" hangingPunct="1">
              <a:lnSpc>
                <a:spcPct val="80000"/>
              </a:lnSpc>
            </a:pPr>
            <a:r>
              <a:rPr lang="en-US" altLang="en-US" sz="2000" smtClean="0"/>
              <a:t>secondary carcinoma</a:t>
            </a:r>
          </a:p>
          <a:p>
            <a:pPr marL="1035050" lvl="1" indent="-577850" eaLnBrk="1" hangingPunct="1">
              <a:lnSpc>
                <a:spcPct val="80000"/>
              </a:lnSpc>
            </a:pPr>
            <a:r>
              <a:rPr lang="en-US" altLang="en-US" sz="2000" smtClean="0"/>
              <a:t>primary hepatoma</a:t>
            </a:r>
          </a:p>
          <a:p>
            <a:pPr marL="660400" indent="-660400" eaLnBrk="1" hangingPunct="1">
              <a:lnSpc>
                <a:spcPct val="80000"/>
              </a:lnSpc>
              <a:buFontTx/>
              <a:buNone/>
            </a:pPr>
            <a:r>
              <a:rPr lang="en-US" altLang="en-US" sz="2400" b="1" smtClean="0"/>
              <a:t>4. Haemopoietic disease</a:t>
            </a:r>
            <a:endParaRPr lang="en-US" altLang="en-US" sz="2400" smtClean="0"/>
          </a:p>
          <a:p>
            <a:pPr marL="1035050" lvl="1" indent="-577850" eaLnBrk="1" hangingPunct="1">
              <a:lnSpc>
                <a:spcPct val="80000"/>
              </a:lnSpc>
            </a:pPr>
            <a:r>
              <a:rPr lang="en-US" altLang="en-US" sz="2000" smtClean="0"/>
              <a:t>Hodgkin’s</a:t>
            </a:r>
          </a:p>
          <a:p>
            <a:pPr marL="1035050" lvl="1" indent="-577850" eaLnBrk="1" hangingPunct="1">
              <a:lnSpc>
                <a:spcPct val="80000"/>
              </a:lnSpc>
            </a:pPr>
            <a:r>
              <a:rPr lang="en-US" altLang="en-US" sz="2000" smtClean="0"/>
              <a:t>Leukemia</a:t>
            </a:r>
          </a:p>
          <a:p>
            <a:pPr marL="1035050" lvl="1" indent="-577850" eaLnBrk="1" hangingPunct="1">
              <a:lnSpc>
                <a:spcPct val="80000"/>
              </a:lnSpc>
            </a:pPr>
            <a:r>
              <a:rPr lang="en-US" altLang="en-US" sz="2000" smtClean="0"/>
              <a:t>Haemolytic anaemia</a:t>
            </a:r>
          </a:p>
        </p:txBody>
      </p:sp>
      <p:sp>
        <p:nvSpPr>
          <p:cNvPr id="3" name="Slide Number Placeholder 2"/>
          <p:cNvSpPr>
            <a:spLocks noGrp="1"/>
          </p:cNvSpPr>
          <p:nvPr>
            <p:ph type="sldNum" sz="quarter" idx="12"/>
          </p:nvPr>
        </p:nvSpPr>
        <p:spPr/>
        <p:txBody>
          <a:bodyPr/>
          <a:lstStyle/>
          <a:p>
            <a:pPr>
              <a:defRPr/>
            </a:pPr>
            <a:fld id="{031B1C23-604C-4BB6-B0C4-48FF131F5157}" type="slidenum">
              <a:rPr lang="en-US"/>
              <a:pPr>
                <a:defRPr/>
              </a:pPr>
              <a:t>52</a:t>
            </a:fld>
            <a:endParaRPr lang="en-US"/>
          </a:p>
        </p:txBody>
      </p:sp>
    </p:spTree>
    <p:extLst>
      <p:ext uri="{BB962C8B-B14F-4D97-AF65-F5344CB8AC3E}">
        <p14:creationId xmlns:p14="http://schemas.microsoft.com/office/powerpoint/2010/main" val="354823275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p:cNvSpPr>
            <a:spLocks noGrp="1" noChangeArrowheads="1"/>
          </p:cNvSpPr>
          <p:nvPr>
            <p:ph sz="quarter" idx="1"/>
          </p:nvPr>
        </p:nvSpPr>
        <p:spPr>
          <a:xfrm>
            <a:off x="457200" y="914400"/>
            <a:ext cx="8229600" cy="5211763"/>
          </a:xfrm>
        </p:spPr>
        <p:txBody>
          <a:bodyPr/>
          <a:lstStyle/>
          <a:p>
            <a:pPr marL="660400" indent="-660400" eaLnBrk="1" hangingPunct="1">
              <a:buFontTx/>
              <a:buNone/>
            </a:pPr>
            <a:r>
              <a:rPr lang="en-US" altLang="en-US" sz="2800" b="1" smtClean="0"/>
              <a:t>5. Chronic infections</a:t>
            </a:r>
            <a:endParaRPr lang="en-US" altLang="en-US" sz="2800" smtClean="0"/>
          </a:p>
          <a:p>
            <a:pPr marL="1035050" lvl="1" indent="-577850" eaLnBrk="1" hangingPunct="1"/>
            <a:r>
              <a:rPr lang="en-US" altLang="en-US" smtClean="0"/>
              <a:t>malaria</a:t>
            </a:r>
          </a:p>
          <a:p>
            <a:pPr marL="1035050" lvl="1" indent="-577850" eaLnBrk="1" hangingPunct="1"/>
            <a:r>
              <a:rPr lang="en-US" altLang="en-US" smtClean="0"/>
              <a:t>kala-azar</a:t>
            </a:r>
          </a:p>
          <a:p>
            <a:pPr marL="660400" indent="-660400" eaLnBrk="1" hangingPunct="1">
              <a:buFontTx/>
              <a:buNone/>
            </a:pPr>
            <a:r>
              <a:rPr lang="en-US" altLang="en-US" sz="2800" b="1" smtClean="0"/>
              <a:t>6. Amyloidosis</a:t>
            </a:r>
            <a:endParaRPr lang="en-US" altLang="en-US" sz="2800" smtClean="0"/>
          </a:p>
          <a:p>
            <a:pPr marL="1035050" lvl="1" indent="-577850" eaLnBrk="1" hangingPunct="1"/>
            <a:r>
              <a:rPr lang="en-US" altLang="en-US" smtClean="0"/>
              <a:t>chronic suppuration</a:t>
            </a:r>
          </a:p>
          <a:p>
            <a:pPr marL="1035050" lvl="1" indent="-577850" eaLnBrk="1" hangingPunct="1"/>
            <a:r>
              <a:rPr lang="en-US" altLang="en-US" smtClean="0"/>
              <a:t>Rheumatoid  arthritis</a:t>
            </a:r>
          </a:p>
          <a:p>
            <a:pPr marL="660400" indent="-660400" eaLnBrk="1" hangingPunct="1">
              <a:buFontTx/>
              <a:buNone/>
            </a:pPr>
            <a:r>
              <a:rPr lang="en-US" altLang="en-US" sz="2800" b="1" smtClean="0"/>
              <a:t>7. Infiltration</a:t>
            </a:r>
            <a:endParaRPr lang="en-US" altLang="en-US" sz="2800" smtClean="0"/>
          </a:p>
          <a:p>
            <a:pPr marL="1035050" lvl="1" indent="-577850" eaLnBrk="1" hangingPunct="1"/>
            <a:r>
              <a:rPr lang="en-US" altLang="en-US" smtClean="0"/>
              <a:t>Fatty liver-lipoidoses</a:t>
            </a:r>
          </a:p>
          <a:p>
            <a:pPr marL="1035050" lvl="1" indent="-577850" eaLnBrk="1" hangingPunct="1"/>
            <a:r>
              <a:rPr lang="en-US" altLang="en-US" smtClean="0"/>
              <a:t>Sarcoidosis</a:t>
            </a:r>
          </a:p>
          <a:p>
            <a:pPr marL="1035050" lvl="1" indent="-577850" eaLnBrk="1" hangingPunct="1"/>
            <a:r>
              <a:rPr lang="en-US" altLang="en-US" smtClean="0"/>
              <a:t>Hydatid cyst</a:t>
            </a:r>
          </a:p>
          <a:p>
            <a:pPr marL="1035050" lvl="1" indent="-577850" eaLnBrk="1" hangingPunct="1"/>
            <a:r>
              <a:rPr lang="en-US" altLang="en-US" smtClean="0"/>
              <a:t>Haemochromatosis</a:t>
            </a:r>
          </a:p>
        </p:txBody>
      </p:sp>
      <p:sp>
        <p:nvSpPr>
          <p:cNvPr id="3" name="Slide Number Placeholder 2"/>
          <p:cNvSpPr>
            <a:spLocks noGrp="1"/>
          </p:cNvSpPr>
          <p:nvPr>
            <p:ph type="sldNum" sz="quarter" idx="12"/>
          </p:nvPr>
        </p:nvSpPr>
        <p:spPr/>
        <p:txBody>
          <a:bodyPr/>
          <a:lstStyle/>
          <a:p>
            <a:pPr>
              <a:defRPr/>
            </a:pPr>
            <a:fld id="{7EBCA7B1-317E-4F5B-A9CB-7D59F6908907}" type="slidenum">
              <a:rPr lang="en-US"/>
              <a:pPr>
                <a:defRPr/>
              </a:pPr>
              <a:t>53</a:t>
            </a:fld>
            <a:endParaRPr lang="en-US"/>
          </a:p>
        </p:txBody>
      </p:sp>
    </p:spTree>
    <p:extLst>
      <p:ext uri="{BB962C8B-B14F-4D97-AF65-F5344CB8AC3E}">
        <p14:creationId xmlns:p14="http://schemas.microsoft.com/office/powerpoint/2010/main" val="107672727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Rectangle 2"/>
          <p:cNvSpPr>
            <a:spLocks noGrp="1" noChangeArrowheads="1"/>
          </p:cNvSpPr>
          <p:nvPr>
            <p:ph sz="quarter" idx="1"/>
          </p:nvPr>
        </p:nvSpPr>
        <p:spPr>
          <a:xfrm>
            <a:off x="914400" y="838200"/>
            <a:ext cx="7772400" cy="5181600"/>
          </a:xfrm>
        </p:spPr>
        <p:txBody>
          <a:bodyPr/>
          <a:lstStyle/>
          <a:p>
            <a:pPr eaLnBrk="1" hangingPunct="1">
              <a:buFontTx/>
              <a:buNone/>
            </a:pPr>
            <a:r>
              <a:rPr lang="en-US" altLang="en-US" sz="4000" smtClean="0"/>
              <a:t>AMOEBIC LIVER ABSCESS</a:t>
            </a:r>
          </a:p>
          <a:p>
            <a:pPr lvl="2" eaLnBrk="1" hangingPunct="1">
              <a:buFontTx/>
              <a:buNone/>
            </a:pPr>
            <a:r>
              <a:rPr lang="en-US" altLang="en-US" sz="3600" smtClean="0"/>
              <a:t>-See notes on tropical medicine.</a:t>
            </a:r>
          </a:p>
          <a:p>
            <a:pPr lvl="2" eaLnBrk="1" hangingPunct="1">
              <a:buFontTx/>
              <a:buNone/>
            </a:pPr>
            <a:endParaRPr lang="en-US" altLang="en-US" sz="3600" b="1" smtClean="0"/>
          </a:p>
          <a:p>
            <a:pPr eaLnBrk="1" hangingPunct="1">
              <a:buFontTx/>
              <a:buNone/>
            </a:pPr>
            <a:r>
              <a:rPr lang="en-US" altLang="en-US" sz="4000" b="1" smtClean="0"/>
              <a:t>HYDATID DISEASE OF THE LIVER</a:t>
            </a:r>
            <a:endParaRPr lang="en-US" altLang="en-US" sz="4000" smtClean="0"/>
          </a:p>
          <a:p>
            <a:pPr lvl="2" eaLnBrk="1" hangingPunct="1">
              <a:buFontTx/>
              <a:buNone/>
            </a:pPr>
            <a:r>
              <a:rPr lang="en-US" altLang="en-US" sz="3600" smtClean="0"/>
              <a:t>-See tropical medicine notes.</a:t>
            </a:r>
          </a:p>
        </p:txBody>
      </p:sp>
      <p:sp>
        <p:nvSpPr>
          <p:cNvPr id="3" name="Slide Number Placeholder 2"/>
          <p:cNvSpPr>
            <a:spLocks noGrp="1"/>
          </p:cNvSpPr>
          <p:nvPr>
            <p:ph type="sldNum" sz="quarter" idx="12"/>
          </p:nvPr>
        </p:nvSpPr>
        <p:spPr/>
        <p:txBody>
          <a:bodyPr/>
          <a:lstStyle/>
          <a:p>
            <a:pPr>
              <a:defRPr/>
            </a:pPr>
            <a:fld id="{73A0E952-8A1B-4A92-8A09-C64B785ECD9A}" type="slidenum">
              <a:rPr lang="en-US"/>
              <a:pPr>
                <a:defRPr/>
              </a:pPr>
              <a:t>54</a:t>
            </a:fld>
            <a:endParaRPr lang="en-US"/>
          </a:p>
        </p:txBody>
      </p:sp>
    </p:spTree>
    <p:extLst>
      <p:ext uri="{BB962C8B-B14F-4D97-AF65-F5344CB8AC3E}">
        <p14:creationId xmlns:p14="http://schemas.microsoft.com/office/powerpoint/2010/main" val="122331612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a:xfrm>
            <a:off x="1905000" y="2514600"/>
            <a:ext cx="5867400" cy="1143000"/>
          </a:xfrm>
        </p:spPr>
        <p:txBody>
          <a:bodyPr/>
          <a:lstStyle/>
          <a:p>
            <a:pPr eaLnBrk="1" hangingPunct="1"/>
            <a:r>
              <a:rPr lang="en-US" altLang="en-US" sz="6000" b="1" smtClean="0"/>
              <a:t>VIRAL HEPATITIS</a:t>
            </a:r>
          </a:p>
        </p:txBody>
      </p:sp>
      <p:sp>
        <p:nvSpPr>
          <p:cNvPr id="3" name="Slide Number Placeholder 2"/>
          <p:cNvSpPr>
            <a:spLocks noGrp="1"/>
          </p:cNvSpPr>
          <p:nvPr>
            <p:ph type="sldNum" sz="quarter" idx="12"/>
          </p:nvPr>
        </p:nvSpPr>
        <p:spPr/>
        <p:txBody>
          <a:bodyPr/>
          <a:lstStyle/>
          <a:p>
            <a:pPr>
              <a:defRPr/>
            </a:pPr>
            <a:fld id="{83331841-FE9C-49D8-94BD-571F419A4127}" type="slidenum">
              <a:rPr lang="en-US"/>
              <a:pPr>
                <a:defRPr/>
              </a:pPr>
              <a:t>55</a:t>
            </a:fld>
            <a:endParaRPr lang="en-US"/>
          </a:p>
        </p:txBody>
      </p:sp>
    </p:spTree>
    <p:extLst>
      <p:ext uri="{BB962C8B-B14F-4D97-AF65-F5344CB8AC3E}">
        <p14:creationId xmlns:p14="http://schemas.microsoft.com/office/powerpoint/2010/main" val="213683931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Title 1"/>
          <p:cNvSpPr>
            <a:spLocks noGrp="1"/>
          </p:cNvSpPr>
          <p:nvPr>
            <p:ph type="ctrTitle"/>
          </p:nvPr>
        </p:nvSpPr>
        <p:spPr>
          <a:xfrm>
            <a:off x="457200" y="1506538"/>
            <a:ext cx="8229600" cy="1470025"/>
          </a:xfrm>
        </p:spPr>
        <p:txBody>
          <a:bodyPr/>
          <a:lstStyle/>
          <a:p>
            <a:r>
              <a:rPr altLang="en-US" sz="13800" b="1" smtClean="0"/>
              <a:t>HEPATITIS</a:t>
            </a:r>
            <a:endParaRPr altLang="en-US" sz="13800" smtClean="0"/>
          </a:p>
        </p:txBody>
      </p:sp>
      <p:sp>
        <p:nvSpPr>
          <p:cNvPr id="3" name="Slide Number Placeholder 2"/>
          <p:cNvSpPr>
            <a:spLocks noGrp="1"/>
          </p:cNvSpPr>
          <p:nvPr>
            <p:ph type="sldNum" sz="quarter" idx="12"/>
          </p:nvPr>
        </p:nvSpPr>
        <p:spPr/>
        <p:txBody>
          <a:bodyPr/>
          <a:lstStyle/>
          <a:p>
            <a:pPr>
              <a:defRPr/>
            </a:pPr>
            <a:fld id="{3B502014-19CF-4EC7-8B19-6125D2525372}" type="slidenum">
              <a:rPr lang="en-US"/>
              <a:pPr>
                <a:defRPr/>
              </a:pPr>
              <a:t>56</a:t>
            </a:fld>
            <a:endParaRPr lang="en-US"/>
          </a:p>
        </p:txBody>
      </p:sp>
    </p:spTree>
    <p:extLst>
      <p:ext uri="{BB962C8B-B14F-4D97-AF65-F5344CB8AC3E}">
        <p14:creationId xmlns:p14="http://schemas.microsoft.com/office/powerpoint/2010/main" val="6047485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pPr>
              <a:defRPr/>
            </a:pPr>
            <a:r>
              <a:rPr lang="en-US" b="1" dirty="0"/>
              <a:t>ACUTE HEPATITIS</a:t>
            </a:r>
            <a:endParaRPr lang="en-US" dirty="0"/>
          </a:p>
        </p:txBody>
      </p:sp>
      <p:sp>
        <p:nvSpPr>
          <p:cNvPr id="468995" name="Content Placeholder 2"/>
          <p:cNvSpPr>
            <a:spLocks noGrp="1"/>
          </p:cNvSpPr>
          <p:nvPr>
            <p:ph idx="1"/>
          </p:nvPr>
        </p:nvSpPr>
        <p:spPr>
          <a:xfrm>
            <a:off x="457200" y="990600"/>
            <a:ext cx="8458200" cy="5638800"/>
          </a:xfrm>
        </p:spPr>
        <p:txBody>
          <a:bodyPr/>
          <a:lstStyle/>
          <a:p>
            <a:pPr>
              <a:buFont typeface="Wingdings 2" pitchFamily="18" charset="2"/>
              <a:buNone/>
            </a:pPr>
            <a:endParaRPr lang="en-US" altLang="en-US" sz="2800" smtClean="0"/>
          </a:p>
          <a:p>
            <a:pPr>
              <a:buFont typeface="Wingdings 2" pitchFamily="18" charset="2"/>
              <a:buNone/>
            </a:pPr>
            <a:r>
              <a:rPr lang="en-US" altLang="en-US" sz="2800" smtClean="0"/>
              <a:t>Def. Acute hepatitis is an inflammation of the liver occurring for less than six months duration (inflammation of liver &lt; 6/12).</a:t>
            </a:r>
          </a:p>
          <a:p>
            <a:r>
              <a:rPr lang="en-US" altLang="en-US" sz="2800" smtClean="0"/>
              <a:t>Viral hepatitis is a common cause of jaundice and must be considered in anyone presenting with hepatitic liver blood tests (high transaminases). </a:t>
            </a:r>
          </a:p>
          <a:p>
            <a:r>
              <a:rPr lang="en-US" altLang="en-US" sz="2800" smtClean="0"/>
              <a:t>All these viruses cause illnesses with similar clinical and pathological features and which are frequently anicteric or even asymptomatic. </a:t>
            </a:r>
          </a:p>
          <a:p>
            <a:r>
              <a:rPr lang="en-US" altLang="en-US" sz="2800" smtClean="0"/>
              <a:t>They differ in their tendency to cause acute and chronic infections. </a:t>
            </a:r>
          </a:p>
          <a:p>
            <a:endParaRPr lang="en-US" altLang="en-US" sz="2800" smtClean="0"/>
          </a:p>
        </p:txBody>
      </p:sp>
      <p:sp>
        <p:nvSpPr>
          <p:cNvPr id="4" name="Slide Number Placeholder 3"/>
          <p:cNvSpPr>
            <a:spLocks noGrp="1"/>
          </p:cNvSpPr>
          <p:nvPr>
            <p:ph type="sldNum" sz="quarter" idx="12"/>
          </p:nvPr>
        </p:nvSpPr>
        <p:spPr/>
        <p:txBody>
          <a:bodyPr/>
          <a:lstStyle/>
          <a:p>
            <a:pPr>
              <a:defRPr/>
            </a:pPr>
            <a:fld id="{B6937AA6-65F7-4BDA-9E92-DC3890F97F6A}" type="slidenum">
              <a:rPr lang="en-US"/>
              <a:pPr>
                <a:defRPr/>
              </a:pPr>
              <a:t>57</a:t>
            </a:fld>
            <a:endParaRPr lang="en-US"/>
          </a:p>
        </p:txBody>
      </p:sp>
    </p:spTree>
    <p:extLst>
      <p:ext uri="{BB962C8B-B14F-4D97-AF65-F5344CB8AC3E}">
        <p14:creationId xmlns:p14="http://schemas.microsoft.com/office/powerpoint/2010/main" val="127201727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pPr>
              <a:defRPr/>
            </a:pPr>
            <a:r>
              <a:rPr lang="en-US" dirty="0"/>
              <a:t>Causes of viral hepatitis </a:t>
            </a:r>
          </a:p>
        </p:txBody>
      </p:sp>
      <p:sp>
        <p:nvSpPr>
          <p:cNvPr id="3" name="Content Placeholder 2"/>
          <p:cNvSpPr>
            <a:spLocks noGrp="1"/>
          </p:cNvSpPr>
          <p:nvPr>
            <p:ph idx="1"/>
          </p:nvPr>
        </p:nvSpPr>
        <p:spPr>
          <a:xfrm>
            <a:off x="381000" y="990600"/>
            <a:ext cx="8458200" cy="5638800"/>
          </a:xfrm>
        </p:spPr>
        <p:txBody>
          <a:bodyPr>
            <a:normAutofit/>
          </a:bodyPr>
          <a:lstStyle/>
          <a:p>
            <a:pPr marL="514350" indent="-514350">
              <a:buFont typeface="+mj-lt"/>
              <a:buAutoNum type="arabicPeriod"/>
              <a:defRPr/>
            </a:pPr>
            <a:r>
              <a:rPr lang="en-US" dirty="0"/>
              <a:t>Viral causes</a:t>
            </a:r>
          </a:p>
          <a:p>
            <a:pPr marL="514350" indent="-514350">
              <a:buFont typeface="Wingdings 2" pitchFamily="18" charset="2"/>
              <a:buNone/>
              <a:defRPr/>
            </a:pPr>
            <a:r>
              <a:rPr lang="en-US" dirty="0"/>
              <a:t>A. Common - about 50% of the cases</a:t>
            </a:r>
          </a:p>
          <a:p>
            <a:pPr marL="971550" lvl="1" indent="-571500">
              <a:buFont typeface="+mj-lt"/>
              <a:buAutoNum type="romanLcPeriod"/>
              <a:defRPr/>
            </a:pPr>
            <a:r>
              <a:rPr lang="en-US" dirty="0"/>
              <a:t>Hepatitis A</a:t>
            </a:r>
          </a:p>
          <a:p>
            <a:pPr marL="971550" lvl="1" indent="-571500">
              <a:buFont typeface="+mj-lt"/>
              <a:buAutoNum type="romanLcPeriod"/>
              <a:defRPr/>
            </a:pPr>
            <a:r>
              <a:rPr lang="en-US" dirty="0"/>
              <a:t>Hepatitis B ± hepatitis D </a:t>
            </a:r>
          </a:p>
          <a:p>
            <a:pPr marL="971550" lvl="1" indent="-571500">
              <a:buFont typeface="+mj-lt"/>
              <a:buAutoNum type="romanLcPeriod"/>
              <a:defRPr/>
            </a:pPr>
            <a:r>
              <a:rPr lang="en-US" dirty="0"/>
              <a:t>Hepatitis C</a:t>
            </a:r>
          </a:p>
          <a:p>
            <a:pPr marL="971550" lvl="1" indent="-571500">
              <a:buFont typeface="+mj-lt"/>
              <a:buAutoNum type="romanLcPeriod"/>
              <a:defRPr/>
            </a:pPr>
            <a:r>
              <a:rPr lang="en-US" dirty="0"/>
              <a:t>Hepatitis E </a:t>
            </a:r>
          </a:p>
          <a:p>
            <a:pPr marL="514350" indent="-514350">
              <a:buFont typeface="Wingdings 2" pitchFamily="18" charset="2"/>
              <a:buNone/>
              <a:defRPr/>
            </a:pPr>
            <a:r>
              <a:rPr lang="en-US" dirty="0"/>
              <a:t>B. Less common  - about 5%</a:t>
            </a:r>
          </a:p>
          <a:p>
            <a:pPr marL="971550" lvl="1" indent="-571500">
              <a:buFont typeface="+mj-lt"/>
              <a:buAutoNum type="romanLcPeriod"/>
              <a:defRPr/>
            </a:pPr>
            <a:r>
              <a:rPr lang="en-US" dirty="0"/>
              <a:t>Cytomegalovirus </a:t>
            </a:r>
          </a:p>
          <a:p>
            <a:pPr marL="971550" lvl="1" indent="-571500">
              <a:buFont typeface="+mj-lt"/>
              <a:buAutoNum type="romanLcPeriod"/>
              <a:defRPr/>
            </a:pPr>
            <a:r>
              <a:rPr lang="en-US" dirty="0"/>
              <a:t>Epstein-Barr virus </a:t>
            </a:r>
          </a:p>
          <a:p>
            <a:pPr marL="971550" lvl="1" indent="-571500">
              <a:buFont typeface="+mj-lt"/>
              <a:buAutoNum type="romanLcPeriod"/>
              <a:defRPr/>
            </a:pPr>
            <a:r>
              <a:rPr lang="en-US" dirty="0"/>
              <a:t>Rare Herpes simplex </a:t>
            </a:r>
          </a:p>
          <a:p>
            <a:pPr marL="971550" lvl="1" indent="-571500">
              <a:buFont typeface="+mj-lt"/>
              <a:buAutoNum type="romanLcPeriod"/>
              <a:defRPr/>
            </a:pPr>
            <a:r>
              <a:rPr lang="en-US" dirty="0"/>
              <a:t>Yellow fever</a:t>
            </a:r>
          </a:p>
          <a:p>
            <a:pPr marL="971550" lvl="1" indent="-571500">
              <a:buFont typeface="+mj-lt"/>
              <a:buAutoNum type="romanLcPeriod"/>
              <a:defRPr/>
            </a:pPr>
            <a:r>
              <a:rPr lang="en-US" dirty="0"/>
              <a:t>HSV </a:t>
            </a:r>
          </a:p>
          <a:p>
            <a:pPr>
              <a:defRPr/>
            </a:pPr>
            <a:endParaRPr lang="en-US" dirty="0"/>
          </a:p>
        </p:txBody>
      </p:sp>
      <p:sp>
        <p:nvSpPr>
          <p:cNvPr id="4" name="Slide Number Placeholder 3"/>
          <p:cNvSpPr>
            <a:spLocks noGrp="1"/>
          </p:cNvSpPr>
          <p:nvPr>
            <p:ph type="sldNum" sz="quarter" idx="12"/>
          </p:nvPr>
        </p:nvSpPr>
        <p:spPr/>
        <p:txBody>
          <a:bodyPr/>
          <a:lstStyle/>
          <a:p>
            <a:pPr>
              <a:defRPr/>
            </a:pPr>
            <a:fld id="{F4F30D4C-BBC8-48FB-8B0D-4DE48F610416}" type="slidenum">
              <a:rPr lang="en-US"/>
              <a:pPr>
                <a:defRPr/>
              </a:pPr>
              <a:t>58</a:t>
            </a:fld>
            <a:endParaRPr lang="en-US"/>
          </a:p>
        </p:txBody>
      </p:sp>
    </p:spTree>
    <p:extLst>
      <p:ext uri="{BB962C8B-B14F-4D97-AF65-F5344CB8AC3E}">
        <p14:creationId xmlns:p14="http://schemas.microsoft.com/office/powerpoint/2010/main" val="162473888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686800" cy="6400800"/>
          </a:xfrm>
        </p:spPr>
        <p:txBody>
          <a:bodyPr>
            <a:normAutofit/>
          </a:bodyPr>
          <a:lstStyle/>
          <a:p>
            <a:pPr>
              <a:buFont typeface="Wingdings 2" pitchFamily="18" charset="2"/>
              <a:buNone/>
              <a:defRPr/>
            </a:pPr>
            <a:r>
              <a:rPr lang="en-US" sz="3200" dirty="0"/>
              <a:t>3. Non –viral causes - 50% of cases</a:t>
            </a:r>
          </a:p>
          <a:p>
            <a:pPr marL="571500" indent="-571500">
              <a:buFont typeface="+mj-lt"/>
              <a:buAutoNum type="romanLcPeriod"/>
              <a:defRPr/>
            </a:pPr>
            <a:r>
              <a:rPr lang="en-US" sz="3200" dirty="0"/>
              <a:t>Alcohol </a:t>
            </a:r>
          </a:p>
          <a:p>
            <a:pPr marL="571500" indent="-571500">
              <a:buFont typeface="+mj-lt"/>
              <a:buAutoNum type="romanLcPeriod"/>
              <a:defRPr/>
            </a:pPr>
            <a:r>
              <a:rPr lang="en-US" sz="3200" dirty="0"/>
              <a:t>Drugs –</a:t>
            </a:r>
            <a:r>
              <a:rPr lang="en-US" sz="3200" dirty="0" err="1"/>
              <a:t>paracetamol</a:t>
            </a:r>
            <a:r>
              <a:rPr lang="en-US" sz="3200" dirty="0"/>
              <a:t>, </a:t>
            </a:r>
            <a:r>
              <a:rPr lang="en-US" sz="3200" dirty="0" err="1"/>
              <a:t>rifampicin</a:t>
            </a:r>
            <a:r>
              <a:rPr lang="en-US" sz="3200" dirty="0"/>
              <a:t>, </a:t>
            </a:r>
            <a:r>
              <a:rPr lang="en-US" sz="3200" dirty="0" err="1"/>
              <a:t>isoniazid,pyrazinamide</a:t>
            </a:r>
            <a:r>
              <a:rPr lang="en-US" sz="3200" dirty="0"/>
              <a:t>.</a:t>
            </a:r>
          </a:p>
          <a:p>
            <a:pPr marL="571500" indent="-571500">
              <a:buFont typeface="+mj-lt"/>
              <a:buAutoNum type="romanLcPeriod"/>
              <a:defRPr/>
            </a:pPr>
            <a:r>
              <a:rPr lang="en-US" sz="3200" dirty="0"/>
              <a:t>Toxins  &amp; poisons – </a:t>
            </a:r>
            <a:r>
              <a:rPr lang="en-US" sz="3200" dirty="0" err="1"/>
              <a:t>aflatoxins</a:t>
            </a:r>
            <a:r>
              <a:rPr lang="en-US" sz="3200" dirty="0"/>
              <a:t>, </a:t>
            </a:r>
            <a:r>
              <a:rPr lang="en-US" sz="3200" dirty="0" err="1"/>
              <a:t>amanitaphaloides</a:t>
            </a:r>
            <a:r>
              <a:rPr lang="en-US" sz="3200" dirty="0"/>
              <a:t>/mushroom, carbon tetrachloride.</a:t>
            </a:r>
          </a:p>
          <a:p>
            <a:pPr marL="571500" indent="-571500">
              <a:buFont typeface="+mj-lt"/>
              <a:buAutoNum type="romanLcPeriod"/>
              <a:defRPr/>
            </a:pPr>
            <a:r>
              <a:rPr lang="en-US" sz="3200" dirty="0"/>
              <a:t>Autoimmune conditions.</a:t>
            </a:r>
          </a:p>
          <a:p>
            <a:pPr marL="571500" indent="-571500">
              <a:buFont typeface="+mj-lt"/>
              <a:buAutoNum type="romanLcPeriod"/>
              <a:defRPr/>
            </a:pPr>
            <a:r>
              <a:rPr lang="en-US" sz="3200" dirty="0"/>
              <a:t>Metabolic diseases – Wilson’s disease</a:t>
            </a:r>
          </a:p>
          <a:p>
            <a:pPr marL="571500" indent="-571500">
              <a:buFont typeface="+mj-lt"/>
              <a:buAutoNum type="romanLcPeriod"/>
              <a:defRPr/>
            </a:pPr>
            <a:r>
              <a:rPr lang="en-US" sz="3200" dirty="0"/>
              <a:t>Non – viral </a:t>
            </a:r>
            <a:r>
              <a:rPr lang="en-US" sz="3200" dirty="0" err="1"/>
              <a:t>infxns</a:t>
            </a:r>
            <a:r>
              <a:rPr lang="en-US" sz="3200" dirty="0"/>
              <a:t> –</a:t>
            </a:r>
            <a:r>
              <a:rPr lang="en-US" sz="3200" dirty="0" err="1"/>
              <a:t>Toxoplasma</a:t>
            </a:r>
            <a:r>
              <a:rPr lang="en-US" sz="3200" dirty="0"/>
              <a:t> </a:t>
            </a:r>
            <a:r>
              <a:rPr lang="en-US" sz="3200" dirty="0" err="1"/>
              <a:t>gondii</a:t>
            </a:r>
            <a:r>
              <a:rPr lang="en-US" sz="3200" dirty="0"/>
              <a:t>, </a:t>
            </a:r>
            <a:r>
              <a:rPr lang="en-US" sz="3200" dirty="0" err="1"/>
              <a:t>Leptospirosis</a:t>
            </a:r>
            <a:r>
              <a:rPr lang="en-US" sz="3200" dirty="0"/>
              <a:t>, </a:t>
            </a:r>
            <a:r>
              <a:rPr lang="en-US" sz="3200" dirty="0" err="1"/>
              <a:t>Coxiellaburneti</a:t>
            </a:r>
            <a:r>
              <a:rPr lang="en-US" sz="3200" dirty="0"/>
              <a:t>.</a:t>
            </a:r>
          </a:p>
          <a:p>
            <a:pPr>
              <a:defRPr/>
            </a:pPr>
            <a:endParaRPr lang="en-US" sz="3200" dirty="0"/>
          </a:p>
        </p:txBody>
      </p:sp>
      <p:sp>
        <p:nvSpPr>
          <p:cNvPr id="4" name="Slide Number Placeholder 3"/>
          <p:cNvSpPr>
            <a:spLocks noGrp="1"/>
          </p:cNvSpPr>
          <p:nvPr>
            <p:ph type="sldNum" sz="quarter" idx="12"/>
          </p:nvPr>
        </p:nvSpPr>
        <p:spPr/>
        <p:txBody>
          <a:bodyPr/>
          <a:lstStyle/>
          <a:p>
            <a:pPr>
              <a:defRPr/>
            </a:pPr>
            <a:fld id="{CBF5F387-C2AF-45AD-9808-FA538E6FFEC6}" type="slidenum">
              <a:rPr lang="en-US"/>
              <a:pPr>
                <a:defRPr/>
              </a:pPr>
              <a:t>59</a:t>
            </a:fld>
            <a:endParaRPr lang="en-US"/>
          </a:p>
        </p:txBody>
      </p:sp>
    </p:spTree>
    <p:extLst>
      <p:ext uri="{BB962C8B-B14F-4D97-AF65-F5344CB8AC3E}">
        <p14:creationId xmlns:p14="http://schemas.microsoft.com/office/powerpoint/2010/main" val="31361589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01C6C538-D008-471F-837E-D6B1DB6FF585}" type="slidenum">
              <a:rPr lang="en-US"/>
              <a:pPr>
                <a:defRPr/>
              </a:pPr>
              <a:t>6</a:t>
            </a:fld>
            <a:endParaRPr lang="en-US"/>
          </a:p>
        </p:txBody>
      </p:sp>
      <p:pic>
        <p:nvPicPr>
          <p:cNvPr id="41677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609600"/>
            <a:ext cx="7162800"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6772" name="Rectangle 2"/>
          <p:cNvSpPr>
            <a:spLocks noGrp="1" noChangeArrowheads="1"/>
          </p:cNvSpPr>
          <p:nvPr>
            <p:ph type="title"/>
          </p:nvPr>
        </p:nvSpPr>
        <p:spPr>
          <a:xfrm>
            <a:off x="457200" y="152400"/>
            <a:ext cx="4953000" cy="457200"/>
          </a:xfrm>
        </p:spPr>
        <p:txBody>
          <a:bodyPr/>
          <a:lstStyle/>
          <a:p>
            <a:pPr eaLnBrk="1" hangingPunct="1"/>
            <a:r>
              <a:rPr lang="en-US" altLang="en-US" sz="2400" b="1" smtClean="0">
                <a:solidFill>
                  <a:schemeClr val="tx1"/>
                </a:solidFill>
              </a:rPr>
              <a:t>Important functions of the liver</a:t>
            </a:r>
          </a:p>
        </p:txBody>
      </p:sp>
    </p:spTree>
    <p:extLst>
      <p:ext uri="{BB962C8B-B14F-4D97-AF65-F5344CB8AC3E}">
        <p14:creationId xmlns:p14="http://schemas.microsoft.com/office/powerpoint/2010/main" val="61221382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Content Placeholder 2"/>
          <p:cNvSpPr>
            <a:spLocks noGrp="1"/>
          </p:cNvSpPr>
          <p:nvPr>
            <p:ph idx="1"/>
          </p:nvPr>
        </p:nvSpPr>
        <p:spPr>
          <a:xfrm>
            <a:off x="304800" y="304800"/>
            <a:ext cx="8610600" cy="6324600"/>
          </a:xfrm>
        </p:spPr>
        <p:txBody>
          <a:bodyPr/>
          <a:lstStyle/>
          <a:p>
            <a:pPr>
              <a:buFont typeface="Wingdings 2" pitchFamily="18" charset="2"/>
              <a:buNone/>
            </a:pPr>
            <a:r>
              <a:rPr lang="en-US" altLang="en-US" sz="4000" b="1" smtClean="0"/>
              <a:t>Epidemiology:</a:t>
            </a:r>
            <a:endParaRPr lang="en-US" altLang="en-US" sz="4000" smtClean="0"/>
          </a:p>
          <a:p>
            <a:r>
              <a:rPr lang="en-US" altLang="en-US" sz="4000" smtClean="0"/>
              <a:t>Hepatitis A (HAV) virus is a common cause of acute hepatitis.</a:t>
            </a:r>
          </a:p>
          <a:p>
            <a:r>
              <a:rPr lang="en-US" altLang="en-US" sz="4000" smtClean="0"/>
              <a:t>Hepatitis C virus (HCV) is the most common cause of chronic hepatitis.</a:t>
            </a:r>
          </a:p>
          <a:p>
            <a:r>
              <a:rPr lang="en-US" altLang="en-US" sz="4000" smtClean="0"/>
              <a:t>Hepatitis D (HDV) requires co-existing hepatitis B virus.</a:t>
            </a:r>
          </a:p>
          <a:p>
            <a:r>
              <a:rPr lang="en-US" altLang="en-US" sz="4000" smtClean="0"/>
              <a:t>HAV and HEV do not develop into chronic hepatitis.</a:t>
            </a:r>
          </a:p>
          <a:p>
            <a:pPr>
              <a:buFont typeface="Wingdings 2" pitchFamily="18" charset="2"/>
              <a:buNone/>
            </a:pPr>
            <a:endParaRPr lang="en-US" altLang="en-US" sz="4000" smtClean="0"/>
          </a:p>
          <a:p>
            <a:endParaRPr lang="en-US" altLang="en-US" sz="4000" smtClean="0"/>
          </a:p>
        </p:txBody>
      </p:sp>
      <p:sp>
        <p:nvSpPr>
          <p:cNvPr id="4" name="Slide Number Placeholder 3"/>
          <p:cNvSpPr>
            <a:spLocks noGrp="1"/>
          </p:cNvSpPr>
          <p:nvPr>
            <p:ph type="sldNum" sz="quarter" idx="12"/>
          </p:nvPr>
        </p:nvSpPr>
        <p:spPr/>
        <p:txBody>
          <a:bodyPr/>
          <a:lstStyle/>
          <a:p>
            <a:pPr>
              <a:defRPr/>
            </a:pPr>
            <a:fld id="{44E73FFF-EE93-47A3-9AF8-B3C6C0BC42E3}" type="slidenum">
              <a:rPr lang="en-US"/>
              <a:pPr>
                <a:defRPr/>
              </a:pPr>
              <a:t>60</a:t>
            </a:fld>
            <a:endParaRPr lang="en-US"/>
          </a:p>
        </p:txBody>
      </p:sp>
    </p:spTree>
    <p:extLst>
      <p:ext uri="{BB962C8B-B14F-4D97-AF65-F5344CB8AC3E}">
        <p14:creationId xmlns:p14="http://schemas.microsoft.com/office/powerpoint/2010/main" val="326076804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Content Placeholder 2"/>
          <p:cNvSpPr>
            <a:spLocks noGrp="1"/>
          </p:cNvSpPr>
          <p:nvPr>
            <p:ph idx="1"/>
          </p:nvPr>
        </p:nvSpPr>
        <p:spPr>
          <a:xfrm>
            <a:off x="228600" y="228600"/>
            <a:ext cx="8686800" cy="6324600"/>
          </a:xfrm>
        </p:spPr>
        <p:txBody>
          <a:bodyPr/>
          <a:lstStyle/>
          <a:p>
            <a:pPr>
              <a:buFont typeface="Wingdings 2" pitchFamily="18" charset="2"/>
              <a:buNone/>
            </a:pPr>
            <a:r>
              <a:rPr lang="en-US" altLang="en-US" sz="4000" b="1" smtClean="0"/>
              <a:t>Transmission</a:t>
            </a:r>
            <a:endParaRPr lang="en-US" altLang="en-US" sz="4000" smtClean="0"/>
          </a:p>
          <a:p>
            <a:r>
              <a:rPr lang="en-US" altLang="en-US" sz="4000" smtClean="0"/>
              <a:t>Faeco –oral route –Hepatitis A and E</a:t>
            </a:r>
          </a:p>
          <a:p>
            <a:r>
              <a:rPr lang="en-US" altLang="en-US" sz="4000" smtClean="0"/>
              <a:t>Parenteral route –Common for all except hepatitis E though it is rare to  get hepatitis A through parenteral route.</a:t>
            </a:r>
          </a:p>
          <a:p>
            <a:r>
              <a:rPr lang="en-US" altLang="en-US" sz="4000" smtClean="0"/>
              <a:t>Sexual route – Hepatitis B,C &amp; D viruses</a:t>
            </a:r>
          </a:p>
          <a:p>
            <a:r>
              <a:rPr lang="en-US" altLang="en-US" sz="4000" smtClean="0"/>
              <a:t>Peri-natal route – Hepatitis B, C, D viruses</a:t>
            </a:r>
          </a:p>
          <a:p>
            <a:endParaRPr lang="en-US" altLang="en-US" sz="4000" smtClean="0"/>
          </a:p>
        </p:txBody>
      </p:sp>
      <p:sp>
        <p:nvSpPr>
          <p:cNvPr id="4" name="Slide Number Placeholder 3"/>
          <p:cNvSpPr>
            <a:spLocks noGrp="1"/>
          </p:cNvSpPr>
          <p:nvPr>
            <p:ph type="sldNum" sz="quarter" idx="12"/>
          </p:nvPr>
        </p:nvSpPr>
        <p:spPr/>
        <p:txBody>
          <a:bodyPr/>
          <a:lstStyle/>
          <a:p>
            <a:pPr>
              <a:defRPr/>
            </a:pPr>
            <a:fld id="{57B4F292-60A8-4491-8B9A-342F19590B6D}" type="slidenum">
              <a:rPr lang="en-US"/>
              <a:pPr>
                <a:defRPr/>
              </a:pPr>
              <a:t>61</a:t>
            </a:fld>
            <a:endParaRPr lang="en-US"/>
          </a:p>
        </p:txBody>
      </p:sp>
    </p:spTree>
    <p:extLst>
      <p:ext uri="{BB962C8B-B14F-4D97-AF65-F5344CB8AC3E}">
        <p14:creationId xmlns:p14="http://schemas.microsoft.com/office/powerpoint/2010/main" val="241302243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4" name="Content Placeholder 2"/>
          <p:cNvSpPr>
            <a:spLocks noGrp="1"/>
          </p:cNvSpPr>
          <p:nvPr>
            <p:ph idx="1"/>
          </p:nvPr>
        </p:nvSpPr>
        <p:spPr>
          <a:xfrm>
            <a:off x="228600" y="228600"/>
            <a:ext cx="8610600" cy="6324600"/>
          </a:xfrm>
        </p:spPr>
        <p:txBody>
          <a:bodyPr/>
          <a:lstStyle/>
          <a:p>
            <a:pPr>
              <a:buFont typeface="Wingdings 2" pitchFamily="18" charset="2"/>
              <a:buNone/>
            </a:pPr>
            <a:r>
              <a:rPr lang="en-US" altLang="en-US" sz="4800" b="1" smtClean="0"/>
              <a:t>Natural history:</a:t>
            </a:r>
            <a:endParaRPr lang="en-US" altLang="en-US" sz="4800" smtClean="0"/>
          </a:p>
          <a:p>
            <a:r>
              <a:rPr lang="en-US" altLang="en-US" sz="4800" smtClean="0"/>
              <a:t>Subclinical →Fulminant hepatic failure. </a:t>
            </a:r>
          </a:p>
          <a:p>
            <a:r>
              <a:rPr lang="en-US" altLang="en-US" sz="4800" smtClean="0"/>
              <a:t>Hepatitis A and B are likely to give clinical disease while the rest are likely to be subclinical. </a:t>
            </a:r>
          </a:p>
          <a:p>
            <a:r>
              <a:rPr lang="en-US" altLang="en-US" sz="4800" smtClean="0"/>
              <a:t>Fulminant liver failure occurs in 1% of HAV and HBC infections.</a:t>
            </a:r>
          </a:p>
          <a:p>
            <a:endParaRPr lang="en-US" altLang="en-US" sz="4800" smtClean="0"/>
          </a:p>
        </p:txBody>
      </p:sp>
      <p:sp>
        <p:nvSpPr>
          <p:cNvPr id="4" name="Slide Number Placeholder 3"/>
          <p:cNvSpPr>
            <a:spLocks noGrp="1"/>
          </p:cNvSpPr>
          <p:nvPr>
            <p:ph type="sldNum" sz="quarter" idx="12"/>
          </p:nvPr>
        </p:nvSpPr>
        <p:spPr/>
        <p:txBody>
          <a:bodyPr/>
          <a:lstStyle/>
          <a:p>
            <a:pPr>
              <a:defRPr/>
            </a:pPr>
            <a:fld id="{FFFC8DD2-2E4B-472B-855F-5A91A8A40767}" type="slidenum">
              <a:rPr lang="en-US"/>
              <a:pPr>
                <a:defRPr/>
              </a:pPr>
              <a:t>62</a:t>
            </a:fld>
            <a:endParaRPr lang="en-US"/>
          </a:p>
        </p:txBody>
      </p:sp>
    </p:spTree>
    <p:extLst>
      <p:ext uri="{BB962C8B-B14F-4D97-AF65-F5344CB8AC3E}">
        <p14:creationId xmlns:p14="http://schemas.microsoft.com/office/powerpoint/2010/main" val="32836789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Content Placeholder 2"/>
          <p:cNvSpPr>
            <a:spLocks noGrp="1"/>
          </p:cNvSpPr>
          <p:nvPr>
            <p:ph idx="1"/>
          </p:nvPr>
        </p:nvSpPr>
        <p:spPr>
          <a:xfrm>
            <a:off x="228600" y="228600"/>
            <a:ext cx="8686800" cy="6400800"/>
          </a:xfrm>
        </p:spPr>
        <p:txBody>
          <a:bodyPr/>
          <a:lstStyle/>
          <a:p>
            <a:pPr>
              <a:buFont typeface="Wingdings 2" pitchFamily="18" charset="2"/>
              <a:buNone/>
            </a:pPr>
            <a:r>
              <a:rPr lang="en-US" altLang="en-US" sz="2800" b="1" smtClean="0"/>
              <a:t>Pathology:</a:t>
            </a:r>
            <a:endParaRPr lang="en-US" altLang="en-US" sz="2800" smtClean="0"/>
          </a:p>
          <a:p>
            <a:r>
              <a:rPr lang="en-US" altLang="en-US" sz="2800" smtClean="0"/>
              <a:t>In acute hepatitis, even though some histological features are suggestive of aetiological factors, most of the changes are essentially similar whatever the cause.</a:t>
            </a:r>
          </a:p>
          <a:p>
            <a:r>
              <a:rPr lang="en-US" altLang="en-US" sz="2800" smtClean="0"/>
              <a:t>Hepatocytes show degenerative changes (swelling, cytoplasmic granularity, vacuolation), undergo necrosis – becoming shrunken, eosinophilic with </a:t>
            </a:r>
            <a:r>
              <a:rPr lang="en-US" altLang="en-US" b="1" smtClean="0"/>
              <a:t>Councilman bodies</a:t>
            </a:r>
            <a:r>
              <a:rPr lang="en-US" altLang="en-US" sz="2800" smtClean="0"/>
              <a:t> and are rapidly removed.</a:t>
            </a:r>
          </a:p>
          <a:p>
            <a:r>
              <a:rPr lang="en-US" altLang="en-US" sz="2800" smtClean="0"/>
              <a:t>Distribution of these changes varies with aetiological agent but necrosis is max in zone 3.</a:t>
            </a:r>
          </a:p>
          <a:p>
            <a:r>
              <a:rPr lang="en-US" altLang="en-US" sz="2800" smtClean="0"/>
              <a:t>Single and small group of hepatocytes die (spotty or focal necrosis) or there may be multiacinarnecrosis involving substantial part of liver or massive hepatic necrosis leading to fulminant hepatic failure.</a:t>
            </a:r>
          </a:p>
          <a:p>
            <a:pPr>
              <a:buFont typeface="Wingdings 2" pitchFamily="18" charset="2"/>
              <a:buNone/>
            </a:pPr>
            <a:endParaRPr lang="en-US" altLang="en-US" sz="2800" smtClean="0"/>
          </a:p>
          <a:p>
            <a:r>
              <a:rPr lang="en-US" altLang="en-US" sz="2800" b="1" smtClean="0"/>
              <a:t> </a:t>
            </a:r>
            <a:endParaRPr lang="en-US" altLang="en-US" sz="2800" smtClean="0"/>
          </a:p>
          <a:p>
            <a:endParaRPr lang="en-US" altLang="en-US" sz="2800" smtClean="0"/>
          </a:p>
        </p:txBody>
      </p:sp>
      <p:sp>
        <p:nvSpPr>
          <p:cNvPr id="4" name="Slide Number Placeholder 3"/>
          <p:cNvSpPr>
            <a:spLocks noGrp="1"/>
          </p:cNvSpPr>
          <p:nvPr>
            <p:ph type="sldNum" sz="quarter" idx="12"/>
          </p:nvPr>
        </p:nvSpPr>
        <p:spPr/>
        <p:txBody>
          <a:bodyPr/>
          <a:lstStyle/>
          <a:p>
            <a:pPr>
              <a:defRPr/>
            </a:pPr>
            <a:fld id="{7FEE9C77-CE8C-440B-AA2B-559327731322}" type="slidenum">
              <a:rPr lang="en-US"/>
              <a:pPr>
                <a:defRPr/>
              </a:pPr>
              <a:t>63</a:t>
            </a:fld>
            <a:endParaRPr lang="en-US"/>
          </a:p>
        </p:txBody>
      </p:sp>
    </p:spTree>
    <p:extLst>
      <p:ext uri="{BB962C8B-B14F-4D97-AF65-F5344CB8AC3E}">
        <p14:creationId xmlns:p14="http://schemas.microsoft.com/office/powerpoint/2010/main" val="73976101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616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 y="-304800"/>
            <a:ext cx="9144000"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6163" name="Text Box 5"/>
          <p:cNvSpPr txBox="1">
            <a:spLocks noChangeArrowheads="1"/>
          </p:cNvSpPr>
          <p:nvPr/>
        </p:nvSpPr>
        <p:spPr bwMode="auto">
          <a:xfrm>
            <a:off x="762000" y="5668963"/>
            <a:ext cx="7696200" cy="118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600">
                <a:solidFill>
                  <a:schemeClr val="tx1"/>
                </a:solidFill>
                <a:latin typeface="Perpetua" pitchFamily="18" charset="0"/>
              </a:defRPr>
            </a:lvl1pPr>
            <a:lvl2pPr marL="742950" indent="-285750">
              <a:defRPr sz="2400">
                <a:solidFill>
                  <a:schemeClr val="tx1"/>
                </a:solidFill>
                <a:latin typeface="Perpetua" pitchFamily="18" charset="0"/>
              </a:defRPr>
            </a:lvl2pPr>
            <a:lvl3pPr marL="1143000">
              <a:defRPr sz="2000">
                <a:solidFill>
                  <a:schemeClr val="tx1"/>
                </a:solidFill>
                <a:latin typeface="Perpetua" pitchFamily="18" charset="0"/>
              </a:defRPr>
            </a:lvl3pPr>
            <a:lvl4pPr marL="1600200">
              <a:defRPr sz="2000">
                <a:solidFill>
                  <a:schemeClr val="tx1"/>
                </a:solidFill>
                <a:latin typeface="Perpetua" pitchFamily="18" charset="0"/>
              </a:defRPr>
            </a:lvl4pPr>
            <a:lvl5pPr marL="2057400">
              <a:defRPr sz="2000">
                <a:solidFill>
                  <a:schemeClr val="tx1"/>
                </a:solidFill>
                <a:latin typeface="Perpetua" pitchFamily="18" charset="0"/>
              </a:defRPr>
            </a:lvl5pPr>
            <a:lvl6pPr marL="2514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fontAlgn="base">
              <a:spcBef>
                <a:spcPct val="50000"/>
              </a:spcBef>
              <a:spcAft>
                <a:spcPct val="0"/>
              </a:spcAft>
            </a:pPr>
            <a:r>
              <a:rPr lang="en-US" altLang="en-US" sz="7200" b="1">
                <a:solidFill>
                  <a:srgbClr val="FF0000"/>
                </a:solidFill>
                <a:latin typeface="Arial" charset="0"/>
                <a:cs typeface="Arial" charset="0"/>
              </a:rPr>
              <a:t>APOPTOSIS</a:t>
            </a:r>
          </a:p>
        </p:txBody>
      </p:sp>
      <p:sp>
        <p:nvSpPr>
          <p:cNvPr id="2" name="Right Arrow 1"/>
          <p:cNvSpPr/>
          <p:nvPr/>
        </p:nvSpPr>
        <p:spPr>
          <a:xfrm>
            <a:off x="2209800" y="1371600"/>
            <a:ext cx="1295400" cy="609600"/>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black"/>
              </a:solidFill>
            </a:endParaRPr>
          </a:p>
        </p:txBody>
      </p:sp>
      <p:sp>
        <p:nvSpPr>
          <p:cNvPr id="3" name="Right Arrow 2"/>
          <p:cNvSpPr/>
          <p:nvPr/>
        </p:nvSpPr>
        <p:spPr>
          <a:xfrm>
            <a:off x="4876800" y="2133600"/>
            <a:ext cx="1600200" cy="495300"/>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black"/>
              </a:solidFill>
            </a:endParaRPr>
          </a:p>
        </p:txBody>
      </p:sp>
      <p:sp>
        <p:nvSpPr>
          <p:cNvPr id="476166" name="TextBox 5"/>
          <p:cNvSpPr txBox="1">
            <a:spLocks noChangeArrowheads="1"/>
          </p:cNvSpPr>
          <p:nvPr/>
        </p:nvSpPr>
        <p:spPr bwMode="auto">
          <a:xfrm>
            <a:off x="685800" y="3124200"/>
            <a:ext cx="4419600" cy="1754188"/>
          </a:xfrm>
          <a:prstGeom prst="rect">
            <a:avLst/>
          </a:prstGeom>
          <a:solidFill>
            <a:schemeClr val="bg1"/>
          </a:solidFill>
          <a:ln w="9525">
            <a:solidFill>
              <a:schemeClr val="bg1"/>
            </a:solidFill>
            <a:miter lim="800000"/>
            <a:headEnd/>
            <a:tailEnd/>
          </a:ln>
        </p:spPr>
        <p:txBody>
          <a:bodyPr>
            <a:spAutoFit/>
          </a:bodyPr>
          <a:lstStyle>
            <a:lvl1pPr>
              <a:defRPr sz="2600">
                <a:solidFill>
                  <a:schemeClr val="tx1"/>
                </a:solidFill>
                <a:latin typeface="Perpetua" pitchFamily="18" charset="0"/>
              </a:defRPr>
            </a:lvl1pPr>
            <a:lvl2pPr marL="742950" indent="-285750">
              <a:defRPr sz="2400">
                <a:solidFill>
                  <a:schemeClr val="tx1"/>
                </a:solidFill>
                <a:latin typeface="Perpetua" pitchFamily="18" charset="0"/>
              </a:defRPr>
            </a:lvl2pPr>
            <a:lvl3pPr marL="1143000">
              <a:defRPr sz="2000">
                <a:solidFill>
                  <a:schemeClr val="tx1"/>
                </a:solidFill>
                <a:latin typeface="Perpetua" pitchFamily="18" charset="0"/>
              </a:defRPr>
            </a:lvl3pPr>
            <a:lvl4pPr marL="1600200">
              <a:defRPr sz="2000">
                <a:solidFill>
                  <a:schemeClr val="tx1"/>
                </a:solidFill>
                <a:latin typeface="Perpetua" pitchFamily="18" charset="0"/>
              </a:defRPr>
            </a:lvl4pPr>
            <a:lvl5pPr marL="2057400">
              <a:defRPr sz="2000">
                <a:solidFill>
                  <a:schemeClr val="tx1"/>
                </a:solidFill>
                <a:latin typeface="Perpetua" pitchFamily="18" charset="0"/>
              </a:defRPr>
            </a:lvl5pPr>
            <a:lvl6pPr marL="2514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fontAlgn="base">
              <a:spcBef>
                <a:spcPct val="0"/>
              </a:spcBef>
              <a:spcAft>
                <a:spcPct val="0"/>
              </a:spcAft>
            </a:pPr>
            <a:r>
              <a:rPr lang="en-US" altLang="en-US" sz="1800" b="1" i="1">
                <a:solidFill>
                  <a:srgbClr val="002060"/>
                </a:solidFill>
                <a:latin typeface="Arial" charset="0"/>
                <a:cs typeface="Arial" charset="0"/>
              </a:rPr>
              <a:t>The “hyalinized” appearing round structures are cells dying from a NORMAL replacement process called apoptosis. Where should we put the 2 arrows to demonstrate two apoptotic cells? If this was hepatitis, we might call them “Councilman” bodies</a:t>
            </a:r>
          </a:p>
        </p:txBody>
      </p:sp>
      <p:sp>
        <p:nvSpPr>
          <p:cNvPr id="7" name="Slide Number Placeholder 6"/>
          <p:cNvSpPr>
            <a:spLocks noGrp="1"/>
          </p:cNvSpPr>
          <p:nvPr>
            <p:ph type="sldNum" sz="quarter" idx="12"/>
          </p:nvPr>
        </p:nvSpPr>
        <p:spPr/>
        <p:txBody>
          <a:bodyPr/>
          <a:lstStyle/>
          <a:p>
            <a:pPr>
              <a:defRPr/>
            </a:pPr>
            <a:fld id="{376D5813-7C87-4AB8-913C-7045330326D4}" type="slidenum">
              <a:rPr lang="en-US"/>
              <a:pPr>
                <a:defRPr/>
              </a:pPr>
              <a:t>64</a:t>
            </a:fld>
            <a:endParaRPr lang="en-US"/>
          </a:p>
        </p:txBody>
      </p:sp>
    </p:spTree>
    <p:extLst>
      <p:ext uri="{BB962C8B-B14F-4D97-AF65-F5344CB8AC3E}">
        <p14:creationId xmlns:p14="http://schemas.microsoft.com/office/powerpoint/2010/main" val="210561827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718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24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7187" name="Text Box 5"/>
          <p:cNvSpPr txBox="1">
            <a:spLocks noChangeArrowheads="1"/>
          </p:cNvSpPr>
          <p:nvPr/>
        </p:nvSpPr>
        <p:spPr bwMode="auto">
          <a:xfrm>
            <a:off x="0" y="6248400"/>
            <a:ext cx="891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600">
                <a:solidFill>
                  <a:schemeClr val="tx1"/>
                </a:solidFill>
                <a:latin typeface="Perpetua" pitchFamily="18" charset="0"/>
              </a:defRPr>
            </a:lvl1pPr>
            <a:lvl2pPr marL="742950" indent="-285750">
              <a:defRPr sz="2400">
                <a:solidFill>
                  <a:schemeClr val="tx1"/>
                </a:solidFill>
                <a:latin typeface="Perpetua" pitchFamily="18" charset="0"/>
              </a:defRPr>
            </a:lvl2pPr>
            <a:lvl3pPr marL="1143000">
              <a:defRPr sz="2000">
                <a:solidFill>
                  <a:schemeClr val="tx1"/>
                </a:solidFill>
                <a:latin typeface="Perpetua" pitchFamily="18" charset="0"/>
              </a:defRPr>
            </a:lvl3pPr>
            <a:lvl4pPr marL="1600200">
              <a:defRPr sz="2000">
                <a:solidFill>
                  <a:schemeClr val="tx1"/>
                </a:solidFill>
                <a:latin typeface="Perpetua" pitchFamily="18" charset="0"/>
              </a:defRPr>
            </a:lvl4pPr>
            <a:lvl5pPr marL="2057400">
              <a:defRPr sz="2000">
                <a:solidFill>
                  <a:schemeClr val="tx1"/>
                </a:solidFill>
                <a:latin typeface="Perpetua" pitchFamily="18" charset="0"/>
              </a:defRPr>
            </a:lvl5pPr>
            <a:lvl6pPr marL="2514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fontAlgn="base">
              <a:spcBef>
                <a:spcPct val="50000"/>
              </a:spcBef>
              <a:spcAft>
                <a:spcPct val="0"/>
              </a:spcAft>
            </a:pPr>
            <a:r>
              <a:rPr lang="en-US" altLang="en-US" sz="2800" b="1">
                <a:solidFill>
                  <a:srgbClr val="0000FF"/>
                </a:solidFill>
                <a:latin typeface="Arial" charset="0"/>
                <a:cs typeface="Arial" charset="0"/>
              </a:rPr>
              <a:t>“Councilman” Bodies</a:t>
            </a:r>
          </a:p>
        </p:txBody>
      </p:sp>
      <p:sp>
        <p:nvSpPr>
          <p:cNvPr id="4" name="Slide Number Placeholder 3"/>
          <p:cNvSpPr>
            <a:spLocks noGrp="1"/>
          </p:cNvSpPr>
          <p:nvPr>
            <p:ph type="sldNum" sz="quarter" idx="12"/>
          </p:nvPr>
        </p:nvSpPr>
        <p:spPr/>
        <p:txBody>
          <a:bodyPr/>
          <a:lstStyle/>
          <a:p>
            <a:pPr>
              <a:defRPr/>
            </a:pPr>
            <a:fld id="{328C31B6-E823-4E38-804B-9D3B65513C2E}" type="slidenum">
              <a:rPr lang="en-US"/>
              <a:pPr>
                <a:defRPr/>
              </a:pPr>
              <a:t>65</a:t>
            </a:fld>
            <a:endParaRPr lang="en-US"/>
          </a:p>
        </p:txBody>
      </p:sp>
    </p:spTree>
    <p:extLst>
      <p:ext uri="{BB962C8B-B14F-4D97-AF65-F5344CB8AC3E}">
        <p14:creationId xmlns:p14="http://schemas.microsoft.com/office/powerpoint/2010/main" val="313937081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763000" cy="6400800"/>
          </a:xfrm>
        </p:spPr>
        <p:txBody>
          <a:bodyPr>
            <a:normAutofit fontScale="92500"/>
          </a:bodyPr>
          <a:lstStyle/>
          <a:p>
            <a:pPr>
              <a:buFont typeface="Wingdings 2" pitchFamily="18" charset="2"/>
              <a:buNone/>
              <a:defRPr/>
            </a:pPr>
            <a:r>
              <a:rPr lang="en-US" b="1" dirty="0"/>
              <a:t>Clinical features of acute infection  </a:t>
            </a:r>
            <a:endParaRPr lang="en-US" dirty="0"/>
          </a:p>
          <a:p>
            <a:pPr>
              <a:defRPr/>
            </a:pPr>
            <a:r>
              <a:rPr lang="en-US" dirty="0"/>
              <a:t>A non-specific </a:t>
            </a:r>
            <a:r>
              <a:rPr lang="en-US" dirty="0" err="1"/>
              <a:t>prodromal</a:t>
            </a:r>
            <a:r>
              <a:rPr lang="en-US" dirty="0"/>
              <a:t> illness </a:t>
            </a:r>
            <a:r>
              <a:rPr lang="en-US" dirty="0" err="1"/>
              <a:t>characterised</a:t>
            </a:r>
            <a:r>
              <a:rPr lang="en-US" dirty="0"/>
              <a:t> by headache, </a:t>
            </a:r>
            <a:r>
              <a:rPr lang="en-US" dirty="0" err="1"/>
              <a:t>myalgia</a:t>
            </a:r>
            <a:r>
              <a:rPr lang="en-US" dirty="0"/>
              <a:t>, </a:t>
            </a:r>
            <a:r>
              <a:rPr lang="en-US" dirty="0" err="1"/>
              <a:t>arthralgia</a:t>
            </a:r>
            <a:r>
              <a:rPr lang="en-US" dirty="0"/>
              <a:t>, nausea and anorexia usually precedes the development of jaundice by a few days to 2 weeks. </a:t>
            </a:r>
          </a:p>
          <a:p>
            <a:pPr>
              <a:defRPr/>
            </a:pPr>
            <a:r>
              <a:rPr lang="en-US" dirty="0"/>
              <a:t>Vomiting and </a:t>
            </a:r>
            <a:r>
              <a:rPr lang="en-US" dirty="0" err="1"/>
              <a:t>diarrhoea</a:t>
            </a:r>
            <a:r>
              <a:rPr lang="en-US" dirty="0"/>
              <a:t> may follow, and abdominal discomfort is common. </a:t>
            </a:r>
          </a:p>
          <a:p>
            <a:pPr>
              <a:defRPr/>
            </a:pPr>
            <a:r>
              <a:rPr lang="en-US" dirty="0"/>
              <a:t>Dark urine and pale stools may precede jaundice. </a:t>
            </a:r>
          </a:p>
          <a:p>
            <a:pPr>
              <a:defRPr/>
            </a:pPr>
            <a:r>
              <a:rPr lang="en-US" dirty="0"/>
              <a:t>There are usually few physical signs. </a:t>
            </a:r>
          </a:p>
          <a:p>
            <a:pPr>
              <a:defRPr/>
            </a:pPr>
            <a:r>
              <a:rPr lang="en-US" dirty="0"/>
              <a:t>The liver is often tender but only minimally enlarged. </a:t>
            </a:r>
          </a:p>
          <a:p>
            <a:pPr>
              <a:defRPr/>
            </a:pPr>
            <a:r>
              <a:rPr lang="en-US" dirty="0"/>
              <a:t>Occasionally, mild </a:t>
            </a:r>
            <a:r>
              <a:rPr lang="en-US" dirty="0" err="1"/>
              <a:t>splenomegaly</a:t>
            </a:r>
            <a:r>
              <a:rPr lang="en-US" dirty="0"/>
              <a:t> and cervical </a:t>
            </a:r>
            <a:r>
              <a:rPr lang="en-US" dirty="0" err="1"/>
              <a:t>lymphadenopathy</a:t>
            </a:r>
            <a:r>
              <a:rPr lang="en-US" dirty="0"/>
              <a:t> are seen. </a:t>
            </a:r>
          </a:p>
          <a:p>
            <a:pPr>
              <a:defRPr/>
            </a:pPr>
            <a:r>
              <a:rPr lang="en-US" dirty="0"/>
              <a:t>These are more frequent in children or those with Epstein-Barr virus infection.  </a:t>
            </a:r>
          </a:p>
          <a:p>
            <a:pPr>
              <a:defRPr/>
            </a:pPr>
            <a:r>
              <a:rPr lang="en-US" dirty="0"/>
              <a:t>Jaundice may be mild and the diagnosis may be suspected only after finding abnormal liver blood tests in the setting of non-specific symptoms. </a:t>
            </a:r>
          </a:p>
          <a:p>
            <a:pPr>
              <a:defRPr/>
            </a:pPr>
            <a:r>
              <a:rPr lang="en-US" dirty="0"/>
              <a:t>Symptoms rarely last longer than 3-6 weeks. </a:t>
            </a:r>
          </a:p>
          <a:p>
            <a:pPr>
              <a:defRPr/>
            </a:pPr>
            <a:r>
              <a:rPr lang="en-US" dirty="0"/>
              <a:t>Complications may occur, but these are rare.  </a:t>
            </a:r>
          </a:p>
          <a:p>
            <a:pPr>
              <a:defRPr/>
            </a:pPr>
            <a:endParaRPr lang="en-US" dirty="0"/>
          </a:p>
        </p:txBody>
      </p:sp>
      <p:sp>
        <p:nvSpPr>
          <p:cNvPr id="4" name="Slide Number Placeholder 3"/>
          <p:cNvSpPr>
            <a:spLocks noGrp="1"/>
          </p:cNvSpPr>
          <p:nvPr>
            <p:ph type="sldNum" sz="quarter" idx="12"/>
          </p:nvPr>
        </p:nvSpPr>
        <p:spPr/>
        <p:txBody>
          <a:bodyPr/>
          <a:lstStyle/>
          <a:p>
            <a:pPr>
              <a:defRPr/>
            </a:pPr>
            <a:fld id="{4F78941F-6276-4874-9828-51C7F2BF6448}" type="slidenum">
              <a:rPr lang="en-US"/>
              <a:pPr>
                <a:defRPr/>
              </a:pPr>
              <a:t>66</a:t>
            </a:fld>
            <a:endParaRPr lang="en-US"/>
          </a:p>
        </p:txBody>
      </p:sp>
    </p:spTree>
    <p:extLst>
      <p:ext uri="{BB962C8B-B14F-4D97-AF65-F5344CB8AC3E}">
        <p14:creationId xmlns:p14="http://schemas.microsoft.com/office/powerpoint/2010/main" val="80182238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Content Placeholder 2"/>
          <p:cNvSpPr>
            <a:spLocks noGrp="1"/>
          </p:cNvSpPr>
          <p:nvPr>
            <p:ph idx="1"/>
          </p:nvPr>
        </p:nvSpPr>
        <p:spPr>
          <a:xfrm>
            <a:off x="228600" y="304800"/>
            <a:ext cx="8763000" cy="6324600"/>
          </a:xfrm>
        </p:spPr>
        <p:txBody>
          <a:bodyPr/>
          <a:lstStyle/>
          <a:p>
            <a:pPr>
              <a:buFont typeface="Wingdings 2" pitchFamily="18" charset="2"/>
              <a:buNone/>
            </a:pPr>
            <a:r>
              <a:rPr lang="en-US" altLang="en-US" sz="4400" b="1" smtClean="0"/>
              <a:t>Complications of acute viral hepatitis </a:t>
            </a:r>
            <a:endParaRPr lang="en-US" altLang="en-US" sz="4400" smtClean="0"/>
          </a:p>
          <a:p>
            <a:r>
              <a:rPr lang="en-US" altLang="en-US" sz="4400" smtClean="0"/>
              <a:t>Acute liver failure</a:t>
            </a:r>
          </a:p>
          <a:p>
            <a:r>
              <a:rPr lang="en-US" altLang="en-US" sz="4400" smtClean="0"/>
              <a:t>Cholestatic hepatitis (hepatitis A)</a:t>
            </a:r>
          </a:p>
          <a:p>
            <a:r>
              <a:rPr lang="en-US" altLang="en-US" sz="4400" smtClean="0"/>
              <a:t>Aplastic anaemia</a:t>
            </a:r>
          </a:p>
          <a:p>
            <a:r>
              <a:rPr lang="en-US" altLang="en-US" sz="4400" smtClean="0"/>
              <a:t>Chronic liver disease and cirrhosis (hepatitis B and C)</a:t>
            </a:r>
          </a:p>
          <a:p>
            <a:r>
              <a:rPr lang="en-US" altLang="en-US" sz="4400" smtClean="0"/>
              <a:t>Relapsing hepatitis </a:t>
            </a:r>
          </a:p>
          <a:p>
            <a:endParaRPr lang="en-US" altLang="en-US" sz="4400" smtClean="0"/>
          </a:p>
        </p:txBody>
      </p:sp>
      <p:sp>
        <p:nvSpPr>
          <p:cNvPr id="4" name="Slide Number Placeholder 3"/>
          <p:cNvSpPr>
            <a:spLocks noGrp="1"/>
          </p:cNvSpPr>
          <p:nvPr>
            <p:ph type="sldNum" sz="quarter" idx="12"/>
          </p:nvPr>
        </p:nvSpPr>
        <p:spPr/>
        <p:txBody>
          <a:bodyPr/>
          <a:lstStyle/>
          <a:p>
            <a:pPr>
              <a:defRPr/>
            </a:pPr>
            <a:fld id="{569AAE62-AA1A-4DA7-8577-574C5ED69A12}" type="slidenum">
              <a:rPr lang="en-US"/>
              <a:pPr>
                <a:defRPr/>
              </a:pPr>
              <a:t>67</a:t>
            </a:fld>
            <a:endParaRPr lang="en-US"/>
          </a:p>
        </p:txBody>
      </p:sp>
    </p:spTree>
    <p:extLst>
      <p:ext uri="{BB962C8B-B14F-4D97-AF65-F5344CB8AC3E}">
        <p14:creationId xmlns:p14="http://schemas.microsoft.com/office/powerpoint/2010/main" val="372868802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Content Placeholder 2"/>
          <p:cNvSpPr>
            <a:spLocks noGrp="1"/>
          </p:cNvSpPr>
          <p:nvPr>
            <p:ph idx="1"/>
          </p:nvPr>
        </p:nvSpPr>
        <p:spPr>
          <a:xfrm>
            <a:off x="76200" y="0"/>
            <a:ext cx="8915400" cy="6858000"/>
          </a:xfrm>
        </p:spPr>
        <p:txBody>
          <a:bodyPr/>
          <a:lstStyle/>
          <a:p>
            <a:pPr>
              <a:buFont typeface="Wingdings 2" pitchFamily="18" charset="2"/>
              <a:buNone/>
            </a:pPr>
            <a:r>
              <a:rPr lang="en-US" altLang="en-US" sz="4000" b="1" smtClean="0"/>
              <a:t>Investigations</a:t>
            </a:r>
            <a:r>
              <a:rPr lang="en-US" altLang="en-US" sz="2800" smtClean="0"/>
              <a:t>  </a:t>
            </a:r>
          </a:p>
          <a:p>
            <a:r>
              <a:rPr lang="en-US" altLang="en-US" sz="2800" smtClean="0"/>
              <a:t>A hepatitic pattern of LFTs develops, with serum transaminases typically between 200 and 2000 U/L. </a:t>
            </a:r>
          </a:p>
          <a:p>
            <a:r>
              <a:rPr lang="en-US" altLang="en-US" sz="2800" smtClean="0"/>
              <a:t>The plasma bilirubin reflects the degree of liver damage. </a:t>
            </a:r>
          </a:p>
          <a:p>
            <a:r>
              <a:rPr lang="en-US" altLang="en-US" sz="2800" smtClean="0"/>
              <a:t>The ALP rarely exceeds twice the upper limit of normal. </a:t>
            </a:r>
          </a:p>
          <a:p>
            <a:r>
              <a:rPr lang="en-US" altLang="en-US" sz="2800" smtClean="0"/>
              <a:t>Prolongation of the prothrombin time indicates the severity of the hepatitis but, except in rare cases of acute liver failure, rarely exceeds 25 seconds. </a:t>
            </a:r>
          </a:p>
          <a:p>
            <a:r>
              <a:rPr lang="en-US" altLang="en-US" sz="2800" smtClean="0"/>
              <a:t>The white cell count is usually normal with a relative lymphocytosis. </a:t>
            </a:r>
          </a:p>
          <a:p>
            <a:r>
              <a:rPr lang="en-US" altLang="en-US" sz="2800" smtClean="0"/>
              <a:t>Serological tests confirm the aetiology of the infection.  </a:t>
            </a:r>
          </a:p>
          <a:p>
            <a:endParaRPr lang="en-US" altLang="en-US" sz="2800" smtClean="0"/>
          </a:p>
        </p:txBody>
      </p:sp>
      <p:sp>
        <p:nvSpPr>
          <p:cNvPr id="4" name="Slide Number Placeholder 3"/>
          <p:cNvSpPr>
            <a:spLocks noGrp="1"/>
          </p:cNvSpPr>
          <p:nvPr>
            <p:ph type="sldNum" sz="quarter" idx="12"/>
          </p:nvPr>
        </p:nvSpPr>
        <p:spPr/>
        <p:txBody>
          <a:bodyPr/>
          <a:lstStyle/>
          <a:p>
            <a:pPr>
              <a:defRPr/>
            </a:pPr>
            <a:fld id="{0C971B5F-8158-42EB-BABD-9558C90D3D08}" type="slidenum">
              <a:rPr lang="en-US"/>
              <a:pPr>
                <a:defRPr/>
              </a:pPr>
              <a:t>68</a:t>
            </a:fld>
            <a:endParaRPr lang="en-US"/>
          </a:p>
        </p:txBody>
      </p:sp>
    </p:spTree>
    <p:extLst>
      <p:ext uri="{BB962C8B-B14F-4D97-AF65-F5344CB8AC3E}">
        <p14:creationId xmlns:p14="http://schemas.microsoft.com/office/powerpoint/2010/main" val="368159264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Content Placeholder 2"/>
          <p:cNvSpPr>
            <a:spLocks noGrp="1"/>
          </p:cNvSpPr>
          <p:nvPr>
            <p:ph idx="1"/>
          </p:nvPr>
        </p:nvSpPr>
        <p:spPr>
          <a:xfrm>
            <a:off x="152400" y="228600"/>
            <a:ext cx="8763000" cy="6400800"/>
          </a:xfrm>
        </p:spPr>
        <p:txBody>
          <a:bodyPr/>
          <a:lstStyle/>
          <a:p>
            <a:pPr>
              <a:buFont typeface="Wingdings 2" pitchFamily="18" charset="2"/>
              <a:buNone/>
            </a:pPr>
            <a:r>
              <a:rPr lang="en-US" altLang="en-US" sz="3600" b="1" smtClean="0"/>
              <a:t>Management</a:t>
            </a:r>
            <a:r>
              <a:rPr lang="en-US" altLang="en-US" sz="2800" smtClean="0"/>
              <a:t>  </a:t>
            </a:r>
          </a:p>
          <a:p>
            <a:r>
              <a:rPr lang="en-US" altLang="en-US" sz="2800" smtClean="0"/>
              <a:t>Most individuals do not need hospital care. </a:t>
            </a:r>
          </a:p>
          <a:p>
            <a:r>
              <a:rPr lang="en-US" altLang="en-US" sz="2800" smtClean="0"/>
              <a:t>Drugs such as sedatives and narcotics, which are metabolised in the liver, should be avoided. </a:t>
            </a:r>
          </a:p>
          <a:p>
            <a:r>
              <a:rPr lang="en-US" altLang="en-US" sz="2800" smtClean="0"/>
              <a:t>No specific dietary modifications are needed. </a:t>
            </a:r>
          </a:p>
          <a:p>
            <a:r>
              <a:rPr lang="en-US" altLang="en-US" sz="2800" smtClean="0"/>
              <a:t>Alcohol should be avoided during the acute illness. </a:t>
            </a:r>
          </a:p>
          <a:p>
            <a:r>
              <a:rPr lang="en-US" altLang="en-US" sz="2800" smtClean="0"/>
              <a:t>Elective surgery should be avoided in cases of acute viral hepatitis, as there is a risk of post-operative liver failure.  </a:t>
            </a:r>
          </a:p>
          <a:p>
            <a:r>
              <a:rPr lang="en-US" altLang="en-US" sz="2800" smtClean="0"/>
              <a:t>Liver transplantation is very rarely indicated for acute viral hepatitis complicated by liver failure, but is commonly performed for complications of cirrhosis resulting from chronic hepatitis B and C infection.  </a:t>
            </a:r>
          </a:p>
          <a:p>
            <a:endParaRPr lang="en-US" altLang="en-US" sz="2800" smtClean="0"/>
          </a:p>
        </p:txBody>
      </p:sp>
      <p:sp>
        <p:nvSpPr>
          <p:cNvPr id="4" name="Slide Number Placeholder 3"/>
          <p:cNvSpPr>
            <a:spLocks noGrp="1"/>
          </p:cNvSpPr>
          <p:nvPr>
            <p:ph type="sldNum" sz="quarter" idx="12"/>
          </p:nvPr>
        </p:nvSpPr>
        <p:spPr/>
        <p:txBody>
          <a:bodyPr/>
          <a:lstStyle/>
          <a:p>
            <a:pPr>
              <a:defRPr/>
            </a:pPr>
            <a:fld id="{EEC04795-6F28-4FCD-9D85-29DCF8B834C4}" type="slidenum">
              <a:rPr lang="en-US"/>
              <a:pPr>
                <a:defRPr/>
              </a:pPr>
              <a:t>69</a:t>
            </a:fld>
            <a:endParaRPr lang="en-US"/>
          </a:p>
        </p:txBody>
      </p:sp>
    </p:spTree>
    <p:extLst>
      <p:ext uri="{BB962C8B-B14F-4D97-AF65-F5344CB8AC3E}">
        <p14:creationId xmlns:p14="http://schemas.microsoft.com/office/powerpoint/2010/main" val="26158660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1DDB66E6-E476-4BD1-88D4-6D4205A0FF80}" type="slidenum">
              <a:rPr lang="en-US"/>
              <a:pPr>
                <a:defRPr/>
              </a:pPr>
              <a:t>7</a:t>
            </a:fld>
            <a:endParaRPr lang="en-US"/>
          </a:p>
        </p:txBody>
      </p:sp>
      <p:pic>
        <p:nvPicPr>
          <p:cNvPr id="417795"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241300" y="152400"/>
            <a:ext cx="8674100" cy="5638800"/>
          </a:xfrm>
          <a:noFill/>
        </p:spPr>
      </p:pic>
      <p:sp>
        <p:nvSpPr>
          <p:cNvPr id="417796" name="Rectangle 3"/>
          <p:cNvSpPr>
            <a:spLocks noChangeArrowheads="1"/>
          </p:cNvSpPr>
          <p:nvPr/>
        </p:nvSpPr>
        <p:spPr bwMode="auto">
          <a:xfrm>
            <a:off x="533400" y="5791200"/>
            <a:ext cx="8382000" cy="96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fontAlgn="base" hangingPunct="0">
              <a:spcBef>
                <a:spcPct val="0"/>
              </a:spcBef>
              <a:spcAft>
                <a:spcPct val="0"/>
              </a:spcAft>
            </a:pPr>
            <a:r>
              <a:rPr lang="en-US" altLang="en-US">
                <a:solidFill>
                  <a:prstClr val="black"/>
                </a:solidFill>
                <a:latin typeface="Arial" charset="0"/>
                <a:cs typeface="Arial" charset="0"/>
              </a:rPr>
              <a:t>  </a:t>
            </a:r>
            <a:r>
              <a:rPr lang="en-US" altLang="en-US" sz="1900">
                <a:solidFill>
                  <a:prstClr val="black"/>
                </a:solidFill>
                <a:latin typeface="Arial" charset="0"/>
                <a:cs typeface="Arial" charset="0"/>
              </a:rPr>
              <a:t> A. </a:t>
            </a:r>
            <a:r>
              <a:rPr lang="en-US" altLang="en-US">
                <a:solidFill>
                  <a:prstClr val="black"/>
                </a:solidFill>
                <a:latin typeface="Arial" charset="0"/>
                <a:cs typeface="Arial" charset="0"/>
              </a:rPr>
              <a:t>Liver anatomy showing relationship with pancreas, bile duct and duodenum. </a:t>
            </a:r>
            <a:br>
              <a:rPr lang="en-US" altLang="en-US">
                <a:solidFill>
                  <a:prstClr val="black"/>
                </a:solidFill>
                <a:latin typeface="Arial" charset="0"/>
                <a:cs typeface="Arial" charset="0"/>
              </a:rPr>
            </a:br>
            <a:r>
              <a:rPr lang="en-US" altLang="en-US">
                <a:solidFill>
                  <a:prstClr val="black"/>
                </a:solidFill>
                <a:latin typeface="Arial" charset="0"/>
                <a:cs typeface="Arial" charset="0"/>
              </a:rPr>
              <a:t>  </a:t>
            </a:r>
            <a:r>
              <a:rPr lang="en-US" altLang="en-US" sz="1900">
                <a:solidFill>
                  <a:prstClr val="black"/>
                </a:solidFill>
                <a:latin typeface="Arial" charset="0"/>
                <a:cs typeface="Arial" charset="0"/>
              </a:rPr>
              <a:t> B. </a:t>
            </a:r>
            <a:r>
              <a:rPr lang="en-US" altLang="en-US">
                <a:solidFill>
                  <a:prstClr val="black"/>
                </a:solidFill>
                <a:latin typeface="Arial" charset="0"/>
                <a:cs typeface="Arial" charset="0"/>
              </a:rPr>
              <a:t>Hepatic lobule. </a:t>
            </a:r>
            <a:br>
              <a:rPr lang="en-US" altLang="en-US">
                <a:solidFill>
                  <a:prstClr val="black"/>
                </a:solidFill>
                <a:latin typeface="Arial" charset="0"/>
                <a:cs typeface="Arial" charset="0"/>
              </a:rPr>
            </a:br>
            <a:r>
              <a:rPr lang="en-US" altLang="en-US">
                <a:solidFill>
                  <a:prstClr val="black"/>
                </a:solidFill>
                <a:latin typeface="Arial" charset="0"/>
                <a:cs typeface="Arial" charset="0"/>
              </a:rPr>
              <a:t>  </a:t>
            </a:r>
            <a:r>
              <a:rPr lang="en-US" altLang="en-US" sz="1900">
                <a:solidFill>
                  <a:prstClr val="black"/>
                </a:solidFill>
                <a:latin typeface="Arial" charset="0"/>
                <a:cs typeface="Arial" charset="0"/>
              </a:rPr>
              <a:t> C. </a:t>
            </a:r>
            <a:r>
              <a:rPr lang="en-US" altLang="en-US">
                <a:solidFill>
                  <a:prstClr val="black"/>
                </a:solidFill>
                <a:latin typeface="Arial" charset="0"/>
                <a:cs typeface="Arial" charset="0"/>
              </a:rPr>
              <a:t>Hepatic acinus.</a:t>
            </a:r>
          </a:p>
        </p:txBody>
      </p:sp>
      <p:sp>
        <p:nvSpPr>
          <p:cNvPr id="417797" name="AutoShape 4" descr="mk:@MSITStore:F:\DIPLOMA%202013\SECOND%20YEAR\DAVIDSON%20INTERNAL%20MEDICINE.chm::/f9780702030857-023-i003.jpg"/>
          <p:cNvSpPr>
            <a:spLocks noChangeAspect="1" noChangeArrowheads="1"/>
          </p:cNvSpPr>
          <p:nvPr/>
        </p:nvSpPr>
        <p:spPr bwMode="auto">
          <a:xfrm>
            <a:off x="155575" y="-43338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altLang="en-US">
              <a:solidFill>
                <a:prstClr val="black"/>
              </a:solidFill>
              <a:latin typeface="Arial" charset="0"/>
              <a:cs typeface="Arial" charset="0"/>
            </a:endParaRPr>
          </a:p>
        </p:txBody>
      </p:sp>
      <p:sp>
        <p:nvSpPr>
          <p:cNvPr id="417798" name="AutoShape 5" descr="mk:@MSITStore:F:\DIPLOMA%202013\SECOND%20YEAR\DAVIDSON%20INTERNAL%20MEDICINE.chm::/f9780702030857-023-i004.jpg"/>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altLang="en-US">
              <a:solidFill>
                <a:prstClr val="black"/>
              </a:solidFill>
              <a:latin typeface="Arial" charset="0"/>
              <a:cs typeface="Arial" charset="0"/>
            </a:endParaRPr>
          </a:p>
        </p:txBody>
      </p:sp>
      <p:sp>
        <p:nvSpPr>
          <p:cNvPr id="417799" name="AutoShape 6" descr="mk:@MSITStore:F:\DIPLOMA%202013\SECOND%20YEAR\DAVIDSON%20INTERNAL%20MEDICINE.chm::/f9780702030857-023-i005.jpg"/>
          <p:cNvSpPr>
            <a:spLocks noChangeAspect="1" noChangeArrowheads="1"/>
          </p:cNvSpPr>
          <p:nvPr/>
        </p:nvSpPr>
        <p:spPr bwMode="auto">
          <a:xfrm>
            <a:off x="155575" y="144463"/>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altLang="en-US">
              <a:solidFill>
                <a:prstClr val="black"/>
              </a:solidFill>
              <a:latin typeface="Arial" charset="0"/>
              <a:cs typeface="Arial" charset="0"/>
            </a:endParaRPr>
          </a:p>
        </p:txBody>
      </p:sp>
    </p:spTree>
    <p:extLst>
      <p:ext uri="{BB962C8B-B14F-4D97-AF65-F5344CB8AC3E}">
        <p14:creationId xmlns:p14="http://schemas.microsoft.com/office/powerpoint/2010/main" val="207240677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5791200" cy="563563"/>
          </a:xfrm>
        </p:spPr>
        <p:txBody>
          <a:bodyPr>
            <a:normAutofit fontScale="90000"/>
          </a:bodyPr>
          <a:lstStyle/>
          <a:p>
            <a:pPr>
              <a:defRPr/>
            </a:pPr>
            <a:r>
              <a:rPr lang="en-US" sz="2800" b="1" dirty="0"/>
              <a:t>Features of the main hepatitis viruses</a:t>
            </a:r>
            <a:endParaRPr lang="en-US" sz="2800" dirty="0"/>
          </a:p>
        </p:txBody>
      </p:sp>
      <p:graphicFrame>
        <p:nvGraphicFramePr>
          <p:cNvPr id="4" name="Content Placeholder 3"/>
          <p:cNvGraphicFramePr>
            <a:graphicFrameLocks noGrp="1"/>
          </p:cNvGraphicFramePr>
          <p:nvPr>
            <p:ph idx="1"/>
          </p:nvPr>
        </p:nvGraphicFramePr>
        <p:xfrm>
          <a:off x="304800" y="609600"/>
          <a:ext cx="8610600" cy="6412356"/>
        </p:xfrm>
        <a:graphic>
          <a:graphicData uri="http://schemas.openxmlformats.org/drawingml/2006/table">
            <a:tbl>
              <a:tblPr/>
              <a:tblGrid>
                <a:gridCol w="1435100"/>
                <a:gridCol w="1435100"/>
                <a:gridCol w="1435100"/>
                <a:gridCol w="1435100"/>
                <a:gridCol w="1435100"/>
                <a:gridCol w="1435100"/>
              </a:tblGrid>
              <a:tr h="297802">
                <a:tc>
                  <a:txBody>
                    <a:bodyPr/>
                    <a:lstStyle/>
                    <a:p>
                      <a:pPr marL="0" marR="0">
                        <a:lnSpc>
                          <a:spcPct val="115000"/>
                        </a:lnSpc>
                        <a:spcBef>
                          <a:spcPts val="0"/>
                        </a:spcBef>
                        <a:spcAft>
                          <a:spcPts val="0"/>
                        </a:spcAft>
                      </a:pPr>
                      <a:r>
                        <a:rPr lang="en-US" sz="1600" dirty="0">
                          <a:latin typeface="Times New Roman"/>
                          <a:ea typeface="Times New Roman"/>
                          <a:cs typeface="Times New Roman"/>
                        </a:rPr>
                        <a:t> </a:t>
                      </a:r>
                      <a:endParaRPr lang="en-US" sz="1200" dirty="0">
                        <a:latin typeface="Calibri"/>
                        <a:ea typeface="Calibri"/>
                        <a:cs typeface="Times New Roman"/>
                      </a:endParaRPr>
                    </a:p>
                  </a:txBody>
                  <a:tcPr marR="8705" marT="8703" marB="8703"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600" b="1">
                          <a:latin typeface="Times New Roman"/>
                          <a:ea typeface="Times New Roman"/>
                          <a:cs typeface="Times New Roman"/>
                        </a:rPr>
                        <a:t>Hepatitis A</a:t>
                      </a:r>
                      <a:endParaRPr lang="en-US" sz="1200">
                        <a:latin typeface="Calibri"/>
                        <a:ea typeface="Calibri"/>
                        <a:cs typeface="Times New Roman"/>
                      </a:endParaRPr>
                    </a:p>
                  </a:txBody>
                  <a:tcPr marR="8705" marT="8703" marB="8703"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600" b="1">
                          <a:latin typeface="Times New Roman"/>
                          <a:ea typeface="Times New Roman"/>
                          <a:cs typeface="Times New Roman"/>
                        </a:rPr>
                        <a:t>Hepatitis B</a:t>
                      </a:r>
                      <a:endParaRPr lang="en-US" sz="1200">
                        <a:latin typeface="Calibri"/>
                        <a:ea typeface="Calibri"/>
                        <a:cs typeface="Times New Roman"/>
                      </a:endParaRPr>
                    </a:p>
                  </a:txBody>
                  <a:tcPr marR="8705" marT="8703" marB="8703"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600" b="1">
                          <a:latin typeface="Times New Roman"/>
                          <a:ea typeface="Times New Roman"/>
                          <a:cs typeface="Times New Roman"/>
                        </a:rPr>
                        <a:t>Hepatitis C</a:t>
                      </a:r>
                      <a:endParaRPr lang="en-US" sz="1200">
                        <a:latin typeface="Calibri"/>
                        <a:ea typeface="Calibri"/>
                        <a:cs typeface="Times New Roman"/>
                      </a:endParaRPr>
                    </a:p>
                  </a:txBody>
                  <a:tcPr marR="8705" marT="8703" marB="8703"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600" b="1">
                          <a:latin typeface="Times New Roman"/>
                          <a:ea typeface="Times New Roman"/>
                          <a:cs typeface="Times New Roman"/>
                        </a:rPr>
                        <a:t>Hepatitis D</a:t>
                      </a:r>
                      <a:endParaRPr lang="en-US" sz="1200">
                        <a:latin typeface="Calibri"/>
                        <a:ea typeface="Calibri"/>
                        <a:cs typeface="Times New Roman"/>
                      </a:endParaRPr>
                    </a:p>
                  </a:txBody>
                  <a:tcPr marR="8705" marT="8703" marB="8703"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600" b="1">
                          <a:latin typeface="Times New Roman"/>
                          <a:ea typeface="Times New Roman"/>
                          <a:cs typeface="Times New Roman"/>
                        </a:rPr>
                        <a:t>Hepatitis E</a:t>
                      </a:r>
                      <a:endParaRPr lang="en-US" sz="1200">
                        <a:latin typeface="Calibri"/>
                        <a:ea typeface="Calibri"/>
                        <a:cs typeface="Times New Roman"/>
                      </a:endParaRPr>
                    </a:p>
                  </a:txBody>
                  <a:tcPr marR="8705" marT="8703" marB="8703"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7802">
                <a:tc gridSpan="6">
                  <a:txBody>
                    <a:bodyPr/>
                    <a:lstStyle/>
                    <a:p>
                      <a:pPr marL="0" marR="0">
                        <a:lnSpc>
                          <a:spcPct val="115000"/>
                        </a:lnSpc>
                        <a:spcBef>
                          <a:spcPts val="0"/>
                        </a:spcBef>
                        <a:spcAft>
                          <a:spcPts val="0"/>
                        </a:spcAft>
                      </a:pPr>
                      <a:r>
                        <a:rPr lang="en-US" sz="1600" b="1">
                          <a:latin typeface="Times New Roman"/>
                          <a:ea typeface="Times New Roman"/>
                          <a:cs typeface="Times New Roman"/>
                        </a:rPr>
                        <a:t>Virus</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578197">
                <a:tc>
                  <a:txBody>
                    <a:bodyPr/>
                    <a:lstStyle/>
                    <a:p>
                      <a:pPr marL="0" marR="0">
                        <a:lnSpc>
                          <a:spcPct val="115000"/>
                        </a:lnSpc>
                        <a:spcBef>
                          <a:spcPts val="0"/>
                        </a:spcBef>
                        <a:spcAft>
                          <a:spcPts val="0"/>
                        </a:spcAft>
                      </a:pPr>
                      <a:r>
                        <a:rPr lang="en-US" sz="1600">
                          <a:latin typeface="Times New Roman"/>
                          <a:ea typeface="Times New Roman"/>
                          <a:cs typeface="Times New Roman"/>
                        </a:rPr>
                        <a:t>Group</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600">
                          <a:latin typeface="Times New Roman"/>
                          <a:ea typeface="Times New Roman"/>
                          <a:cs typeface="Times New Roman"/>
                        </a:rPr>
                        <a:t>Enterovirus</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600" dirty="0" err="1">
                          <a:latin typeface="Times New Roman"/>
                          <a:ea typeface="Times New Roman"/>
                          <a:cs typeface="Times New Roman"/>
                        </a:rPr>
                        <a:t>Hepadna</a:t>
                      </a:r>
                      <a:r>
                        <a:rPr lang="en-US" sz="1600" dirty="0">
                          <a:latin typeface="Times New Roman"/>
                          <a:ea typeface="Times New Roman"/>
                          <a:cs typeface="Times New Roman"/>
                        </a:rPr>
                        <a:t> virus</a:t>
                      </a:r>
                      <a:endParaRPr lang="en-US" sz="1200" dirty="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600">
                          <a:latin typeface="Times New Roman"/>
                          <a:ea typeface="Times New Roman"/>
                          <a:cs typeface="Times New Roman"/>
                        </a:rPr>
                        <a:t>Flavivirus</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600">
                          <a:latin typeface="Times New Roman"/>
                          <a:ea typeface="Times New Roman"/>
                          <a:cs typeface="Times New Roman"/>
                        </a:rPr>
                        <a:t>Incomplete virus</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600">
                          <a:latin typeface="Times New Roman"/>
                          <a:ea typeface="Times New Roman"/>
                          <a:cs typeface="Times New Roman"/>
                        </a:rPr>
                        <a:t>Calicivirus</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297802">
                <a:tc>
                  <a:txBody>
                    <a:bodyPr/>
                    <a:lstStyle/>
                    <a:p>
                      <a:pPr marL="0" marR="0">
                        <a:lnSpc>
                          <a:spcPct val="115000"/>
                        </a:lnSpc>
                        <a:spcBef>
                          <a:spcPts val="0"/>
                        </a:spcBef>
                        <a:spcAft>
                          <a:spcPts val="0"/>
                        </a:spcAft>
                      </a:pPr>
                      <a:r>
                        <a:rPr lang="en-US" sz="1600">
                          <a:latin typeface="Times New Roman"/>
                          <a:ea typeface="Times New Roman"/>
                          <a:cs typeface="Times New Roman"/>
                        </a:rPr>
                        <a:t>Nucleic acid</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600">
                          <a:latin typeface="Times New Roman"/>
                          <a:ea typeface="Times New Roman"/>
                          <a:cs typeface="Times New Roman"/>
                        </a:rPr>
                        <a:t>RNA</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600">
                          <a:latin typeface="Times New Roman"/>
                          <a:ea typeface="Times New Roman"/>
                          <a:cs typeface="Times New Roman"/>
                        </a:rPr>
                        <a:t>DNA</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600">
                          <a:latin typeface="Times New Roman"/>
                          <a:ea typeface="Times New Roman"/>
                          <a:cs typeface="Times New Roman"/>
                        </a:rPr>
                        <a:t>RNA</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600">
                          <a:latin typeface="Times New Roman"/>
                          <a:ea typeface="Times New Roman"/>
                          <a:cs typeface="Times New Roman"/>
                        </a:rPr>
                        <a:t>RNA</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600">
                          <a:latin typeface="Times New Roman"/>
                          <a:ea typeface="Times New Roman"/>
                          <a:cs typeface="Times New Roman"/>
                        </a:rPr>
                        <a:t>RNA</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297802">
                <a:tc>
                  <a:txBody>
                    <a:bodyPr/>
                    <a:lstStyle/>
                    <a:p>
                      <a:pPr marL="0" marR="0">
                        <a:lnSpc>
                          <a:spcPct val="115000"/>
                        </a:lnSpc>
                        <a:spcBef>
                          <a:spcPts val="0"/>
                        </a:spcBef>
                        <a:spcAft>
                          <a:spcPts val="0"/>
                        </a:spcAft>
                      </a:pPr>
                      <a:r>
                        <a:rPr lang="en-US" sz="1600">
                          <a:latin typeface="Times New Roman"/>
                          <a:ea typeface="Times New Roman"/>
                          <a:cs typeface="Times New Roman"/>
                        </a:rPr>
                        <a:t>Size (diameter)</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600">
                          <a:latin typeface="Times New Roman"/>
                          <a:ea typeface="Times New Roman"/>
                          <a:cs typeface="Times New Roman"/>
                        </a:rPr>
                        <a:t>27 nm</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600">
                          <a:latin typeface="Times New Roman"/>
                          <a:ea typeface="Times New Roman"/>
                          <a:cs typeface="Times New Roman"/>
                        </a:rPr>
                        <a:t>42 nm</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600">
                          <a:latin typeface="Times New Roman"/>
                          <a:ea typeface="Times New Roman"/>
                          <a:cs typeface="Times New Roman"/>
                        </a:rPr>
                        <a:t>30-38 nm</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600">
                          <a:latin typeface="Times New Roman"/>
                          <a:ea typeface="Times New Roman"/>
                          <a:cs typeface="Times New Roman"/>
                        </a:rPr>
                        <a:t>35 nm</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600">
                          <a:latin typeface="Times New Roman"/>
                          <a:ea typeface="Times New Roman"/>
                          <a:cs typeface="Times New Roman"/>
                        </a:rPr>
                        <a:t>27 nm</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297802">
                <a:tc gridSpan="6">
                  <a:txBody>
                    <a:bodyPr/>
                    <a:lstStyle/>
                    <a:p>
                      <a:pPr marL="0" marR="0">
                        <a:lnSpc>
                          <a:spcPct val="115000"/>
                        </a:lnSpc>
                        <a:spcBef>
                          <a:spcPts val="0"/>
                        </a:spcBef>
                        <a:spcAft>
                          <a:spcPts val="0"/>
                        </a:spcAft>
                      </a:pPr>
                      <a:r>
                        <a:rPr lang="en-US" sz="1600" b="1" dirty="0">
                          <a:latin typeface="Times New Roman"/>
                          <a:ea typeface="Times New Roman"/>
                          <a:cs typeface="Times New Roman"/>
                        </a:rPr>
                        <a:t>Incubation</a:t>
                      </a:r>
                      <a:endParaRPr lang="en-US" sz="1200" dirty="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97802">
                <a:tc>
                  <a:txBody>
                    <a:bodyPr/>
                    <a:lstStyle/>
                    <a:p>
                      <a:pPr marL="0" marR="0">
                        <a:lnSpc>
                          <a:spcPct val="115000"/>
                        </a:lnSpc>
                        <a:spcBef>
                          <a:spcPts val="0"/>
                        </a:spcBef>
                        <a:spcAft>
                          <a:spcPts val="0"/>
                        </a:spcAft>
                      </a:pPr>
                      <a:r>
                        <a:rPr lang="en-US" sz="1600">
                          <a:latin typeface="Times New Roman"/>
                          <a:ea typeface="Times New Roman"/>
                          <a:cs typeface="Times New Roman"/>
                        </a:rPr>
                        <a:t>(weeks)</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600">
                          <a:latin typeface="Times New Roman"/>
                          <a:ea typeface="Times New Roman"/>
                          <a:cs typeface="Times New Roman"/>
                        </a:rPr>
                        <a:t>2-4</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600">
                          <a:latin typeface="Times New Roman"/>
                          <a:ea typeface="Times New Roman"/>
                          <a:cs typeface="Times New Roman"/>
                        </a:rPr>
                        <a:t>4-20</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600">
                          <a:latin typeface="Times New Roman"/>
                          <a:ea typeface="Times New Roman"/>
                          <a:cs typeface="Times New Roman"/>
                        </a:rPr>
                        <a:t>2-26</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600">
                          <a:latin typeface="Times New Roman"/>
                          <a:ea typeface="Times New Roman"/>
                          <a:cs typeface="Times New Roman"/>
                        </a:rPr>
                        <a:t>6-9</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600">
                          <a:latin typeface="Times New Roman"/>
                          <a:ea typeface="Times New Roman"/>
                          <a:cs typeface="Times New Roman"/>
                        </a:rPr>
                        <a:t>3-8</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297802">
                <a:tc gridSpan="6">
                  <a:txBody>
                    <a:bodyPr/>
                    <a:lstStyle/>
                    <a:p>
                      <a:pPr marL="0" marR="0">
                        <a:lnSpc>
                          <a:spcPct val="115000"/>
                        </a:lnSpc>
                        <a:spcBef>
                          <a:spcPts val="0"/>
                        </a:spcBef>
                        <a:spcAft>
                          <a:spcPts val="0"/>
                        </a:spcAft>
                      </a:pPr>
                      <a:r>
                        <a:rPr lang="en-US" sz="1600" b="1">
                          <a:latin typeface="Times New Roman"/>
                          <a:ea typeface="Times New Roman"/>
                          <a:cs typeface="Times New Roman"/>
                        </a:rPr>
                        <a:t>Spread</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97802">
                <a:tc>
                  <a:txBody>
                    <a:bodyPr/>
                    <a:lstStyle/>
                    <a:p>
                      <a:pPr marL="0" marR="0">
                        <a:lnSpc>
                          <a:spcPct val="115000"/>
                        </a:lnSpc>
                        <a:spcBef>
                          <a:spcPts val="0"/>
                        </a:spcBef>
                        <a:spcAft>
                          <a:spcPts val="0"/>
                        </a:spcAft>
                      </a:pPr>
                      <a:r>
                        <a:rPr lang="en-US" sz="1600">
                          <a:latin typeface="Times New Roman"/>
                          <a:ea typeface="Times New Roman"/>
                          <a:cs typeface="Times New Roman"/>
                        </a:rPr>
                        <a:t>Faeces</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600">
                          <a:latin typeface="Times New Roman"/>
                          <a:ea typeface="Times New Roman"/>
                          <a:cs typeface="Times New Roman"/>
                        </a:rPr>
                        <a:t>Yes</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600">
                          <a:latin typeface="Times New Roman"/>
                          <a:ea typeface="Times New Roman"/>
                          <a:cs typeface="Times New Roman"/>
                        </a:rPr>
                        <a:t>No</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600">
                          <a:latin typeface="Times New Roman"/>
                          <a:ea typeface="Times New Roman"/>
                          <a:cs typeface="Times New Roman"/>
                        </a:rPr>
                        <a:t>No</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600">
                          <a:latin typeface="Times New Roman"/>
                          <a:ea typeface="Times New Roman"/>
                          <a:cs typeface="Times New Roman"/>
                        </a:rPr>
                        <a:t>No</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600">
                          <a:latin typeface="Times New Roman"/>
                          <a:ea typeface="Times New Roman"/>
                          <a:cs typeface="Times New Roman"/>
                        </a:rPr>
                        <a:t>Yes</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297802">
                <a:tc>
                  <a:txBody>
                    <a:bodyPr/>
                    <a:lstStyle/>
                    <a:p>
                      <a:pPr marL="0" marR="0">
                        <a:lnSpc>
                          <a:spcPct val="115000"/>
                        </a:lnSpc>
                        <a:spcBef>
                          <a:spcPts val="0"/>
                        </a:spcBef>
                        <a:spcAft>
                          <a:spcPts val="0"/>
                        </a:spcAft>
                      </a:pPr>
                      <a:r>
                        <a:rPr lang="en-US" sz="1600">
                          <a:latin typeface="Times New Roman"/>
                          <a:ea typeface="Times New Roman"/>
                          <a:cs typeface="Times New Roman"/>
                        </a:rPr>
                        <a:t>Blood</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600">
                          <a:latin typeface="Times New Roman"/>
                          <a:ea typeface="Times New Roman"/>
                          <a:cs typeface="Times New Roman"/>
                        </a:rPr>
                        <a:t>Uncommon</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600">
                          <a:latin typeface="Times New Roman"/>
                          <a:ea typeface="Times New Roman"/>
                          <a:cs typeface="Times New Roman"/>
                        </a:rPr>
                        <a:t>Yes</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600">
                          <a:latin typeface="Times New Roman"/>
                          <a:ea typeface="Times New Roman"/>
                          <a:cs typeface="Times New Roman"/>
                        </a:rPr>
                        <a:t>Yes</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600">
                          <a:latin typeface="Times New Roman"/>
                          <a:ea typeface="Times New Roman"/>
                          <a:cs typeface="Times New Roman"/>
                        </a:rPr>
                        <a:t>Yes</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600">
                          <a:latin typeface="Times New Roman"/>
                          <a:ea typeface="Times New Roman"/>
                          <a:cs typeface="Times New Roman"/>
                        </a:rPr>
                        <a:t>No</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297802">
                <a:tc>
                  <a:txBody>
                    <a:bodyPr/>
                    <a:lstStyle/>
                    <a:p>
                      <a:pPr marL="0" marR="0">
                        <a:lnSpc>
                          <a:spcPct val="115000"/>
                        </a:lnSpc>
                        <a:spcBef>
                          <a:spcPts val="0"/>
                        </a:spcBef>
                        <a:spcAft>
                          <a:spcPts val="0"/>
                        </a:spcAft>
                      </a:pPr>
                      <a:r>
                        <a:rPr lang="en-US" sz="1600">
                          <a:latin typeface="Times New Roman"/>
                          <a:ea typeface="Times New Roman"/>
                          <a:cs typeface="Times New Roman"/>
                        </a:rPr>
                        <a:t>Saliva</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600">
                          <a:latin typeface="Times New Roman"/>
                          <a:ea typeface="Times New Roman"/>
                          <a:cs typeface="Times New Roman"/>
                        </a:rPr>
                        <a:t>Yes</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600">
                          <a:latin typeface="Times New Roman"/>
                          <a:ea typeface="Times New Roman"/>
                          <a:cs typeface="Times New Roman"/>
                        </a:rPr>
                        <a:t>Yes</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600">
                          <a:latin typeface="Times New Roman"/>
                          <a:ea typeface="Times New Roman"/>
                          <a:cs typeface="Times New Roman"/>
                        </a:rPr>
                        <a:t>Yes</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600">
                          <a:latin typeface="Times New Roman"/>
                          <a:ea typeface="Times New Roman"/>
                          <a:cs typeface="Times New Roman"/>
                        </a:rPr>
                        <a:t>Unknown</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600">
                          <a:latin typeface="Times New Roman"/>
                          <a:ea typeface="Times New Roman"/>
                          <a:cs typeface="Times New Roman"/>
                        </a:rPr>
                        <a:t>Unknown</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297802">
                <a:tc>
                  <a:txBody>
                    <a:bodyPr/>
                    <a:lstStyle/>
                    <a:p>
                      <a:pPr marL="0" marR="0">
                        <a:lnSpc>
                          <a:spcPct val="115000"/>
                        </a:lnSpc>
                        <a:spcBef>
                          <a:spcPts val="0"/>
                        </a:spcBef>
                        <a:spcAft>
                          <a:spcPts val="0"/>
                        </a:spcAft>
                      </a:pPr>
                      <a:r>
                        <a:rPr lang="en-US" sz="1600">
                          <a:latin typeface="Times New Roman"/>
                          <a:ea typeface="Times New Roman"/>
                          <a:cs typeface="Times New Roman"/>
                        </a:rPr>
                        <a:t>Sexual</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600">
                          <a:latin typeface="Times New Roman"/>
                          <a:ea typeface="Times New Roman"/>
                          <a:cs typeface="Times New Roman"/>
                        </a:rPr>
                        <a:t>Uncommon</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600">
                          <a:latin typeface="Times New Roman"/>
                          <a:ea typeface="Times New Roman"/>
                          <a:cs typeface="Times New Roman"/>
                        </a:rPr>
                        <a:t>Yes</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600">
                          <a:latin typeface="Times New Roman"/>
                          <a:ea typeface="Times New Roman"/>
                          <a:cs typeface="Times New Roman"/>
                        </a:rPr>
                        <a:t>Uncommon</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600">
                          <a:latin typeface="Times New Roman"/>
                          <a:ea typeface="Times New Roman"/>
                          <a:cs typeface="Times New Roman"/>
                        </a:rPr>
                        <a:t>Yes</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600">
                          <a:latin typeface="Times New Roman"/>
                          <a:ea typeface="Times New Roman"/>
                          <a:cs typeface="Times New Roman"/>
                        </a:rPr>
                        <a:t>Unknown</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297802">
                <a:tc>
                  <a:txBody>
                    <a:bodyPr/>
                    <a:lstStyle/>
                    <a:p>
                      <a:pPr marL="0" marR="0">
                        <a:lnSpc>
                          <a:spcPct val="115000"/>
                        </a:lnSpc>
                        <a:spcBef>
                          <a:spcPts val="0"/>
                        </a:spcBef>
                        <a:spcAft>
                          <a:spcPts val="0"/>
                        </a:spcAft>
                      </a:pPr>
                      <a:r>
                        <a:rPr lang="en-US" sz="1600">
                          <a:latin typeface="Times New Roman"/>
                          <a:ea typeface="Times New Roman"/>
                          <a:cs typeface="Times New Roman"/>
                        </a:rPr>
                        <a:t>Vertical</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600">
                          <a:latin typeface="Times New Roman"/>
                          <a:ea typeface="Times New Roman"/>
                          <a:cs typeface="Times New Roman"/>
                        </a:rPr>
                        <a:t>No</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600">
                          <a:latin typeface="Times New Roman"/>
                          <a:ea typeface="Times New Roman"/>
                          <a:cs typeface="Times New Roman"/>
                        </a:rPr>
                        <a:t>Yes</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600">
                          <a:latin typeface="Times New Roman"/>
                          <a:ea typeface="Times New Roman"/>
                          <a:cs typeface="Times New Roman"/>
                        </a:rPr>
                        <a:t>Uncommon</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600">
                          <a:latin typeface="Times New Roman"/>
                          <a:ea typeface="Times New Roman"/>
                          <a:cs typeface="Times New Roman"/>
                        </a:rPr>
                        <a:t>Yes</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600">
                          <a:latin typeface="Times New Roman"/>
                          <a:ea typeface="Times New Roman"/>
                          <a:cs typeface="Times New Roman"/>
                        </a:rPr>
                        <a:t>No</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578197">
                <a:tc>
                  <a:txBody>
                    <a:bodyPr/>
                    <a:lstStyle/>
                    <a:p>
                      <a:pPr marL="0" marR="0">
                        <a:lnSpc>
                          <a:spcPct val="115000"/>
                        </a:lnSpc>
                        <a:spcBef>
                          <a:spcPts val="0"/>
                        </a:spcBef>
                        <a:spcAft>
                          <a:spcPts val="0"/>
                        </a:spcAft>
                      </a:pPr>
                      <a:r>
                        <a:rPr lang="en-US" sz="1600">
                          <a:latin typeface="Times New Roman"/>
                          <a:ea typeface="Times New Roman"/>
                          <a:cs typeface="Times New Roman"/>
                        </a:rPr>
                        <a:t>Chronic infection</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600">
                          <a:latin typeface="Times New Roman"/>
                          <a:ea typeface="Times New Roman"/>
                          <a:cs typeface="Times New Roman"/>
                        </a:rPr>
                        <a:t>No</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600">
                          <a:latin typeface="Times New Roman"/>
                          <a:ea typeface="Times New Roman"/>
                          <a:cs typeface="Times New Roman"/>
                        </a:rPr>
                        <a:t>Yes</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600">
                          <a:latin typeface="Times New Roman"/>
                          <a:ea typeface="Times New Roman"/>
                          <a:cs typeface="Times New Roman"/>
                        </a:rPr>
                        <a:t>Yes</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600">
                          <a:latin typeface="Times New Roman"/>
                          <a:ea typeface="Times New Roman"/>
                          <a:cs typeface="Times New Roman"/>
                        </a:rPr>
                        <a:t>Yes</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600">
                          <a:latin typeface="Times New Roman"/>
                          <a:ea typeface="Times New Roman"/>
                          <a:cs typeface="Times New Roman"/>
                        </a:rPr>
                        <a:t>No</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297802">
                <a:tc gridSpan="6">
                  <a:txBody>
                    <a:bodyPr/>
                    <a:lstStyle/>
                    <a:p>
                      <a:pPr marL="0" marR="0">
                        <a:lnSpc>
                          <a:spcPct val="115000"/>
                        </a:lnSpc>
                        <a:spcBef>
                          <a:spcPts val="0"/>
                        </a:spcBef>
                        <a:spcAft>
                          <a:spcPts val="0"/>
                        </a:spcAft>
                      </a:pPr>
                      <a:r>
                        <a:rPr lang="en-US" sz="1600" b="1">
                          <a:latin typeface="Times New Roman"/>
                          <a:ea typeface="Times New Roman"/>
                          <a:cs typeface="Times New Roman"/>
                        </a:rPr>
                        <a:t>Prevention</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578197">
                <a:tc>
                  <a:txBody>
                    <a:bodyPr/>
                    <a:lstStyle/>
                    <a:p>
                      <a:pPr marL="0" marR="0">
                        <a:lnSpc>
                          <a:spcPct val="115000"/>
                        </a:lnSpc>
                        <a:spcBef>
                          <a:spcPts val="0"/>
                        </a:spcBef>
                        <a:spcAft>
                          <a:spcPts val="0"/>
                        </a:spcAft>
                      </a:pPr>
                      <a:r>
                        <a:rPr lang="en-US" sz="1600">
                          <a:latin typeface="Times New Roman"/>
                          <a:ea typeface="Times New Roman"/>
                          <a:cs typeface="Times New Roman"/>
                        </a:rPr>
                        <a:t>Active</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600">
                          <a:latin typeface="Times New Roman"/>
                          <a:ea typeface="Times New Roman"/>
                          <a:cs typeface="Times New Roman"/>
                        </a:rPr>
                        <a:t>Vaccine</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600">
                          <a:latin typeface="Times New Roman"/>
                          <a:ea typeface="Times New Roman"/>
                          <a:cs typeface="Times New Roman"/>
                        </a:rPr>
                        <a:t>Vaccine</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600">
                          <a:latin typeface="Times New Roman"/>
                          <a:ea typeface="Times New Roman"/>
                          <a:cs typeface="Times New Roman"/>
                        </a:rPr>
                        <a:t>No</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600">
                          <a:latin typeface="Times New Roman"/>
                          <a:ea typeface="Times New Roman"/>
                          <a:cs typeface="Times New Roman"/>
                        </a:rPr>
                        <a:t>Prevented by hepatitis</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600">
                          <a:latin typeface="Times New Roman"/>
                          <a:ea typeface="Times New Roman"/>
                          <a:cs typeface="Times New Roman"/>
                        </a:rPr>
                        <a:t>No</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578197">
                <a:tc>
                  <a:txBody>
                    <a:bodyPr/>
                    <a:lstStyle/>
                    <a:p>
                      <a:pPr marL="0" marR="0">
                        <a:lnSpc>
                          <a:spcPct val="115000"/>
                        </a:lnSpc>
                        <a:spcBef>
                          <a:spcPts val="0"/>
                        </a:spcBef>
                        <a:spcAft>
                          <a:spcPts val="0"/>
                        </a:spcAft>
                      </a:pPr>
                      <a:r>
                        <a:rPr lang="en-US" sz="1600">
                          <a:latin typeface="Times New Roman"/>
                          <a:ea typeface="Times New Roman"/>
                          <a:cs typeface="Times New Roman"/>
                        </a:rPr>
                        <a:t>Passive</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600">
                          <a:latin typeface="Times New Roman"/>
                          <a:ea typeface="Times New Roman"/>
                          <a:cs typeface="Times New Roman"/>
                        </a:rPr>
                        <a:t>Immune serum globulin</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600">
                          <a:latin typeface="Times New Roman"/>
                          <a:ea typeface="Times New Roman"/>
                          <a:cs typeface="Times New Roman"/>
                        </a:rPr>
                        <a:t>Hyperimmune serum globulin</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600">
                          <a:latin typeface="Times New Roman"/>
                          <a:ea typeface="Times New Roman"/>
                          <a:cs typeface="Times New Roman"/>
                        </a:rPr>
                        <a:t>No</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600">
                          <a:latin typeface="Times New Roman"/>
                          <a:ea typeface="Times New Roman"/>
                          <a:cs typeface="Times New Roman"/>
                        </a:rPr>
                        <a:t>B vaccination</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1600">
                          <a:latin typeface="Times New Roman"/>
                          <a:ea typeface="Times New Roman"/>
                          <a:cs typeface="Times New Roman"/>
                        </a:rPr>
                        <a:t>No</a:t>
                      </a:r>
                      <a:endParaRPr lang="en-US" sz="1200">
                        <a:latin typeface="Calibri"/>
                        <a:ea typeface="Calibri"/>
                        <a:cs typeface="Times New Roman"/>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227703">
                <a:tc gridSpan="6">
                  <a:txBody>
                    <a:bodyPr/>
                    <a:lstStyle/>
                    <a:p>
                      <a:pPr>
                        <a:lnSpc>
                          <a:spcPct val="115000"/>
                        </a:lnSpc>
                      </a:pPr>
                      <a:endParaRPr lang="en-US" sz="1200" dirty="0">
                        <a:latin typeface="Calibri"/>
                      </a:endParaRPr>
                    </a:p>
                  </a:txBody>
                  <a:tcPr marR="8705" marT="8703" marB="87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sp>
        <p:nvSpPr>
          <p:cNvPr id="5" name="Slide Number Placeholder 4"/>
          <p:cNvSpPr>
            <a:spLocks noGrp="1"/>
          </p:cNvSpPr>
          <p:nvPr>
            <p:ph type="sldNum" sz="quarter" idx="12"/>
          </p:nvPr>
        </p:nvSpPr>
        <p:spPr/>
        <p:txBody>
          <a:bodyPr/>
          <a:lstStyle/>
          <a:p>
            <a:pPr>
              <a:defRPr/>
            </a:pPr>
            <a:fld id="{C642CDBB-E276-4B44-AECE-ACF1D21378A9}" type="slidenum">
              <a:rPr lang="en-US"/>
              <a:pPr>
                <a:defRPr/>
              </a:pPr>
              <a:t>70</a:t>
            </a:fld>
            <a:endParaRPr lang="en-US"/>
          </a:p>
        </p:txBody>
      </p:sp>
    </p:spTree>
    <p:extLst>
      <p:ext uri="{BB962C8B-B14F-4D97-AF65-F5344CB8AC3E}">
        <p14:creationId xmlns:p14="http://schemas.microsoft.com/office/powerpoint/2010/main" val="280079618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Rectangle 2"/>
          <p:cNvSpPr>
            <a:spLocks noGrp="1" noChangeArrowheads="1"/>
          </p:cNvSpPr>
          <p:nvPr>
            <p:ph sz="quarter" idx="1"/>
          </p:nvPr>
        </p:nvSpPr>
        <p:spPr>
          <a:xfrm>
            <a:off x="304800" y="381000"/>
            <a:ext cx="8229600" cy="6019800"/>
          </a:xfrm>
        </p:spPr>
        <p:txBody>
          <a:bodyPr/>
          <a:lstStyle/>
          <a:p>
            <a:pPr eaLnBrk="1" hangingPunct="1">
              <a:buFontTx/>
              <a:buNone/>
            </a:pPr>
            <a:r>
              <a:rPr lang="en-US" altLang="en-US" sz="3600" b="1" u="sng" smtClean="0"/>
              <a:t>HEPATITIS  TYPE  A (INFECTIOUS HEPATITIS)</a:t>
            </a:r>
            <a:endParaRPr lang="en-US" altLang="en-US" sz="3600" u="sng" smtClean="0"/>
          </a:p>
          <a:p>
            <a:pPr eaLnBrk="1" hangingPunct="1"/>
            <a:r>
              <a:rPr lang="en-US" altLang="en-US" sz="3600" smtClean="0"/>
              <a:t>	An acute viral infection caused by hepatitis A virus.</a:t>
            </a:r>
          </a:p>
          <a:p>
            <a:pPr eaLnBrk="1" hangingPunct="1"/>
            <a:endParaRPr lang="en-US" altLang="en-US" sz="3600" b="1" smtClean="0"/>
          </a:p>
          <a:p>
            <a:pPr eaLnBrk="1" hangingPunct="1">
              <a:buFontTx/>
              <a:buNone/>
            </a:pPr>
            <a:r>
              <a:rPr lang="en-US" altLang="en-US" sz="3600" b="1" smtClean="0"/>
              <a:t>Predisposing factors</a:t>
            </a:r>
            <a:endParaRPr lang="en-US" altLang="en-US" sz="3600" smtClean="0"/>
          </a:p>
          <a:p>
            <a:pPr lvl="1" eaLnBrk="1" hangingPunct="1"/>
            <a:r>
              <a:rPr lang="en-US" altLang="en-US" sz="3600" smtClean="0"/>
              <a:t>Overcrowding with poor sanitation facilities.</a:t>
            </a:r>
          </a:p>
          <a:p>
            <a:pPr lvl="1" eaLnBrk="1" hangingPunct="1"/>
            <a:r>
              <a:rPr lang="en-US" altLang="en-US" sz="3600" smtClean="0"/>
              <a:t>Affects people of low social economical status</a:t>
            </a:r>
          </a:p>
          <a:p>
            <a:pPr lvl="1" eaLnBrk="1" hangingPunct="1"/>
            <a:r>
              <a:rPr lang="en-US" altLang="en-US" sz="3600" smtClean="0"/>
              <a:t>Alcohol intake.</a:t>
            </a:r>
          </a:p>
          <a:p>
            <a:pPr lvl="1" eaLnBrk="1" hangingPunct="1"/>
            <a:r>
              <a:rPr lang="en-US" altLang="en-US" sz="3600" smtClean="0"/>
              <a:t>Contact with an infected individual</a:t>
            </a:r>
          </a:p>
        </p:txBody>
      </p:sp>
      <p:sp>
        <p:nvSpPr>
          <p:cNvPr id="3" name="Slide Number Placeholder 2"/>
          <p:cNvSpPr>
            <a:spLocks noGrp="1"/>
          </p:cNvSpPr>
          <p:nvPr>
            <p:ph type="sldNum" sz="quarter" idx="12"/>
          </p:nvPr>
        </p:nvSpPr>
        <p:spPr/>
        <p:txBody>
          <a:bodyPr/>
          <a:lstStyle/>
          <a:p>
            <a:pPr>
              <a:defRPr/>
            </a:pPr>
            <a:fld id="{6047EDFD-3E33-4E9D-9580-8065ECD90FAD}" type="slidenum">
              <a:rPr lang="en-US"/>
              <a:pPr>
                <a:defRPr/>
              </a:pPr>
              <a:t>71</a:t>
            </a:fld>
            <a:endParaRPr lang="en-US"/>
          </a:p>
        </p:txBody>
      </p:sp>
    </p:spTree>
    <p:extLst>
      <p:ext uri="{BB962C8B-B14F-4D97-AF65-F5344CB8AC3E}">
        <p14:creationId xmlns:p14="http://schemas.microsoft.com/office/powerpoint/2010/main" val="264903452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Rectangle 2"/>
          <p:cNvSpPr>
            <a:spLocks noGrp="1" noChangeArrowheads="1"/>
          </p:cNvSpPr>
          <p:nvPr>
            <p:ph sz="quarter" idx="1"/>
          </p:nvPr>
        </p:nvSpPr>
        <p:spPr>
          <a:xfrm>
            <a:off x="457200" y="838200"/>
            <a:ext cx="8229600" cy="5287963"/>
          </a:xfrm>
        </p:spPr>
        <p:txBody>
          <a:bodyPr/>
          <a:lstStyle/>
          <a:p>
            <a:pPr eaLnBrk="1" hangingPunct="1">
              <a:buFontTx/>
              <a:buNone/>
            </a:pPr>
            <a:r>
              <a:rPr lang="en-US" altLang="en-US" sz="4400" b="1" u="sng" smtClean="0"/>
              <a:t>Epidemiology</a:t>
            </a:r>
            <a:endParaRPr lang="en-US" altLang="en-US" sz="4400" u="sng" smtClean="0"/>
          </a:p>
          <a:p>
            <a:pPr eaLnBrk="1" hangingPunct="1"/>
            <a:r>
              <a:rPr lang="en-US" altLang="en-US" sz="4400" smtClean="0"/>
              <a:t>AGE-children &amp; young adults are commonly affected.</a:t>
            </a:r>
          </a:p>
          <a:p>
            <a:pPr eaLnBrk="1" hangingPunct="1"/>
            <a:r>
              <a:rPr lang="en-US" altLang="en-US" sz="4400" smtClean="0"/>
              <a:t>IP-30-60- days.</a:t>
            </a:r>
          </a:p>
          <a:p>
            <a:pPr eaLnBrk="1" hangingPunct="1"/>
            <a:r>
              <a:rPr lang="en-US" altLang="en-US" sz="4400" smtClean="0"/>
              <a:t>MODE OF SPREAD-faecal oral from chronic carriers, Parenteral.</a:t>
            </a:r>
          </a:p>
          <a:p>
            <a:pPr eaLnBrk="1" hangingPunct="1"/>
            <a:endParaRPr lang="en-US" altLang="en-US" sz="4400" smtClean="0"/>
          </a:p>
        </p:txBody>
      </p:sp>
      <p:sp>
        <p:nvSpPr>
          <p:cNvPr id="3" name="Slide Number Placeholder 2"/>
          <p:cNvSpPr>
            <a:spLocks noGrp="1"/>
          </p:cNvSpPr>
          <p:nvPr>
            <p:ph type="sldNum" sz="quarter" idx="12"/>
          </p:nvPr>
        </p:nvSpPr>
        <p:spPr/>
        <p:txBody>
          <a:bodyPr/>
          <a:lstStyle/>
          <a:p>
            <a:pPr>
              <a:defRPr/>
            </a:pPr>
            <a:fld id="{BFEF2742-FD71-40F4-91B5-88EA5C43AEB8}" type="slidenum">
              <a:rPr lang="en-US"/>
              <a:pPr>
                <a:defRPr/>
              </a:pPr>
              <a:t>72</a:t>
            </a:fld>
            <a:endParaRPr lang="en-US"/>
          </a:p>
        </p:txBody>
      </p:sp>
    </p:spTree>
    <p:extLst>
      <p:ext uri="{BB962C8B-B14F-4D97-AF65-F5344CB8AC3E}">
        <p14:creationId xmlns:p14="http://schemas.microsoft.com/office/powerpoint/2010/main" val="35554562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Rectangle 2"/>
          <p:cNvSpPr>
            <a:spLocks noGrp="1" noChangeArrowheads="1"/>
          </p:cNvSpPr>
          <p:nvPr>
            <p:ph sz="quarter" idx="1"/>
          </p:nvPr>
        </p:nvSpPr>
        <p:spPr>
          <a:xfrm>
            <a:off x="457200" y="533400"/>
            <a:ext cx="8229600" cy="5943600"/>
          </a:xfrm>
        </p:spPr>
        <p:txBody>
          <a:bodyPr/>
          <a:lstStyle/>
          <a:p>
            <a:pPr eaLnBrk="1" hangingPunct="1">
              <a:lnSpc>
                <a:spcPct val="80000"/>
              </a:lnSpc>
              <a:buFontTx/>
              <a:buNone/>
            </a:pPr>
            <a:r>
              <a:rPr lang="en-US" altLang="en-US" sz="2800" b="1" smtClean="0"/>
              <a:t>Pathology</a:t>
            </a:r>
            <a:endParaRPr lang="en-US" altLang="en-US" sz="2800" smtClean="0"/>
          </a:p>
          <a:p>
            <a:pPr eaLnBrk="1" hangingPunct="1">
              <a:lnSpc>
                <a:spcPct val="80000"/>
              </a:lnSpc>
              <a:buFontTx/>
              <a:buNone/>
            </a:pPr>
            <a:r>
              <a:rPr lang="en-US" altLang="en-US" sz="2800" smtClean="0"/>
              <a:t>	The route of entry is via the mouth. When the virus enters the body, the patient gets viraemia. The virus can then affect any organ e.g. GIT, spleen, pancreas, heart and predominantly the liver.</a:t>
            </a:r>
          </a:p>
          <a:p>
            <a:pPr eaLnBrk="1" hangingPunct="1">
              <a:lnSpc>
                <a:spcPct val="80000"/>
              </a:lnSpc>
              <a:buFontTx/>
              <a:buNone/>
            </a:pPr>
            <a:r>
              <a:rPr lang="en-US" altLang="en-US" sz="2800" smtClean="0"/>
              <a:t>	Following infection involving the liver, the hepatocytes get inflamed, become swollen and enlarge. As a result there will be stasis of bile due to occlusion of the bile canaliculi and later necrosis occurs.</a:t>
            </a:r>
          </a:p>
          <a:p>
            <a:pPr eaLnBrk="1" hangingPunct="1">
              <a:lnSpc>
                <a:spcPct val="80000"/>
              </a:lnSpc>
              <a:buFontTx/>
              <a:buNone/>
            </a:pPr>
            <a:r>
              <a:rPr lang="en-US" altLang="en-US" sz="2800" smtClean="0"/>
              <a:t>	All these changes that occur in the liver are reversible once the acute phase of the illness subsides.</a:t>
            </a:r>
          </a:p>
          <a:p>
            <a:pPr eaLnBrk="1" hangingPunct="1">
              <a:lnSpc>
                <a:spcPct val="80000"/>
              </a:lnSpc>
              <a:buFontTx/>
              <a:buNone/>
            </a:pPr>
            <a:r>
              <a:rPr lang="en-US" altLang="en-US" sz="2800" smtClean="0"/>
              <a:t>	In a few cases, massive cell necrosis may occur leading to hepatic failure with death eventually.</a:t>
            </a:r>
          </a:p>
        </p:txBody>
      </p:sp>
      <p:sp>
        <p:nvSpPr>
          <p:cNvPr id="3" name="Slide Number Placeholder 2"/>
          <p:cNvSpPr>
            <a:spLocks noGrp="1"/>
          </p:cNvSpPr>
          <p:nvPr>
            <p:ph type="sldNum" sz="quarter" idx="12"/>
          </p:nvPr>
        </p:nvSpPr>
        <p:spPr/>
        <p:txBody>
          <a:bodyPr/>
          <a:lstStyle/>
          <a:p>
            <a:pPr>
              <a:defRPr/>
            </a:pPr>
            <a:fld id="{142ADC7B-EFF9-4181-8DF8-8BAE929DAD96}" type="slidenum">
              <a:rPr lang="en-US"/>
              <a:pPr>
                <a:defRPr/>
              </a:pPr>
              <a:t>73</a:t>
            </a:fld>
            <a:endParaRPr lang="en-US"/>
          </a:p>
        </p:txBody>
      </p:sp>
    </p:spTree>
    <p:extLst>
      <p:ext uri="{BB962C8B-B14F-4D97-AF65-F5344CB8AC3E}">
        <p14:creationId xmlns:p14="http://schemas.microsoft.com/office/powerpoint/2010/main" val="42769026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0" name="Rectangle 2"/>
          <p:cNvSpPr>
            <a:spLocks noGrp="1" noChangeArrowheads="1"/>
          </p:cNvSpPr>
          <p:nvPr>
            <p:ph sz="quarter" idx="1"/>
          </p:nvPr>
        </p:nvSpPr>
        <p:spPr>
          <a:xfrm>
            <a:off x="457200" y="304800"/>
            <a:ext cx="8229600" cy="5867400"/>
          </a:xfrm>
        </p:spPr>
        <p:txBody>
          <a:bodyPr>
            <a:normAutofit fontScale="92500" lnSpcReduction="10000"/>
          </a:bodyPr>
          <a:lstStyle/>
          <a:p>
            <a:pPr marL="660400" indent="-660400" eaLnBrk="1" hangingPunct="1">
              <a:buFontTx/>
              <a:buNone/>
              <a:defRPr/>
            </a:pPr>
            <a:r>
              <a:rPr lang="en-US" sz="3600" b="1" dirty="0"/>
              <a:t>Clinical features</a:t>
            </a:r>
            <a:endParaRPr lang="en-US" sz="3600" dirty="0"/>
          </a:p>
          <a:p>
            <a:pPr marL="1135063" lvl="1" indent="-495300" eaLnBrk="1" hangingPunct="1">
              <a:defRPr/>
            </a:pPr>
            <a:r>
              <a:rPr lang="en-US" sz="3200" dirty="0"/>
              <a:t>Non specific constitutional features e.g. fever, general malaise, chills, headache, back and limp pains.</a:t>
            </a:r>
          </a:p>
          <a:p>
            <a:pPr marL="1135063" lvl="1" indent="-495300" eaLnBrk="1" hangingPunct="1">
              <a:defRPr/>
            </a:pPr>
            <a:r>
              <a:rPr lang="en-US" sz="3200" dirty="0"/>
              <a:t>Nausea, vomiting with diarrhea</a:t>
            </a:r>
          </a:p>
          <a:p>
            <a:pPr marL="1135063" lvl="1" indent="-495300" eaLnBrk="1" hangingPunct="1">
              <a:defRPr/>
            </a:pPr>
            <a:r>
              <a:rPr lang="en-US" sz="3200" dirty="0"/>
              <a:t>Anorexia esp. to fatty foods</a:t>
            </a:r>
          </a:p>
          <a:p>
            <a:pPr marL="1135063" lvl="1" indent="-495300" eaLnBrk="1" hangingPunct="1">
              <a:defRPr/>
            </a:pPr>
            <a:r>
              <a:rPr lang="en-US" sz="3200" dirty="0"/>
              <a:t>Loss of desire to smoke.</a:t>
            </a:r>
          </a:p>
          <a:p>
            <a:pPr marL="1135063" lvl="1" indent="-495300" eaLnBrk="1" hangingPunct="1">
              <a:defRPr/>
            </a:pPr>
            <a:r>
              <a:rPr lang="en-US" sz="3200" dirty="0"/>
              <a:t>Arthritis with </a:t>
            </a:r>
            <a:r>
              <a:rPr lang="en-US" sz="3200" dirty="0" err="1"/>
              <a:t>arthralgia</a:t>
            </a:r>
            <a:endParaRPr lang="en-US" sz="3200" dirty="0"/>
          </a:p>
          <a:p>
            <a:pPr marL="1135063" lvl="1" indent="-495300" eaLnBrk="1" hangingPunct="1">
              <a:defRPr/>
            </a:pPr>
            <a:r>
              <a:rPr lang="en-US" sz="3200" dirty="0"/>
              <a:t>Occasionally </a:t>
            </a:r>
            <a:r>
              <a:rPr lang="en-US" sz="3200" dirty="0" err="1"/>
              <a:t>urticaria</a:t>
            </a:r>
            <a:r>
              <a:rPr lang="en-US" sz="3200" dirty="0"/>
              <a:t> and skin rash</a:t>
            </a:r>
          </a:p>
          <a:p>
            <a:pPr marL="1135063" lvl="1" indent="-495300" eaLnBrk="1" hangingPunct="1">
              <a:defRPr/>
            </a:pPr>
            <a:r>
              <a:rPr lang="en-US" sz="3200" dirty="0"/>
              <a:t>Pain in the RUQ</a:t>
            </a:r>
          </a:p>
          <a:p>
            <a:pPr marL="1135063" lvl="1" indent="-495300" eaLnBrk="1" hangingPunct="1">
              <a:defRPr/>
            </a:pPr>
            <a:r>
              <a:rPr lang="en-US" sz="3200" dirty="0"/>
              <a:t>Yellowness of the sclera      </a:t>
            </a:r>
          </a:p>
          <a:p>
            <a:pPr marL="1135063" lvl="1" indent="-495300" eaLnBrk="1" hangingPunct="1">
              <a:defRPr/>
            </a:pPr>
            <a:r>
              <a:rPr lang="en-US" sz="3200" dirty="0"/>
              <a:t>May pass dark urine occasionally pale stools.</a:t>
            </a:r>
          </a:p>
        </p:txBody>
      </p:sp>
      <p:sp>
        <p:nvSpPr>
          <p:cNvPr id="3" name="Slide Number Placeholder 2"/>
          <p:cNvSpPr>
            <a:spLocks noGrp="1"/>
          </p:cNvSpPr>
          <p:nvPr>
            <p:ph type="sldNum" sz="quarter" idx="12"/>
          </p:nvPr>
        </p:nvSpPr>
        <p:spPr/>
        <p:txBody>
          <a:bodyPr/>
          <a:lstStyle/>
          <a:p>
            <a:pPr>
              <a:defRPr/>
            </a:pPr>
            <a:fld id="{EF6EB91D-A896-41C0-A5EE-A6670F0AC57E}" type="slidenum">
              <a:rPr lang="en-US"/>
              <a:pPr>
                <a:defRPr/>
              </a:pPr>
              <a:t>74</a:t>
            </a:fld>
            <a:endParaRPr lang="en-US"/>
          </a:p>
        </p:txBody>
      </p:sp>
    </p:spTree>
    <p:extLst>
      <p:ext uri="{BB962C8B-B14F-4D97-AF65-F5344CB8AC3E}">
        <p14:creationId xmlns:p14="http://schemas.microsoft.com/office/powerpoint/2010/main" val="397548116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2"/>
          <p:cNvSpPr>
            <a:spLocks noGrp="1" noChangeArrowheads="1"/>
          </p:cNvSpPr>
          <p:nvPr>
            <p:ph sz="quarter" idx="1"/>
          </p:nvPr>
        </p:nvSpPr>
        <p:spPr>
          <a:xfrm>
            <a:off x="457200" y="381000"/>
            <a:ext cx="8229600" cy="6096000"/>
          </a:xfrm>
        </p:spPr>
        <p:txBody>
          <a:bodyPr/>
          <a:lstStyle/>
          <a:p>
            <a:pPr marL="660400" indent="-660400" eaLnBrk="1" hangingPunct="1">
              <a:buFontTx/>
              <a:buNone/>
            </a:pPr>
            <a:r>
              <a:rPr lang="en-US" altLang="en-US" sz="2800" b="1" smtClean="0"/>
              <a:t>O/E</a:t>
            </a:r>
            <a:endParaRPr lang="en-US" altLang="en-US" sz="2800" smtClean="0"/>
          </a:p>
          <a:p>
            <a:pPr marL="1035050" lvl="1" indent="-577850" eaLnBrk="1" hangingPunct="1"/>
            <a:r>
              <a:rPr lang="en-US" altLang="en-US" smtClean="0"/>
              <a:t>Sick looking</a:t>
            </a:r>
          </a:p>
          <a:p>
            <a:pPr marL="1035050" lvl="1" indent="-577850" eaLnBrk="1" hangingPunct="1"/>
            <a:r>
              <a:rPr lang="en-US" altLang="en-US" smtClean="0"/>
              <a:t>Jaundice</a:t>
            </a:r>
          </a:p>
          <a:p>
            <a:pPr marL="1035050" lvl="1" indent="-577850" eaLnBrk="1" hangingPunct="1"/>
            <a:r>
              <a:rPr lang="en-US" altLang="en-US" smtClean="0"/>
              <a:t>Febrile</a:t>
            </a:r>
          </a:p>
          <a:p>
            <a:pPr marL="1035050" lvl="1" indent="-577850" eaLnBrk="1" hangingPunct="1"/>
            <a:r>
              <a:rPr lang="en-US" altLang="en-US" smtClean="0"/>
              <a:t>Lymphadenopathy (cervical)</a:t>
            </a:r>
            <a:endParaRPr lang="en-US" altLang="en-US" b="1" smtClean="0"/>
          </a:p>
          <a:p>
            <a:pPr marL="660400" indent="-660400" eaLnBrk="1" hangingPunct="1">
              <a:buFontTx/>
              <a:buNone/>
            </a:pPr>
            <a:r>
              <a:rPr lang="en-US" altLang="en-US" sz="2800" b="1" smtClean="0"/>
              <a:t>P/A</a:t>
            </a:r>
            <a:endParaRPr lang="en-US" altLang="en-US" sz="2800" smtClean="0"/>
          </a:p>
          <a:p>
            <a:pPr marL="1035050" lvl="1" indent="-577850" eaLnBrk="1" hangingPunct="1"/>
            <a:r>
              <a:rPr lang="en-US" altLang="en-US" smtClean="0"/>
              <a:t>smooth tender hepatomegaly</a:t>
            </a:r>
          </a:p>
          <a:p>
            <a:pPr marL="1035050" lvl="1" indent="-577850" eaLnBrk="1" hangingPunct="1"/>
            <a:r>
              <a:rPr lang="en-US" altLang="en-US" smtClean="0"/>
              <a:t>Splenomegaly.</a:t>
            </a:r>
            <a:endParaRPr lang="en-US" altLang="en-US" b="1" smtClean="0"/>
          </a:p>
          <a:p>
            <a:pPr marL="660400" indent="-660400" eaLnBrk="1" hangingPunct="1">
              <a:buFontTx/>
              <a:buNone/>
            </a:pPr>
            <a:r>
              <a:rPr lang="en-US" altLang="en-US" sz="2800" b="1" smtClean="0"/>
              <a:t>DX</a:t>
            </a:r>
            <a:endParaRPr lang="en-US" altLang="en-US" sz="2800" smtClean="0"/>
          </a:p>
          <a:p>
            <a:pPr marL="1035050" lvl="1" indent="-577850" eaLnBrk="1" hangingPunct="1"/>
            <a:r>
              <a:rPr lang="en-US" altLang="en-US" smtClean="0"/>
              <a:t>clinical S+S</a:t>
            </a:r>
          </a:p>
          <a:p>
            <a:pPr marL="1035050" lvl="1" indent="-577850" eaLnBrk="1" hangingPunct="1"/>
            <a:r>
              <a:rPr lang="en-US" altLang="en-US" smtClean="0"/>
              <a:t>HX and examination</a:t>
            </a:r>
          </a:p>
          <a:p>
            <a:pPr marL="1035050" lvl="1" indent="-577850" eaLnBrk="1" hangingPunct="1"/>
            <a:r>
              <a:rPr lang="en-US" altLang="en-US" smtClean="0"/>
              <a:t>HX of contact with a person who had jaundice.</a:t>
            </a:r>
          </a:p>
        </p:txBody>
      </p:sp>
      <p:sp>
        <p:nvSpPr>
          <p:cNvPr id="3" name="Slide Number Placeholder 2"/>
          <p:cNvSpPr>
            <a:spLocks noGrp="1"/>
          </p:cNvSpPr>
          <p:nvPr>
            <p:ph type="sldNum" sz="quarter" idx="12"/>
          </p:nvPr>
        </p:nvSpPr>
        <p:spPr/>
        <p:txBody>
          <a:bodyPr/>
          <a:lstStyle/>
          <a:p>
            <a:pPr>
              <a:defRPr/>
            </a:pPr>
            <a:fld id="{2F7E308F-DC6D-4F3B-8348-A820D8289282}" type="slidenum">
              <a:rPr lang="en-US"/>
              <a:pPr>
                <a:defRPr/>
              </a:pPr>
              <a:t>75</a:t>
            </a:fld>
            <a:endParaRPr lang="en-US"/>
          </a:p>
        </p:txBody>
      </p:sp>
    </p:spTree>
    <p:extLst>
      <p:ext uri="{BB962C8B-B14F-4D97-AF65-F5344CB8AC3E}">
        <p14:creationId xmlns:p14="http://schemas.microsoft.com/office/powerpoint/2010/main" val="391691088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Content Placeholder 2"/>
          <p:cNvSpPr>
            <a:spLocks noGrp="1"/>
          </p:cNvSpPr>
          <p:nvPr>
            <p:ph idx="1"/>
          </p:nvPr>
        </p:nvSpPr>
        <p:spPr>
          <a:xfrm>
            <a:off x="152400" y="304800"/>
            <a:ext cx="8991600" cy="6248400"/>
          </a:xfrm>
        </p:spPr>
        <p:txBody>
          <a:bodyPr/>
          <a:lstStyle/>
          <a:p>
            <a:pPr>
              <a:buFont typeface="Wingdings 2" pitchFamily="18" charset="2"/>
              <a:buNone/>
            </a:pPr>
            <a:r>
              <a:rPr lang="en-US" altLang="en-US" sz="4800" b="1" u="sng" smtClean="0"/>
              <a:t>Investigations</a:t>
            </a:r>
            <a:endParaRPr lang="en-US" altLang="en-US" sz="3600" b="1" u="sng" smtClean="0"/>
          </a:p>
          <a:p>
            <a:r>
              <a:rPr lang="en-US" altLang="en-US" sz="3600" smtClean="0"/>
              <a:t>Only one HAV antigen has been found; individuals infected with HAV make an antibody to this antigen (anti-HAV). </a:t>
            </a:r>
          </a:p>
          <a:p>
            <a:r>
              <a:rPr lang="en-US" altLang="en-US" sz="3600" smtClean="0"/>
              <a:t>Anti-HAV is important in diagnosis, as HAV is only present in the blood transiently during the incubation period. </a:t>
            </a:r>
          </a:p>
          <a:p>
            <a:r>
              <a:rPr lang="en-US" altLang="en-US" sz="3600" smtClean="0"/>
              <a:t>Excretion in the stools occurs for only 7-14 days after the onset of the clinical illness and the virus cannot be grown readily. </a:t>
            </a:r>
          </a:p>
        </p:txBody>
      </p:sp>
      <p:sp>
        <p:nvSpPr>
          <p:cNvPr id="4" name="Slide Number Placeholder 3"/>
          <p:cNvSpPr>
            <a:spLocks noGrp="1"/>
          </p:cNvSpPr>
          <p:nvPr>
            <p:ph type="sldNum" sz="quarter" idx="12"/>
          </p:nvPr>
        </p:nvSpPr>
        <p:spPr/>
        <p:txBody>
          <a:bodyPr/>
          <a:lstStyle/>
          <a:p>
            <a:pPr>
              <a:defRPr/>
            </a:pPr>
            <a:fld id="{C176DA01-6FD0-4DA4-9270-566DF93F5CEF}" type="slidenum">
              <a:rPr lang="en-US"/>
              <a:pPr>
                <a:defRPr/>
              </a:pPr>
              <a:t>76</a:t>
            </a:fld>
            <a:endParaRPr lang="en-US"/>
          </a:p>
        </p:txBody>
      </p:sp>
    </p:spTree>
    <p:extLst>
      <p:ext uri="{BB962C8B-B14F-4D97-AF65-F5344CB8AC3E}">
        <p14:creationId xmlns:p14="http://schemas.microsoft.com/office/powerpoint/2010/main" val="386439007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Content Placeholder 2"/>
          <p:cNvSpPr>
            <a:spLocks noGrp="1"/>
          </p:cNvSpPr>
          <p:nvPr>
            <p:ph idx="1"/>
          </p:nvPr>
        </p:nvSpPr>
        <p:spPr>
          <a:xfrm>
            <a:off x="381000" y="76200"/>
            <a:ext cx="8458200" cy="6324600"/>
          </a:xfrm>
        </p:spPr>
        <p:txBody>
          <a:bodyPr/>
          <a:lstStyle/>
          <a:p>
            <a:r>
              <a:rPr lang="en-US" altLang="en-US" sz="3600" smtClean="0"/>
              <a:t>Anti-HAV of the IgM type, indicating a primary immune response, is already present in the blood at the onset of the clinical illness and is diagnostic of an acute HAV infection. </a:t>
            </a:r>
          </a:p>
          <a:p>
            <a:r>
              <a:rPr lang="en-US" altLang="en-US" sz="3600" smtClean="0"/>
              <a:t>Titres of this antibody fall to low levels within about 3 months of recovery. </a:t>
            </a:r>
          </a:p>
          <a:p>
            <a:r>
              <a:rPr lang="en-US" altLang="en-US" sz="3600" smtClean="0"/>
              <a:t>Anti-HAV of the IgG type is of no diagnostic value as HAV infection is common and this antibody persists for years after infection, but it can be used as a marker of previous HAV infection. Its presence indicates immunity to HAV.</a:t>
            </a:r>
          </a:p>
          <a:p>
            <a:endParaRPr lang="en-US" altLang="en-US" sz="3600" smtClean="0"/>
          </a:p>
        </p:txBody>
      </p:sp>
      <p:sp>
        <p:nvSpPr>
          <p:cNvPr id="4" name="Slide Number Placeholder 3"/>
          <p:cNvSpPr>
            <a:spLocks noGrp="1"/>
          </p:cNvSpPr>
          <p:nvPr>
            <p:ph type="sldNum" sz="quarter" idx="12"/>
          </p:nvPr>
        </p:nvSpPr>
        <p:spPr/>
        <p:txBody>
          <a:bodyPr/>
          <a:lstStyle/>
          <a:p>
            <a:pPr>
              <a:defRPr/>
            </a:pPr>
            <a:fld id="{5C887710-B3FF-4827-AF37-BCD9AC588754}" type="slidenum">
              <a:rPr lang="en-US"/>
              <a:pPr>
                <a:defRPr/>
              </a:pPr>
              <a:t>77</a:t>
            </a:fld>
            <a:endParaRPr lang="en-US"/>
          </a:p>
        </p:txBody>
      </p:sp>
    </p:spTree>
    <p:extLst>
      <p:ext uri="{BB962C8B-B14F-4D97-AF65-F5344CB8AC3E}">
        <p14:creationId xmlns:p14="http://schemas.microsoft.com/office/powerpoint/2010/main" val="5456833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Content Placeholder 2"/>
          <p:cNvSpPr>
            <a:spLocks noGrp="1"/>
          </p:cNvSpPr>
          <p:nvPr>
            <p:ph idx="1"/>
          </p:nvPr>
        </p:nvSpPr>
        <p:spPr>
          <a:xfrm>
            <a:off x="381000" y="457200"/>
            <a:ext cx="8305800" cy="5668963"/>
          </a:xfrm>
        </p:spPr>
        <p:txBody>
          <a:bodyPr/>
          <a:lstStyle/>
          <a:p>
            <a:pPr>
              <a:buFont typeface="Wingdings 2" pitchFamily="18" charset="2"/>
              <a:buNone/>
            </a:pPr>
            <a:r>
              <a:rPr lang="en-US" altLang="en-US" sz="4000" smtClean="0"/>
              <a:t>-↑Alkaline phosphatase especially if there is cholestasis levels are elevated.</a:t>
            </a:r>
          </a:p>
          <a:p>
            <a:pPr>
              <a:buFont typeface="Wingdings 2" pitchFamily="18" charset="2"/>
              <a:buNone/>
            </a:pPr>
            <a:r>
              <a:rPr lang="en-US" altLang="en-US" sz="4000" smtClean="0"/>
              <a:t>-Serum bilirubin levels↑ –hyperbilirubinaemia - mostly unconjugated.</a:t>
            </a:r>
          </a:p>
          <a:p>
            <a:pPr>
              <a:buFont typeface="Wingdings 2" pitchFamily="18" charset="2"/>
              <a:buNone/>
            </a:pPr>
            <a:r>
              <a:rPr lang="en-US" altLang="en-US" sz="4000" smtClean="0"/>
              <a:t>-Routine FBC –may show lymphocytosis or leucopenia. PT may be prolonged in severe cases with ↑ESR.</a:t>
            </a:r>
          </a:p>
          <a:p>
            <a:pPr>
              <a:buFont typeface="Wingdings 2" pitchFamily="18" charset="2"/>
              <a:buNone/>
            </a:pPr>
            <a:r>
              <a:rPr lang="en-US" altLang="en-US" sz="4000" smtClean="0"/>
              <a:t> </a:t>
            </a:r>
          </a:p>
          <a:p>
            <a:pPr>
              <a:buFont typeface="Wingdings 2" pitchFamily="18" charset="2"/>
              <a:buNone/>
            </a:pPr>
            <a:endParaRPr lang="en-US" altLang="en-US" sz="4000" smtClean="0"/>
          </a:p>
        </p:txBody>
      </p:sp>
      <p:sp>
        <p:nvSpPr>
          <p:cNvPr id="4" name="Slide Number Placeholder 3"/>
          <p:cNvSpPr>
            <a:spLocks noGrp="1"/>
          </p:cNvSpPr>
          <p:nvPr>
            <p:ph type="sldNum" sz="quarter" idx="12"/>
          </p:nvPr>
        </p:nvSpPr>
        <p:spPr/>
        <p:txBody>
          <a:bodyPr/>
          <a:lstStyle/>
          <a:p>
            <a:pPr>
              <a:defRPr/>
            </a:pPr>
            <a:fld id="{139E8A9E-9028-4186-942E-77172CB1FB2C}" type="slidenum">
              <a:rPr lang="en-US"/>
              <a:pPr>
                <a:defRPr/>
              </a:pPr>
              <a:t>78</a:t>
            </a:fld>
            <a:endParaRPr lang="en-US"/>
          </a:p>
        </p:txBody>
      </p:sp>
    </p:spTree>
    <p:extLst>
      <p:ext uri="{BB962C8B-B14F-4D97-AF65-F5344CB8AC3E}">
        <p14:creationId xmlns:p14="http://schemas.microsoft.com/office/powerpoint/2010/main" val="298393262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Content Placeholder 2"/>
          <p:cNvSpPr>
            <a:spLocks noGrp="1"/>
          </p:cNvSpPr>
          <p:nvPr>
            <p:ph idx="1"/>
          </p:nvPr>
        </p:nvSpPr>
        <p:spPr>
          <a:xfrm>
            <a:off x="304800" y="304800"/>
            <a:ext cx="8610600" cy="6324600"/>
          </a:xfrm>
        </p:spPr>
        <p:txBody>
          <a:bodyPr/>
          <a:lstStyle/>
          <a:p>
            <a:pPr>
              <a:buFont typeface="Wingdings 2" pitchFamily="18" charset="2"/>
              <a:buNone/>
            </a:pPr>
            <a:r>
              <a:rPr lang="en-US" altLang="en-US" sz="4800" b="1" u="sng" smtClean="0"/>
              <a:t>Treatment</a:t>
            </a:r>
            <a:endParaRPr lang="en-US" altLang="en-US" sz="4400" u="sng" smtClean="0"/>
          </a:p>
          <a:p>
            <a:r>
              <a:rPr lang="en-US" altLang="en-US" sz="4400" smtClean="0"/>
              <a:t>Mainly supportive – no specific anti-virals.</a:t>
            </a:r>
          </a:p>
          <a:p>
            <a:pPr lvl="1"/>
            <a:r>
              <a:rPr lang="en-US" altLang="en-US" sz="3600" smtClean="0"/>
              <a:t>Control fever</a:t>
            </a:r>
          </a:p>
          <a:p>
            <a:pPr lvl="1"/>
            <a:r>
              <a:rPr lang="en-US" altLang="en-US" sz="3600" smtClean="0"/>
              <a:t>Fluid balance</a:t>
            </a:r>
          </a:p>
          <a:p>
            <a:pPr lvl="1"/>
            <a:r>
              <a:rPr lang="en-US" altLang="en-US" sz="3600" smtClean="0"/>
              <a:t>Adequate nutrition, ↑CHO, ↓protein</a:t>
            </a:r>
          </a:p>
          <a:p>
            <a:pPr lvl="1"/>
            <a:r>
              <a:rPr lang="en-US" altLang="en-US" sz="3600" smtClean="0"/>
              <a:t>Multivitamin supplements</a:t>
            </a:r>
          </a:p>
          <a:p>
            <a:pPr lvl="1"/>
            <a:r>
              <a:rPr lang="en-US" altLang="en-US" sz="3600" smtClean="0"/>
              <a:t>Avoid alcohol</a:t>
            </a:r>
          </a:p>
          <a:p>
            <a:r>
              <a:rPr lang="en-US" altLang="en-US" sz="4400" smtClean="0"/>
              <a:t>Hospital admission is not necessary</a:t>
            </a:r>
          </a:p>
          <a:p>
            <a:endParaRPr lang="en-US" altLang="en-US" sz="4400" smtClean="0"/>
          </a:p>
        </p:txBody>
      </p:sp>
      <p:sp>
        <p:nvSpPr>
          <p:cNvPr id="4" name="Slide Number Placeholder 3"/>
          <p:cNvSpPr>
            <a:spLocks noGrp="1"/>
          </p:cNvSpPr>
          <p:nvPr>
            <p:ph type="sldNum" sz="quarter" idx="12"/>
          </p:nvPr>
        </p:nvSpPr>
        <p:spPr/>
        <p:txBody>
          <a:bodyPr/>
          <a:lstStyle/>
          <a:p>
            <a:pPr>
              <a:defRPr/>
            </a:pPr>
            <a:fld id="{37A63DAF-D250-410B-8121-4E4C385C6774}" type="slidenum">
              <a:rPr lang="en-US"/>
              <a:pPr>
                <a:defRPr/>
              </a:pPr>
              <a:t>79</a:t>
            </a:fld>
            <a:endParaRPr lang="en-US"/>
          </a:p>
        </p:txBody>
      </p:sp>
    </p:spTree>
    <p:extLst>
      <p:ext uri="{BB962C8B-B14F-4D97-AF65-F5344CB8AC3E}">
        <p14:creationId xmlns:p14="http://schemas.microsoft.com/office/powerpoint/2010/main" val="18401698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ChangeArrowheads="1"/>
          </p:cNvSpPr>
          <p:nvPr>
            <p:ph type="title"/>
          </p:nvPr>
        </p:nvSpPr>
        <p:spPr>
          <a:xfrm>
            <a:off x="457200" y="228600"/>
            <a:ext cx="8229600" cy="533400"/>
          </a:xfrm>
        </p:spPr>
        <p:txBody>
          <a:bodyPr/>
          <a:lstStyle/>
          <a:p>
            <a:pPr eaLnBrk="1" hangingPunct="1"/>
            <a:r>
              <a:rPr lang="en-US" altLang="en-US" sz="2800" b="1" smtClean="0">
                <a:solidFill>
                  <a:schemeClr val="tx1"/>
                </a:solidFill>
              </a:rPr>
              <a:t>Hepatic acinus</a:t>
            </a:r>
            <a:r>
              <a:rPr lang="en-US" altLang="en-US" sz="2800" smtClean="0">
                <a:solidFill>
                  <a:schemeClr val="tx1"/>
                </a:solidFill>
              </a:rPr>
              <a:t>. Functional unit of the liver. </a:t>
            </a:r>
          </a:p>
        </p:txBody>
      </p:sp>
      <p:pic>
        <p:nvPicPr>
          <p:cNvPr id="418819" name="Picture 3"/>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52400" y="838200"/>
            <a:ext cx="8763000" cy="5791200"/>
          </a:xfrm>
          <a:noFill/>
        </p:spPr>
      </p:pic>
      <p:sp>
        <p:nvSpPr>
          <p:cNvPr id="4" name="Slide Number Placeholder 3"/>
          <p:cNvSpPr>
            <a:spLocks noGrp="1"/>
          </p:cNvSpPr>
          <p:nvPr>
            <p:ph type="sldNum" sz="quarter" idx="12"/>
          </p:nvPr>
        </p:nvSpPr>
        <p:spPr/>
        <p:txBody>
          <a:bodyPr/>
          <a:lstStyle/>
          <a:p>
            <a:pPr>
              <a:defRPr/>
            </a:pPr>
            <a:fld id="{5FF0241E-79B2-48F0-8646-9428E70A9B7C}" type="slidenum">
              <a:rPr lang="en-US"/>
              <a:pPr>
                <a:defRPr/>
              </a:pPr>
              <a:t>8</a:t>
            </a:fld>
            <a:endParaRPr lang="en-US"/>
          </a:p>
        </p:txBody>
      </p:sp>
    </p:spTree>
    <p:extLst>
      <p:ext uri="{BB962C8B-B14F-4D97-AF65-F5344CB8AC3E}">
        <p14:creationId xmlns:p14="http://schemas.microsoft.com/office/powerpoint/2010/main" val="300871091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686800" cy="6400800"/>
          </a:xfrm>
        </p:spPr>
        <p:txBody>
          <a:bodyPr>
            <a:normAutofit lnSpcReduction="10000"/>
          </a:bodyPr>
          <a:lstStyle/>
          <a:p>
            <a:pPr>
              <a:buFont typeface="Wingdings 2" pitchFamily="18" charset="2"/>
              <a:buNone/>
              <a:defRPr/>
            </a:pPr>
            <a:r>
              <a:rPr lang="en-US" b="1" u="sng" dirty="0"/>
              <a:t>Course and prognosis</a:t>
            </a:r>
            <a:endParaRPr lang="en-US" u="sng" dirty="0"/>
          </a:p>
          <a:p>
            <a:pPr>
              <a:defRPr/>
            </a:pPr>
            <a:r>
              <a:rPr lang="en-US" dirty="0"/>
              <a:t>The prognosis is excellent, and most patients make complete recovery. Mortality in the young is 0.1% but increases with age.</a:t>
            </a:r>
          </a:p>
          <a:p>
            <a:pPr>
              <a:defRPr/>
            </a:pPr>
            <a:r>
              <a:rPr lang="en-US" dirty="0"/>
              <a:t>Death may occur due to </a:t>
            </a:r>
            <a:r>
              <a:rPr lang="en-US" dirty="0" err="1"/>
              <a:t>fulminant</a:t>
            </a:r>
            <a:r>
              <a:rPr lang="en-US" dirty="0"/>
              <a:t> hepatic necrosis. During </a:t>
            </a:r>
            <a:r>
              <a:rPr lang="en-US" dirty="0" err="1"/>
              <a:t>covalescency</a:t>
            </a:r>
            <a:r>
              <a:rPr lang="en-US" dirty="0"/>
              <a:t> 5-15% of patients may have relapse of hepatitis but this settles spontaneously.</a:t>
            </a:r>
          </a:p>
          <a:p>
            <a:pPr>
              <a:defRPr/>
            </a:pPr>
            <a:r>
              <a:rPr lang="en-US" dirty="0"/>
              <a:t>Occasionally, more severe jaundice with </a:t>
            </a:r>
            <a:r>
              <a:rPr lang="en-US" dirty="0" err="1"/>
              <a:t>cholestasis</a:t>
            </a:r>
            <a:r>
              <a:rPr lang="en-US" dirty="0"/>
              <a:t> may run a prolonged course of 7-20 weeks.</a:t>
            </a:r>
          </a:p>
          <a:p>
            <a:pPr>
              <a:buFont typeface="Wingdings 2" pitchFamily="18" charset="2"/>
              <a:buNone/>
              <a:defRPr/>
            </a:pPr>
            <a:r>
              <a:rPr lang="en-US" dirty="0"/>
              <a:t> </a:t>
            </a:r>
          </a:p>
          <a:p>
            <a:pPr>
              <a:buFont typeface="Wingdings 2" pitchFamily="18" charset="2"/>
              <a:buNone/>
              <a:defRPr/>
            </a:pPr>
            <a:r>
              <a:rPr lang="en-US" b="1" u="sng" dirty="0"/>
              <a:t>Complications</a:t>
            </a:r>
            <a:endParaRPr lang="en-US" u="sng" dirty="0"/>
          </a:p>
          <a:p>
            <a:pPr>
              <a:defRPr/>
            </a:pPr>
            <a:r>
              <a:rPr lang="en-US" dirty="0"/>
              <a:t>Post hepatitis syndrome – patient complains of debility for several months after resolution of symptoms and normal bio-chemical parameters. Treatment is reassurance.</a:t>
            </a:r>
          </a:p>
          <a:p>
            <a:pPr>
              <a:buFont typeface="Wingdings 2" pitchFamily="18" charset="2"/>
              <a:buNone/>
              <a:defRPr/>
            </a:pPr>
            <a:endParaRPr lang="en-US" b="1" dirty="0"/>
          </a:p>
          <a:p>
            <a:pPr>
              <a:buFont typeface="Wingdings 2" pitchFamily="18" charset="2"/>
              <a:buNone/>
              <a:defRPr/>
            </a:pPr>
            <a:r>
              <a:rPr lang="en-US" b="1" dirty="0"/>
              <a:t>NB</a:t>
            </a:r>
            <a:r>
              <a:rPr lang="en-US" dirty="0"/>
              <a:t>: HAV hepatitis / infection NEVER progresses to chronic disease.</a:t>
            </a:r>
          </a:p>
          <a:p>
            <a:pPr>
              <a:defRPr/>
            </a:pPr>
            <a:endParaRPr lang="en-US" dirty="0"/>
          </a:p>
          <a:p>
            <a:pPr>
              <a:defRPr/>
            </a:pPr>
            <a:endParaRPr lang="en-US" dirty="0"/>
          </a:p>
        </p:txBody>
      </p:sp>
      <p:sp>
        <p:nvSpPr>
          <p:cNvPr id="4" name="Slide Number Placeholder 3"/>
          <p:cNvSpPr>
            <a:spLocks noGrp="1"/>
          </p:cNvSpPr>
          <p:nvPr>
            <p:ph type="sldNum" sz="quarter" idx="12"/>
          </p:nvPr>
        </p:nvSpPr>
        <p:spPr/>
        <p:txBody>
          <a:bodyPr/>
          <a:lstStyle/>
          <a:p>
            <a:pPr>
              <a:defRPr/>
            </a:pPr>
            <a:fld id="{9CB8E597-43E0-4BAC-A045-457D3BDA0C18}" type="slidenum">
              <a:rPr lang="en-US"/>
              <a:pPr>
                <a:defRPr/>
              </a:pPr>
              <a:t>80</a:t>
            </a:fld>
            <a:endParaRPr lang="en-US"/>
          </a:p>
        </p:txBody>
      </p:sp>
    </p:spTree>
    <p:extLst>
      <p:ext uri="{BB962C8B-B14F-4D97-AF65-F5344CB8AC3E}">
        <p14:creationId xmlns:p14="http://schemas.microsoft.com/office/powerpoint/2010/main" val="314105148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0" name="Content Placeholder 2"/>
          <p:cNvSpPr>
            <a:spLocks noGrp="1"/>
          </p:cNvSpPr>
          <p:nvPr>
            <p:ph idx="1"/>
          </p:nvPr>
        </p:nvSpPr>
        <p:spPr>
          <a:xfrm>
            <a:off x="228600" y="228600"/>
            <a:ext cx="8686800" cy="6400800"/>
          </a:xfrm>
        </p:spPr>
        <p:txBody>
          <a:bodyPr/>
          <a:lstStyle/>
          <a:p>
            <a:pPr>
              <a:buFont typeface="Wingdings 2" pitchFamily="18" charset="2"/>
              <a:buNone/>
            </a:pPr>
            <a:r>
              <a:rPr lang="en-US" altLang="en-US" sz="3600" b="1" smtClean="0"/>
              <a:t>Prevention</a:t>
            </a:r>
            <a:endParaRPr lang="en-US" altLang="en-US" sz="3600" smtClean="0"/>
          </a:p>
          <a:p>
            <a:pPr>
              <a:buFont typeface="Wingdings 2" pitchFamily="18" charset="2"/>
              <a:buNone/>
            </a:pPr>
            <a:r>
              <a:rPr lang="en-US" altLang="en-US" sz="3600" smtClean="0"/>
              <a:t>1. Maintain good hygiene</a:t>
            </a:r>
          </a:p>
          <a:p>
            <a:pPr>
              <a:buFont typeface="Wingdings 2" pitchFamily="18" charset="2"/>
              <a:buNone/>
            </a:pPr>
            <a:r>
              <a:rPr lang="en-US" altLang="en-US" sz="3600" smtClean="0"/>
              <a:t>Water sanitation, safe water, boiling drinking H</a:t>
            </a:r>
            <a:r>
              <a:rPr lang="en-US" altLang="en-US" sz="3600" baseline="-25000" smtClean="0"/>
              <a:t>2</a:t>
            </a:r>
            <a:r>
              <a:rPr lang="en-US" altLang="en-US" sz="3600" smtClean="0"/>
              <a:t>O for 10mins (kills viruses).</a:t>
            </a:r>
          </a:p>
          <a:p>
            <a:pPr>
              <a:buFont typeface="Wingdings 2" pitchFamily="18" charset="2"/>
              <a:buNone/>
            </a:pPr>
            <a:r>
              <a:rPr lang="en-US" altLang="en-US" sz="3600" smtClean="0"/>
              <a:t>2. Active immunization –formaldehydeinactivated HAV vaccines used. These include HAV;harrix or HA &amp; B, twinrix from GSK – Starts becoming effective in 2/52 -4/52</a:t>
            </a:r>
          </a:p>
          <a:p>
            <a:pPr>
              <a:buFont typeface="Wingdings 2" pitchFamily="18" charset="2"/>
              <a:buNone/>
            </a:pPr>
            <a:r>
              <a:rPr lang="en-US" altLang="en-US" sz="3600" smtClean="0"/>
              <a:t> </a:t>
            </a:r>
          </a:p>
          <a:p>
            <a:pPr>
              <a:buFont typeface="Wingdings 2" pitchFamily="18" charset="2"/>
              <a:buNone/>
            </a:pPr>
            <a:endParaRPr lang="en-US" altLang="en-US" sz="3600" smtClean="0"/>
          </a:p>
        </p:txBody>
      </p:sp>
      <p:sp>
        <p:nvSpPr>
          <p:cNvPr id="4" name="Slide Number Placeholder 3"/>
          <p:cNvSpPr>
            <a:spLocks noGrp="1"/>
          </p:cNvSpPr>
          <p:nvPr>
            <p:ph type="sldNum" sz="quarter" idx="12"/>
          </p:nvPr>
        </p:nvSpPr>
        <p:spPr/>
        <p:txBody>
          <a:bodyPr/>
          <a:lstStyle/>
          <a:p>
            <a:pPr>
              <a:defRPr/>
            </a:pPr>
            <a:fld id="{6CF9BFB7-27E6-4248-B845-68B43297951A}" type="slidenum">
              <a:rPr lang="en-US"/>
              <a:pPr>
                <a:defRPr/>
              </a:pPr>
              <a:t>81</a:t>
            </a:fld>
            <a:endParaRPr lang="en-US"/>
          </a:p>
        </p:txBody>
      </p:sp>
    </p:spTree>
    <p:extLst>
      <p:ext uri="{BB962C8B-B14F-4D97-AF65-F5344CB8AC3E}">
        <p14:creationId xmlns:p14="http://schemas.microsoft.com/office/powerpoint/2010/main" val="72412920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Content Placeholder 2"/>
          <p:cNvSpPr>
            <a:spLocks noGrp="1"/>
          </p:cNvSpPr>
          <p:nvPr>
            <p:ph idx="1"/>
          </p:nvPr>
        </p:nvSpPr>
        <p:spPr>
          <a:xfrm>
            <a:off x="228600" y="228600"/>
            <a:ext cx="8686800" cy="6400800"/>
          </a:xfrm>
        </p:spPr>
        <p:txBody>
          <a:bodyPr/>
          <a:lstStyle/>
          <a:p>
            <a:pPr>
              <a:buFont typeface="Wingdings 2" pitchFamily="18" charset="2"/>
              <a:buNone/>
            </a:pPr>
            <a:r>
              <a:rPr lang="en-US" altLang="en-US" sz="3200" smtClean="0"/>
              <a:t>Vaccines may be given to:</a:t>
            </a:r>
          </a:p>
          <a:p>
            <a:r>
              <a:rPr lang="en-US" altLang="en-US" sz="3200" smtClean="0"/>
              <a:t>People travelling to HAV endemic areas.</a:t>
            </a:r>
          </a:p>
          <a:p>
            <a:r>
              <a:rPr lang="en-US" altLang="en-US" sz="3200" smtClean="0"/>
              <a:t>Patients with chronic liver disease.</a:t>
            </a:r>
          </a:p>
          <a:p>
            <a:r>
              <a:rPr lang="en-US" altLang="en-US" sz="3200" smtClean="0"/>
              <a:t>Patients with haemophilia.</a:t>
            </a:r>
          </a:p>
          <a:p>
            <a:r>
              <a:rPr lang="en-US" altLang="en-US" sz="3200" smtClean="0"/>
              <a:t>Workers with frequent contact with HAV hepatitis cases.</a:t>
            </a:r>
          </a:p>
          <a:p>
            <a:pPr>
              <a:buFont typeface="Wingdings 2" pitchFamily="18" charset="2"/>
              <a:buNone/>
            </a:pPr>
            <a:r>
              <a:rPr lang="en-US" altLang="en-US" sz="3200" smtClean="0"/>
              <a:t>-Passive immunization by normal human immunoglobulin at 0.04 -0.06ml/kg i.m –not frequently used and is indicated for close contacts of patients with hepatitis A (post-exposure prophylaxis –but only in pre-exposure if you are going to an area with an epidemic outbreak).</a:t>
            </a:r>
          </a:p>
          <a:p>
            <a:endParaRPr lang="en-US" altLang="en-US" sz="3200" smtClean="0"/>
          </a:p>
        </p:txBody>
      </p:sp>
      <p:sp>
        <p:nvSpPr>
          <p:cNvPr id="4" name="Slide Number Placeholder 3"/>
          <p:cNvSpPr>
            <a:spLocks noGrp="1"/>
          </p:cNvSpPr>
          <p:nvPr>
            <p:ph type="sldNum" sz="quarter" idx="12"/>
          </p:nvPr>
        </p:nvSpPr>
        <p:spPr/>
        <p:txBody>
          <a:bodyPr/>
          <a:lstStyle/>
          <a:p>
            <a:pPr>
              <a:defRPr/>
            </a:pPr>
            <a:fld id="{7FBE7CB9-8C8F-4B6F-831D-8C6306EA4697}" type="slidenum">
              <a:rPr lang="en-US"/>
              <a:pPr>
                <a:defRPr/>
              </a:pPr>
              <a:t>82</a:t>
            </a:fld>
            <a:endParaRPr lang="en-US"/>
          </a:p>
        </p:txBody>
      </p:sp>
    </p:spTree>
    <p:extLst>
      <p:ext uri="{BB962C8B-B14F-4D97-AF65-F5344CB8AC3E}">
        <p14:creationId xmlns:p14="http://schemas.microsoft.com/office/powerpoint/2010/main" val="176339525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Title 1"/>
          <p:cNvSpPr>
            <a:spLocks noGrp="1"/>
          </p:cNvSpPr>
          <p:nvPr>
            <p:ph type="title"/>
          </p:nvPr>
        </p:nvSpPr>
        <p:spPr>
          <a:xfrm>
            <a:off x="533400" y="2514600"/>
            <a:ext cx="8229600" cy="1143000"/>
          </a:xfrm>
        </p:spPr>
        <p:txBody>
          <a:bodyPr/>
          <a:lstStyle/>
          <a:p>
            <a:r>
              <a:rPr lang="en-US" altLang="en-US" sz="11500" b="1" smtClean="0"/>
              <a:t>HEPATITIS B</a:t>
            </a:r>
            <a:endParaRPr lang="en-US" altLang="en-US" sz="11500" smtClean="0"/>
          </a:p>
        </p:txBody>
      </p:sp>
      <p:sp>
        <p:nvSpPr>
          <p:cNvPr id="3" name="Slide Number Placeholder 2"/>
          <p:cNvSpPr>
            <a:spLocks noGrp="1"/>
          </p:cNvSpPr>
          <p:nvPr>
            <p:ph type="sldNum" sz="quarter" idx="12"/>
          </p:nvPr>
        </p:nvSpPr>
        <p:spPr/>
        <p:txBody>
          <a:bodyPr/>
          <a:lstStyle/>
          <a:p>
            <a:pPr>
              <a:defRPr/>
            </a:pPr>
            <a:fld id="{C5E0F014-F7A7-4F1F-AA82-40D186920FED}" type="slidenum">
              <a:rPr lang="en-US"/>
              <a:pPr>
                <a:defRPr/>
              </a:pPr>
              <a:t>83</a:t>
            </a:fld>
            <a:endParaRPr lang="en-US"/>
          </a:p>
        </p:txBody>
      </p:sp>
    </p:spTree>
    <p:extLst>
      <p:ext uri="{BB962C8B-B14F-4D97-AF65-F5344CB8AC3E}">
        <p14:creationId xmlns:p14="http://schemas.microsoft.com/office/powerpoint/2010/main" val="181922311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Rectangle 2"/>
          <p:cNvSpPr>
            <a:spLocks noGrp="1" noChangeArrowheads="1"/>
          </p:cNvSpPr>
          <p:nvPr>
            <p:ph type="title"/>
          </p:nvPr>
        </p:nvSpPr>
        <p:spPr>
          <a:xfrm>
            <a:off x="914400" y="-152400"/>
            <a:ext cx="7772400" cy="1143000"/>
          </a:xfrm>
        </p:spPr>
        <p:txBody>
          <a:bodyPr/>
          <a:lstStyle/>
          <a:p>
            <a:pPr eaLnBrk="1" hangingPunct="1"/>
            <a:r>
              <a:rPr lang="en-US" altLang="en-US" b="1" smtClean="0"/>
              <a:t>HEPATITIS B</a:t>
            </a:r>
          </a:p>
        </p:txBody>
      </p:sp>
      <p:sp>
        <p:nvSpPr>
          <p:cNvPr id="496643" name="Rectangle 3"/>
          <p:cNvSpPr>
            <a:spLocks noGrp="1" noChangeArrowheads="1"/>
          </p:cNvSpPr>
          <p:nvPr>
            <p:ph sz="quarter" idx="1"/>
          </p:nvPr>
        </p:nvSpPr>
        <p:spPr>
          <a:xfrm>
            <a:off x="457200" y="1295400"/>
            <a:ext cx="8229600" cy="4267200"/>
          </a:xfrm>
        </p:spPr>
        <p:txBody>
          <a:bodyPr/>
          <a:lstStyle/>
          <a:p>
            <a:pPr marL="660400" indent="-660400" eaLnBrk="1" hangingPunct="1">
              <a:buFontTx/>
              <a:buNone/>
            </a:pPr>
            <a:r>
              <a:rPr lang="en-US" altLang="en-US" sz="4800" smtClean="0"/>
              <a:t>-This is an acute viral infection caused by viral strain Hepatitis type B.</a:t>
            </a:r>
          </a:p>
          <a:p>
            <a:pPr marL="660400" indent="-660400" eaLnBrk="1" hangingPunct="1">
              <a:buFontTx/>
              <a:buNone/>
            </a:pPr>
            <a:r>
              <a:rPr lang="en-US" altLang="en-US" sz="4800" smtClean="0"/>
              <a:t>-More severe than hepatitis A.</a:t>
            </a:r>
          </a:p>
          <a:p>
            <a:pPr marL="660400" indent="-660400" eaLnBrk="1" hangingPunct="1">
              <a:buFontTx/>
              <a:buNone/>
            </a:pPr>
            <a:r>
              <a:rPr lang="en-US" altLang="en-US" sz="4800" smtClean="0"/>
              <a:t>-The onset is insidious.</a:t>
            </a:r>
          </a:p>
          <a:p>
            <a:pPr marL="660400" indent="-660400" eaLnBrk="1" hangingPunct="1">
              <a:buFontTx/>
              <a:buNone/>
            </a:pPr>
            <a:r>
              <a:rPr lang="en-US" altLang="en-US" sz="4800" smtClean="0"/>
              <a:t>-Ip-50-180 days.</a:t>
            </a:r>
            <a:endParaRPr lang="en-US" altLang="en-US" sz="4800" b="1" smtClean="0"/>
          </a:p>
          <a:p>
            <a:pPr marL="660400" indent="-660400" eaLnBrk="1" hangingPunct="1">
              <a:buFontTx/>
              <a:buNone/>
            </a:pPr>
            <a:endParaRPr lang="en-US" altLang="en-US" sz="4800" smtClean="0"/>
          </a:p>
          <a:p>
            <a:pPr marL="660400" indent="-660400" eaLnBrk="1" hangingPunct="1">
              <a:buFontTx/>
              <a:buNone/>
            </a:pPr>
            <a:endParaRPr lang="en-US" altLang="en-US" sz="4800" smtClean="0"/>
          </a:p>
        </p:txBody>
      </p:sp>
      <p:sp>
        <p:nvSpPr>
          <p:cNvPr id="4" name="Slide Number Placeholder 3"/>
          <p:cNvSpPr>
            <a:spLocks noGrp="1"/>
          </p:cNvSpPr>
          <p:nvPr>
            <p:ph type="sldNum" sz="quarter" idx="12"/>
          </p:nvPr>
        </p:nvSpPr>
        <p:spPr/>
        <p:txBody>
          <a:bodyPr/>
          <a:lstStyle/>
          <a:p>
            <a:pPr>
              <a:defRPr/>
            </a:pPr>
            <a:fld id="{536142E2-2303-4759-95CF-A1B8FA3AC8C3}" type="slidenum">
              <a:rPr lang="en-US"/>
              <a:pPr>
                <a:defRPr/>
              </a:pPr>
              <a:t>84</a:t>
            </a:fld>
            <a:endParaRPr lang="en-US"/>
          </a:p>
        </p:txBody>
      </p:sp>
    </p:spTree>
    <p:extLst>
      <p:ext uri="{BB962C8B-B14F-4D97-AF65-F5344CB8AC3E}">
        <p14:creationId xmlns:p14="http://schemas.microsoft.com/office/powerpoint/2010/main" val="252225368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610600" cy="6400800"/>
          </a:xfrm>
        </p:spPr>
        <p:txBody>
          <a:bodyPr>
            <a:normAutofit/>
          </a:bodyPr>
          <a:lstStyle/>
          <a:p>
            <a:pPr>
              <a:defRPr/>
            </a:pPr>
            <a:r>
              <a:rPr lang="en-US" dirty="0"/>
              <a:t>Belongs to a DNA </a:t>
            </a:r>
            <a:r>
              <a:rPr lang="en-US" dirty="0" err="1"/>
              <a:t>hepadinaviridae</a:t>
            </a:r>
            <a:r>
              <a:rPr lang="en-US" dirty="0"/>
              <a:t>. </a:t>
            </a:r>
          </a:p>
          <a:p>
            <a:pPr>
              <a:defRPr/>
            </a:pPr>
            <a:r>
              <a:rPr lang="en-US" dirty="0"/>
              <a:t>It has 4 genes coding for 5 proteins.</a:t>
            </a:r>
          </a:p>
          <a:p>
            <a:pPr marL="514350" indent="-514350">
              <a:buFont typeface="+mj-lt"/>
              <a:buAutoNum type="arabicPeriod"/>
              <a:defRPr/>
            </a:pPr>
            <a:r>
              <a:rPr lang="en-US" dirty="0"/>
              <a:t>Gene S –Codes for hepatitis B surface antigen (</a:t>
            </a:r>
            <a:r>
              <a:rPr lang="en-US" dirty="0" err="1"/>
              <a:t>HBsAg</a:t>
            </a:r>
            <a:r>
              <a:rPr lang="en-US" dirty="0"/>
              <a:t>) on the surface of the virus.</a:t>
            </a:r>
          </a:p>
          <a:p>
            <a:pPr marL="514350" indent="-514350">
              <a:buFont typeface="+mj-lt"/>
              <a:buAutoNum type="arabicPeriod"/>
              <a:defRPr/>
            </a:pPr>
            <a:r>
              <a:rPr lang="en-US" dirty="0"/>
              <a:t>Gene C –Hepatitis B core antigen (</a:t>
            </a:r>
            <a:r>
              <a:rPr lang="en-US" dirty="0" err="1"/>
              <a:t>HBcAg</a:t>
            </a:r>
            <a:r>
              <a:rPr lang="en-US" dirty="0"/>
              <a:t>) and hepatitis B e antigen (</a:t>
            </a:r>
            <a:r>
              <a:rPr lang="en-US" dirty="0" err="1"/>
              <a:t>HBeAg</a:t>
            </a:r>
            <a:r>
              <a:rPr lang="en-US" dirty="0"/>
              <a:t>). These are </a:t>
            </a:r>
            <a:r>
              <a:rPr lang="en-US" dirty="0" err="1"/>
              <a:t>nucleocapsid</a:t>
            </a:r>
            <a:r>
              <a:rPr lang="en-US" dirty="0"/>
              <a:t> proteins.</a:t>
            </a:r>
          </a:p>
          <a:p>
            <a:pPr marL="514350" indent="-514350">
              <a:buFont typeface="+mj-lt"/>
              <a:buAutoNum type="arabicPeriod"/>
              <a:defRPr/>
            </a:pPr>
            <a:r>
              <a:rPr lang="en-US" dirty="0"/>
              <a:t>Gene P – Codes for DNA polymerase. The activity of this protein is reverse transcriptase which allows the viral genome to </a:t>
            </a:r>
            <a:r>
              <a:rPr lang="en-US" dirty="0" err="1"/>
              <a:t>intergrate</a:t>
            </a:r>
            <a:r>
              <a:rPr lang="en-US" dirty="0"/>
              <a:t>.</a:t>
            </a:r>
          </a:p>
          <a:p>
            <a:pPr marL="514350" indent="-514350">
              <a:buFont typeface="+mj-lt"/>
              <a:buAutoNum type="arabicPeriod"/>
              <a:defRPr/>
            </a:pPr>
            <a:r>
              <a:rPr lang="en-US" dirty="0"/>
              <a:t>Gene X – Codes for x-protein; a transcription regulator for other proteins.</a:t>
            </a:r>
          </a:p>
          <a:p>
            <a:pPr>
              <a:buFont typeface="Wingdings 2" pitchFamily="18" charset="2"/>
              <a:buNone/>
              <a:defRPr/>
            </a:pPr>
            <a:r>
              <a:rPr lang="en-US" dirty="0"/>
              <a:t>-The virus has 8 genotypes and the entire </a:t>
            </a:r>
            <a:r>
              <a:rPr lang="en-US" dirty="0" err="1"/>
              <a:t>virion</a:t>
            </a:r>
            <a:r>
              <a:rPr lang="en-US" dirty="0"/>
              <a:t> is also called Dane particle (1970).</a:t>
            </a:r>
          </a:p>
          <a:p>
            <a:pPr>
              <a:buFont typeface="Wingdings 2" pitchFamily="18" charset="2"/>
              <a:buNone/>
              <a:defRPr/>
            </a:pPr>
            <a:r>
              <a:rPr lang="en-US" dirty="0"/>
              <a:t>-Humans are the only source of infection.</a:t>
            </a:r>
          </a:p>
          <a:p>
            <a:pPr>
              <a:defRPr/>
            </a:pPr>
            <a:endParaRPr lang="en-US" dirty="0"/>
          </a:p>
        </p:txBody>
      </p:sp>
      <p:sp>
        <p:nvSpPr>
          <p:cNvPr id="4" name="Slide Number Placeholder 3"/>
          <p:cNvSpPr>
            <a:spLocks noGrp="1"/>
          </p:cNvSpPr>
          <p:nvPr>
            <p:ph type="sldNum" sz="quarter" idx="12"/>
          </p:nvPr>
        </p:nvSpPr>
        <p:spPr/>
        <p:txBody>
          <a:bodyPr/>
          <a:lstStyle/>
          <a:p>
            <a:pPr>
              <a:defRPr/>
            </a:pPr>
            <a:fld id="{759713B9-4626-439B-9FC8-E8BB96F2EBEE}" type="slidenum">
              <a:rPr lang="en-US"/>
              <a:pPr>
                <a:defRPr/>
              </a:pPr>
              <a:t>85</a:t>
            </a:fld>
            <a:endParaRPr lang="en-US"/>
          </a:p>
        </p:txBody>
      </p:sp>
    </p:spTree>
    <p:extLst>
      <p:ext uri="{BB962C8B-B14F-4D97-AF65-F5344CB8AC3E}">
        <p14:creationId xmlns:p14="http://schemas.microsoft.com/office/powerpoint/2010/main" val="129694391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86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52400"/>
            <a:ext cx="86868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8691" name="Rectangle 4"/>
          <p:cNvSpPr>
            <a:spLocks noChangeArrowheads="1"/>
          </p:cNvSpPr>
          <p:nvPr/>
        </p:nvSpPr>
        <p:spPr bwMode="auto">
          <a:xfrm>
            <a:off x="1524000" y="6259513"/>
            <a:ext cx="6172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en-US" b="1">
                <a:solidFill>
                  <a:prstClr val="black"/>
                </a:solidFill>
                <a:latin typeface="Arial" charset="0"/>
                <a:cs typeface="Arial" charset="0"/>
              </a:rPr>
              <a:t>Natural history of chronic hepatitis B infection.</a:t>
            </a:r>
            <a:endParaRPr lang="en-US" altLang="en-US">
              <a:solidFill>
                <a:prstClr val="black"/>
              </a:solidFill>
              <a:latin typeface="Arial" charset="0"/>
              <a:cs typeface="Arial" charset="0"/>
            </a:endParaRPr>
          </a:p>
        </p:txBody>
      </p:sp>
      <p:sp>
        <p:nvSpPr>
          <p:cNvPr id="4" name="Slide Number Placeholder 3"/>
          <p:cNvSpPr>
            <a:spLocks noGrp="1"/>
          </p:cNvSpPr>
          <p:nvPr>
            <p:ph type="sldNum" sz="quarter" idx="12"/>
          </p:nvPr>
        </p:nvSpPr>
        <p:spPr/>
        <p:txBody>
          <a:bodyPr/>
          <a:lstStyle/>
          <a:p>
            <a:pPr>
              <a:defRPr/>
            </a:pPr>
            <a:fld id="{53E2F3F0-DBC0-4E36-892B-BBA0395F10E5}" type="slidenum">
              <a:rPr lang="en-US"/>
              <a:pPr>
                <a:defRPr/>
              </a:pPr>
              <a:t>86</a:t>
            </a:fld>
            <a:endParaRPr lang="en-US"/>
          </a:p>
        </p:txBody>
      </p:sp>
    </p:spTree>
    <p:extLst>
      <p:ext uri="{BB962C8B-B14F-4D97-AF65-F5344CB8AC3E}">
        <p14:creationId xmlns:p14="http://schemas.microsoft.com/office/powerpoint/2010/main" val="93487495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9714" name="Picture 4" descr="image0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04800"/>
            <a:ext cx="8686800" cy="598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9715" name="Text Box 5"/>
          <p:cNvSpPr txBox="1">
            <a:spLocks noChangeArrowheads="1"/>
          </p:cNvSpPr>
          <p:nvPr/>
        </p:nvSpPr>
        <p:spPr bwMode="auto">
          <a:xfrm>
            <a:off x="304800" y="3581400"/>
            <a:ext cx="23622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600">
                <a:solidFill>
                  <a:schemeClr val="tx1"/>
                </a:solidFill>
                <a:latin typeface="Perpetua" pitchFamily="18" charset="0"/>
              </a:defRPr>
            </a:lvl1pPr>
            <a:lvl2pPr marL="742950" indent="-285750">
              <a:defRPr sz="2400">
                <a:solidFill>
                  <a:schemeClr val="tx1"/>
                </a:solidFill>
                <a:latin typeface="Perpetua" pitchFamily="18" charset="0"/>
              </a:defRPr>
            </a:lvl2pPr>
            <a:lvl3pPr marL="1143000">
              <a:defRPr sz="2000">
                <a:solidFill>
                  <a:schemeClr val="tx1"/>
                </a:solidFill>
                <a:latin typeface="Perpetua" pitchFamily="18" charset="0"/>
              </a:defRPr>
            </a:lvl3pPr>
            <a:lvl4pPr marL="1600200">
              <a:defRPr sz="2000">
                <a:solidFill>
                  <a:schemeClr val="tx1"/>
                </a:solidFill>
                <a:latin typeface="Perpetua" pitchFamily="18" charset="0"/>
              </a:defRPr>
            </a:lvl4pPr>
            <a:lvl5pPr marL="2057400">
              <a:defRPr sz="2000">
                <a:solidFill>
                  <a:schemeClr val="tx1"/>
                </a:solidFill>
                <a:latin typeface="Perpetua" pitchFamily="18" charset="0"/>
              </a:defRPr>
            </a:lvl5pPr>
            <a:lvl6pPr marL="2514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fontAlgn="base">
              <a:spcBef>
                <a:spcPct val="50000"/>
              </a:spcBef>
              <a:spcAft>
                <a:spcPct val="0"/>
              </a:spcAft>
            </a:pPr>
            <a:r>
              <a:rPr lang="en-US" altLang="en-US" sz="18900" b="1">
                <a:solidFill>
                  <a:srgbClr val="0000FF"/>
                </a:solidFill>
                <a:latin typeface="Arial" charset="0"/>
                <a:cs typeface="Arial" charset="0"/>
              </a:rPr>
              <a:t>B</a:t>
            </a:r>
          </a:p>
        </p:txBody>
      </p:sp>
      <p:sp>
        <p:nvSpPr>
          <p:cNvPr id="4" name="Slide Number Placeholder 3"/>
          <p:cNvSpPr>
            <a:spLocks noGrp="1"/>
          </p:cNvSpPr>
          <p:nvPr>
            <p:ph type="sldNum" sz="quarter" idx="12"/>
          </p:nvPr>
        </p:nvSpPr>
        <p:spPr/>
        <p:txBody>
          <a:bodyPr/>
          <a:lstStyle/>
          <a:p>
            <a:pPr>
              <a:defRPr/>
            </a:pPr>
            <a:fld id="{59ABF5B5-75E6-46DD-A8D7-25E8FA4D68AD}" type="slidenum">
              <a:rPr lang="en-US"/>
              <a:pPr>
                <a:defRPr/>
              </a:pPr>
              <a:t>87</a:t>
            </a:fld>
            <a:endParaRPr lang="en-US"/>
          </a:p>
        </p:txBody>
      </p:sp>
    </p:spTree>
    <p:extLst>
      <p:ext uri="{BB962C8B-B14F-4D97-AF65-F5344CB8AC3E}">
        <p14:creationId xmlns:p14="http://schemas.microsoft.com/office/powerpoint/2010/main" val="45522144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2"/>
          <p:cNvSpPr>
            <a:spLocks noGrp="1" noChangeArrowheads="1"/>
          </p:cNvSpPr>
          <p:nvPr>
            <p:ph sz="quarter" idx="1"/>
          </p:nvPr>
        </p:nvSpPr>
        <p:spPr>
          <a:xfrm>
            <a:off x="457200" y="533400"/>
            <a:ext cx="8229600" cy="5943600"/>
          </a:xfrm>
        </p:spPr>
        <p:txBody>
          <a:bodyPr/>
          <a:lstStyle/>
          <a:p>
            <a:pPr eaLnBrk="1" hangingPunct="1">
              <a:lnSpc>
                <a:spcPct val="90000"/>
              </a:lnSpc>
              <a:buFontTx/>
              <a:buNone/>
            </a:pPr>
            <a:r>
              <a:rPr lang="en-US" altLang="en-US" sz="3200" b="1" u="sng" smtClean="0"/>
              <a:t>Mode of spread</a:t>
            </a:r>
            <a:endParaRPr lang="en-US" altLang="en-US" sz="3200" u="sng" smtClean="0"/>
          </a:p>
          <a:p>
            <a:pPr eaLnBrk="1" hangingPunct="1">
              <a:lnSpc>
                <a:spcPct val="90000"/>
              </a:lnSpc>
              <a:buFontTx/>
              <a:buNone/>
            </a:pPr>
            <a:r>
              <a:rPr lang="en-US" altLang="en-US" sz="3200" smtClean="0"/>
              <a:t>1. Parenteral route, through various ways.</a:t>
            </a:r>
          </a:p>
          <a:p>
            <a:pPr lvl="1" eaLnBrk="1" hangingPunct="1">
              <a:lnSpc>
                <a:spcPct val="90000"/>
              </a:lnSpc>
            </a:pPr>
            <a:r>
              <a:rPr lang="en-US" altLang="en-US" sz="3200" smtClean="0"/>
              <a:t>Transfusion of infected blood and blood products.</a:t>
            </a:r>
          </a:p>
          <a:p>
            <a:pPr lvl="1" eaLnBrk="1" hangingPunct="1">
              <a:lnSpc>
                <a:spcPct val="90000"/>
              </a:lnSpc>
            </a:pPr>
            <a:r>
              <a:rPr lang="en-US" altLang="en-US" sz="3200" smtClean="0"/>
              <a:t>Giving injections through unsterilized needles and syringes. </a:t>
            </a:r>
          </a:p>
          <a:p>
            <a:pPr lvl="1" eaLnBrk="1" hangingPunct="1">
              <a:lnSpc>
                <a:spcPct val="90000"/>
              </a:lnSpc>
            </a:pPr>
            <a:r>
              <a:rPr lang="en-US" altLang="en-US" sz="3200" smtClean="0"/>
              <a:t>Sharing of needles amongst drug abusers</a:t>
            </a:r>
          </a:p>
          <a:p>
            <a:pPr lvl="1" eaLnBrk="1" hangingPunct="1">
              <a:lnSpc>
                <a:spcPct val="90000"/>
              </a:lnSpc>
            </a:pPr>
            <a:r>
              <a:rPr lang="en-US" altLang="en-US" sz="3200" smtClean="0"/>
              <a:t>Use of inadequately sterilized hospital instruments e.g. in dental clinic and theatre.</a:t>
            </a:r>
          </a:p>
          <a:p>
            <a:pPr eaLnBrk="1" hangingPunct="1">
              <a:lnSpc>
                <a:spcPct val="90000"/>
              </a:lnSpc>
              <a:buFontTx/>
              <a:buNone/>
            </a:pPr>
            <a:r>
              <a:rPr lang="en-US" altLang="en-US" sz="3200" smtClean="0"/>
              <a:t>2. Through close contact</a:t>
            </a:r>
          </a:p>
          <a:p>
            <a:pPr eaLnBrk="1" hangingPunct="1">
              <a:lnSpc>
                <a:spcPct val="90000"/>
              </a:lnSpc>
              <a:buFontTx/>
              <a:buNone/>
            </a:pPr>
            <a:r>
              <a:rPr lang="en-US" altLang="en-US" sz="3200" smtClean="0"/>
              <a:t>3. Sexually – esp. among Homosexuals, heterosexual, .</a:t>
            </a:r>
          </a:p>
        </p:txBody>
      </p:sp>
      <p:sp>
        <p:nvSpPr>
          <p:cNvPr id="3" name="Slide Number Placeholder 2"/>
          <p:cNvSpPr>
            <a:spLocks noGrp="1"/>
          </p:cNvSpPr>
          <p:nvPr>
            <p:ph type="sldNum" sz="quarter" idx="12"/>
          </p:nvPr>
        </p:nvSpPr>
        <p:spPr/>
        <p:txBody>
          <a:bodyPr/>
          <a:lstStyle/>
          <a:p>
            <a:pPr>
              <a:defRPr/>
            </a:pPr>
            <a:fld id="{EE462B05-6824-4166-B9F1-E60F83799C87}" type="slidenum">
              <a:rPr lang="en-US"/>
              <a:pPr>
                <a:defRPr/>
              </a:pPr>
              <a:t>88</a:t>
            </a:fld>
            <a:endParaRPr lang="en-US"/>
          </a:p>
        </p:txBody>
      </p:sp>
    </p:spTree>
    <p:extLst>
      <p:ext uri="{BB962C8B-B14F-4D97-AF65-F5344CB8AC3E}">
        <p14:creationId xmlns:p14="http://schemas.microsoft.com/office/powerpoint/2010/main" val="136297459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2"/>
          <p:cNvSpPr>
            <a:spLocks noGrp="1" noChangeArrowheads="1"/>
          </p:cNvSpPr>
          <p:nvPr>
            <p:ph type="title"/>
          </p:nvPr>
        </p:nvSpPr>
        <p:spPr>
          <a:xfrm>
            <a:off x="457200" y="274638"/>
            <a:ext cx="3733800" cy="639762"/>
          </a:xfrm>
        </p:spPr>
        <p:txBody>
          <a:bodyPr/>
          <a:lstStyle/>
          <a:p>
            <a:pPr eaLnBrk="1" hangingPunct="1"/>
            <a:r>
              <a:rPr lang="en-US" altLang="en-US" sz="4800" u="sng" smtClean="0"/>
              <a:t>Those at risk</a:t>
            </a:r>
          </a:p>
        </p:txBody>
      </p:sp>
      <p:sp>
        <p:nvSpPr>
          <p:cNvPr id="501763" name="Rectangle 3"/>
          <p:cNvSpPr>
            <a:spLocks noGrp="1" noChangeArrowheads="1"/>
          </p:cNvSpPr>
          <p:nvPr>
            <p:ph sz="quarter" idx="1"/>
          </p:nvPr>
        </p:nvSpPr>
        <p:spPr>
          <a:xfrm>
            <a:off x="152400" y="1143000"/>
            <a:ext cx="8915400" cy="5486400"/>
          </a:xfrm>
        </p:spPr>
        <p:txBody>
          <a:bodyPr/>
          <a:lstStyle/>
          <a:p>
            <a:pPr marL="609600" indent="-609600" eaLnBrk="1" hangingPunct="1">
              <a:buFontTx/>
              <a:buAutoNum type="arabicPeriod"/>
            </a:pPr>
            <a:r>
              <a:rPr lang="en-US" altLang="en-US" sz="3200" smtClean="0"/>
              <a:t>Haemophilics - </a:t>
            </a:r>
            <a:r>
              <a:rPr lang="en-US" altLang="en-US" sz="2400" smtClean="0"/>
              <a:t>Because of frequent transfusion</a:t>
            </a:r>
          </a:p>
          <a:p>
            <a:pPr marL="609600" indent="-609600" eaLnBrk="1" hangingPunct="1">
              <a:buFontTx/>
              <a:buAutoNum type="arabicPeriod"/>
            </a:pPr>
            <a:r>
              <a:rPr lang="en-US" altLang="en-US" sz="3200" smtClean="0"/>
              <a:t>Leukemia patients - </a:t>
            </a:r>
            <a:r>
              <a:rPr lang="en-US" altLang="en-US" sz="2400" smtClean="0"/>
              <a:t>Because of frequent transfusion</a:t>
            </a:r>
            <a:endParaRPr lang="en-US" altLang="en-US" sz="3200" smtClean="0"/>
          </a:p>
          <a:p>
            <a:pPr marL="609600" indent="-609600" eaLnBrk="1" hangingPunct="1">
              <a:buFontTx/>
              <a:buAutoNum type="arabicPeriod"/>
            </a:pPr>
            <a:r>
              <a:rPr lang="en-US" altLang="en-US" sz="3200" smtClean="0"/>
              <a:t>Patients on haemodialysis - </a:t>
            </a:r>
            <a:r>
              <a:rPr lang="en-US" altLang="en-US" sz="2400" smtClean="0"/>
              <a:t>Because of frequent transfusion</a:t>
            </a:r>
            <a:endParaRPr lang="en-US" altLang="en-US" sz="3200" smtClean="0"/>
          </a:p>
          <a:p>
            <a:pPr marL="609600" indent="-609600" eaLnBrk="1" hangingPunct="1">
              <a:buFontTx/>
              <a:buAutoNum type="arabicPeriod"/>
            </a:pPr>
            <a:r>
              <a:rPr lang="en-US" altLang="en-US" sz="3200" smtClean="0"/>
              <a:t>Medical staff –</a:t>
            </a:r>
            <a:r>
              <a:rPr lang="en-US" altLang="en-US" sz="2800" smtClean="0"/>
              <a:t> Because of exposure to contaminated blood</a:t>
            </a:r>
            <a:endParaRPr lang="en-US" altLang="en-US" sz="3200" smtClean="0"/>
          </a:p>
          <a:p>
            <a:pPr marL="609600" indent="-609600" eaLnBrk="1" hangingPunct="1">
              <a:buFontTx/>
              <a:buAutoNum type="arabicPeriod"/>
            </a:pPr>
            <a:r>
              <a:rPr lang="en-US" altLang="en-US" sz="3200" smtClean="0"/>
              <a:t>Laboratory workers – B</a:t>
            </a:r>
            <a:r>
              <a:rPr lang="en-US" altLang="en-US" sz="2000" smtClean="0"/>
              <a:t>ecause</a:t>
            </a:r>
            <a:r>
              <a:rPr lang="en-US" altLang="en-US" sz="2800" smtClean="0"/>
              <a:t> of exposure to contaminated blood</a:t>
            </a:r>
            <a:r>
              <a:rPr lang="en-US" altLang="en-US" sz="3200" smtClean="0"/>
              <a:t> </a:t>
            </a:r>
          </a:p>
          <a:p>
            <a:pPr marL="609600" indent="-609600" eaLnBrk="1" hangingPunct="1">
              <a:buFontTx/>
              <a:buAutoNum type="arabicPeriod"/>
            </a:pPr>
            <a:r>
              <a:rPr lang="en-US" altLang="en-US" sz="3200" smtClean="0"/>
              <a:t>Drug abusers – b</a:t>
            </a:r>
            <a:r>
              <a:rPr lang="en-US" altLang="en-US" sz="2000" smtClean="0"/>
              <a:t>ecause</a:t>
            </a:r>
            <a:r>
              <a:rPr lang="en-US" altLang="en-US" sz="2800" smtClean="0"/>
              <a:t> of sharing of needles</a:t>
            </a:r>
            <a:endParaRPr lang="en-US" altLang="en-US" sz="3200" smtClean="0"/>
          </a:p>
          <a:p>
            <a:pPr marL="609600" indent="-609600" eaLnBrk="1" hangingPunct="1">
              <a:buFontTx/>
              <a:buAutoNum type="arabicPeriod"/>
            </a:pPr>
            <a:r>
              <a:rPr lang="en-US" altLang="en-US" sz="3200" smtClean="0"/>
              <a:t>Homosexuals – </a:t>
            </a:r>
            <a:r>
              <a:rPr lang="en-US" altLang="en-US" sz="2800" smtClean="0"/>
              <a:t>because</a:t>
            </a:r>
            <a:r>
              <a:rPr lang="en-US" altLang="en-US" sz="3200" smtClean="0"/>
              <a:t> </a:t>
            </a:r>
            <a:r>
              <a:rPr lang="en-US" altLang="en-US" sz="2800" smtClean="0"/>
              <a:t>of</a:t>
            </a:r>
            <a:r>
              <a:rPr lang="en-US" altLang="en-US" sz="3200" smtClean="0"/>
              <a:t> </a:t>
            </a:r>
            <a:r>
              <a:rPr lang="en-US" altLang="en-US" sz="2800" smtClean="0"/>
              <a:t>exposure to infected fluid</a:t>
            </a:r>
            <a:endParaRPr lang="en-US" altLang="en-US" sz="3600" smtClean="0"/>
          </a:p>
          <a:p>
            <a:pPr marL="2209800" lvl="4" indent="-381000" eaLnBrk="1" hangingPunct="1">
              <a:buFontTx/>
              <a:buNone/>
            </a:pPr>
            <a:r>
              <a:rPr lang="en-US" altLang="en-US" sz="2800" smtClean="0"/>
              <a:t>                 - Because of delicate rectal mucosa</a:t>
            </a:r>
          </a:p>
          <a:p>
            <a:pPr marL="2209800" lvl="4" indent="-381000" eaLnBrk="1" hangingPunct="1"/>
            <a:endParaRPr lang="en-US" altLang="en-US" sz="2800" smtClean="0"/>
          </a:p>
        </p:txBody>
      </p:sp>
      <p:sp>
        <p:nvSpPr>
          <p:cNvPr id="4" name="Slide Number Placeholder 3"/>
          <p:cNvSpPr>
            <a:spLocks noGrp="1"/>
          </p:cNvSpPr>
          <p:nvPr>
            <p:ph type="sldNum" sz="quarter" idx="12"/>
          </p:nvPr>
        </p:nvSpPr>
        <p:spPr/>
        <p:txBody>
          <a:bodyPr/>
          <a:lstStyle/>
          <a:p>
            <a:pPr>
              <a:defRPr/>
            </a:pPr>
            <a:fld id="{43EE1E64-FB24-46D7-9C2F-DE2D876CB794}" type="slidenum">
              <a:rPr lang="en-US"/>
              <a:pPr>
                <a:defRPr/>
              </a:pPr>
              <a:t>89</a:t>
            </a:fld>
            <a:endParaRPr lang="en-US"/>
          </a:p>
        </p:txBody>
      </p:sp>
    </p:spTree>
    <p:extLst>
      <p:ext uri="{BB962C8B-B14F-4D97-AF65-F5344CB8AC3E}">
        <p14:creationId xmlns:p14="http://schemas.microsoft.com/office/powerpoint/2010/main" val="28564640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920A4270-EEFB-4D47-AE91-49DE06D7AA1B}" type="slidenum">
              <a:rPr lang="en-US"/>
              <a:pPr>
                <a:defRPr/>
              </a:pPr>
              <a:t>9</a:t>
            </a:fld>
            <a:endParaRPr lang="en-US"/>
          </a:p>
        </p:txBody>
      </p:sp>
      <p:pic>
        <p:nvPicPr>
          <p:cNvPr id="41984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8600"/>
            <a:ext cx="85344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44" name="Rectangle 5"/>
          <p:cNvSpPr>
            <a:spLocks noChangeArrowheads="1"/>
          </p:cNvSpPr>
          <p:nvPr/>
        </p:nvSpPr>
        <p:spPr bwMode="auto">
          <a:xfrm>
            <a:off x="914400" y="6019800"/>
            <a:ext cx="7620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en-US" b="1">
                <a:solidFill>
                  <a:prstClr val="black"/>
                </a:solidFill>
                <a:latin typeface="Arial" charset="0"/>
                <a:cs typeface="Arial" charset="0"/>
              </a:rPr>
              <a:t>Non-parenchymal liver cells.</a:t>
            </a:r>
            <a:r>
              <a:rPr lang="en-US" altLang="en-US">
                <a:solidFill>
                  <a:prstClr val="black"/>
                </a:solidFill>
                <a:latin typeface="Arial" charset="0"/>
                <a:cs typeface="Arial" charset="0"/>
              </a:rPr>
              <a:t> (NK= natural killer cells; PMN= polymorphonuclear leucocytes; B = B lymphocytes; T = T lymphocytes)</a:t>
            </a:r>
          </a:p>
        </p:txBody>
      </p:sp>
    </p:spTree>
    <p:extLst>
      <p:ext uri="{BB962C8B-B14F-4D97-AF65-F5344CB8AC3E}">
        <p14:creationId xmlns:p14="http://schemas.microsoft.com/office/powerpoint/2010/main" val="32501804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Rectangle 2"/>
          <p:cNvSpPr>
            <a:spLocks noGrp="1" noChangeArrowheads="1"/>
          </p:cNvSpPr>
          <p:nvPr>
            <p:ph sz="quarter" idx="1"/>
          </p:nvPr>
        </p:nvSpPr>
        <p:spPr>
          <a:xfrm>
            <a:off x="304800" y="304800"/>
            <a:ext cx="8382000" cy="6248400"/>
          </a:xfrm>
        </p:spPr>
        <p:txBody>
          <a:bodyPr/>
          <a:lstStyle/>
          <a:p>
            <a:pPr eaLnBrk="1" hangingPunct="1"/>
            <a:r>
              <a:rPr lang="en-US" altLang="en-US" smtClean="0"/>
              <a:t>Pathology and clinical features are like those of viral hepatitis A.</a:t>
            </a:r>
          </a:p>
          <a:p>
            <a:pPr eaLnBrk="1" hangingPunct="1"/>
            <a:endParaRPr lang="en-US" altLang="en-US" smtClean="0"/>
          </a:p>
        </p:txBody>
      </p:sp>
      <p:sp>
        <p:nvSpPr>
          <p:cNvPr id="502787" name="Rectangle 3"/>
          <p:cNvSpPr>
            <a:spLocks noChangeArrowheads="1"/>
          </p:cNvSpPr>
          <p:nvPr/>
        </p:nvSpPr>
        <p:spPr bwMode="auto">
          <a:xfrm>
            <a:off x="1143000" y="1295400"/>
            <a:ext cx="6172200" cy="375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en-US" sz="2800" b="1" u="sng">
                <a:solidFill>
                  <a:srgbClr val="000000"/>
                </a:solidFill>
                <a:latin typeface="Arial" charset="0"/>
                <a:cs typeface="Arial" charset="0"/>
              </a:rPr>
              <a:t>Pathology</a:t>
            </a:r>
            <a:endParaRPr lang="en-US" altLang="en-US" sz="2800" u="sng">
              <a:solidFill>
                <a:srgbClr val="000000"/>
              </a:solidFill>
              <a:latin typeface="Arial" charset="0"/>
              <a:cs typeface="Arial" charset="0"/>
            </a:endParaRPr>
          </a:p>
          <a:p>
            <a:pPr fontAlgn="base">
              <a:spcBef>
                <a:spcPct val="0"/>
              </a:spcBef>
              <a:spcAft>
                <a:spcPct val="0"/>
              </a:spcAft>
            </a:pPr>
            <a:r>
              <a:rPr lang="en-US" altLang="en-US" sz="1600">
                <a:solidFill>
                  <a:srgbClr val="000000"/>
                </a:solidFill>
                <a:latin typeface="Arial" charset="0"/>
                <a:cs typeface="Arial" charset="0"/>
              </a:rPr>
              <a:t>The route of entry is via the mouth. When the virus enters the body, the patient gets viraemia. The virus can then affect any organ e.g. GIT, spleen, pancreas, heart and predominantly the liver.</a:t>
            </a:r>
          </a:p>
          <a:p>
            <a:pPr fontAlgn="base">
              <a:spcBef>
                <a:spcPct val="0"/>
              </a:spcBef>
              <a:spcAft>
                <a:spcPct val="0"/>
              </a:spcAft>
            </a:pPr>
            <a:r>
              <a:rPr lang="en-US" altLang="en-US" sz="1600">
                <a:solidFill>
                  <a:srgbClr val="000000"/>
                </a:solidFill>
                <a:latin typeface="Arial" charset="0"/>
                <a:cs typeface="Arial" charset="0"/>
              </a:rPr>
              <a:t>Following infection involving the liver, the hepatocytes get inflamed, become swollen and enlarge. As a result there will be stasis of bile due to occlusion of the bile canaliculi and later necrosis occurs.</a:t>
            </a:r>
          </a:p>
          <a:p>
            <a:pPr fontAlgn="base">
              <a:spcBef>
                <a:spcPct val="0"/>
              </a:spcBef>
              <a:spcAft>
                <a:spcPct val="0"/>
              </a:spcAft>
            </a:pPr>
            <a:r>
              <a:rPr lang="en-US" altLang="en-US" sz="1600">
                <a:solidFill>
                  <a:srgbClr val="000000"/>
                </a:solidFill>
                <a:latin typeface="Arial" charset="0"/>
                <a:cs typeface="Arial" charset="0"/>
              </a:rPr>
              <a:t>All these changes that occur in the liver are reversible once the acute phase of the illness subsides.</a:t>
            </a:r>
          </a:p>
          <a:p>
            <a:pPr fontAlgn="base">
              <a:spcBef>
                <a:spcPct val="0"/>
              </a:spcBef>
              <a:spcAft>
                <a:spcPct val="0"/>
              </a:spcAft>
            </a:pPr>
            <a:r>
              <a:rPr lang="en-US" altLang="en-US" sz="1600">
                <a:solidFill>
                  <a:srgbClr val="000000"/>
                </a:solidFill>
                <a:latin typeface="Arial" charset="0"/>
                <a:cs typeface="Arial" charset="0"/>
              </a:rPr>
              <a:t>In a few cases, massive cell necrosis may occur leading to hepatic failure with death eventually.</a:t>
            </a:r>
            <a:endParaRPr lang="en-US" altLang="en-US" sz="2000">
              <a:solidFill>
                <a:srgbClr val="000000"/>
              </a:solidFill>
              <a:latin typeface="Arial" charset="0"/>
              <a:cs typeface="Arial" charset="0"/>
            </a:endParaRPr>
          </a:p>
          <a:p>
            <a:pPr fontAlgn="base">
              <a:spcBef>
                <a:spcPct val="0"/>
              </a:spcBef>
              <a:spcAft>
                <a:spcPct val="0"/>
              </a:spcAft>
            </a:pPr>
            <a:endParaRPr lang="en-US" altLang="en-US" sz="2000">
              <a:solidFill>
                <a:srgbClr val="000000"/>
              </a:solidFill>
              <a:latin typeface="Arial" charset="0"/>
              <a:cs typeface="Arial" charset="0"/>
            </a:endParaRPr>
          </a:p>
        </p:txBody>
      </p:sp>
      <p:sp>
        <p:nvSpPr>
          <p:cNvPr id="4" name="Slide Number Placeholder 3"/>
          <p:cNvSpPr>
            <a:spLocks noGrp="1"/>
          </p:cNvSpPr>
          <p:nvPr>
            <p:ph type="sldNum" sz="quarter" idx="12"/>
          </p:nvPr>
        </p:nvSpPr>
        <p:spPr/>
        <p:txBody>
          <a:bodyPr/>
          <a:lstStyle/>
          <a:p>
            <a:pPr>
              <a:defRPr/>
            </a:pPr>
            <a:fld id="{9F0A6430-1109-4D60-86C2-AF957DCD0D99}" type="slidenum">
              <a:rPr lang="en-US"/>
              <a:pPr>
                <a:defRPr/>
              </a:pPr>
              <a:t>90</a:t>
            </a:fld>
            <a:endParaRPr lang="en-US"/>
          </a:p>
        </p:txBody>
      </p:sp>
    </p:spTree>
    <p:extLst>
      <p:ext uri="{BB962C8B-B14F-4D97-AF65-F5344CB8AC3E}">
        <p14:creationId xmlns:p14="http://schemas.microsoft.com/office/powerpoint/2010/main" val="75188418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a:xfrm>
            <a:off x="457200" y="274638"/>
            <a:ext cx="8229600" cy="639762"/>
          </a:xfrm>
        </p:spPr>
        <p:txBody>
          <a:bodyPr>
            <a:normAutofit fontScale="90000"/>
          </a:bodyPr>
          <a:lstStyle/>
          <a:p>
            <a:pPr eaLnBrk="1" hangingPunct="1">
              <a:defRPr/>
            </a:pPr>
            <a:r>
              <a:rPr lang="en-US" b="1"/>
              <a:t>Diagnosis</a:t>
            </a:r>
          </a:p>
        </p:txBody>
      </p:sp>
      <p:sp>
        <p:nvSpPr>
          <p:cNvPr id="503811" name="Rectangle 3"/>
          <p:cNvSpPr>
            <a:spLocks noGrp="1" noChangeArrowheads="1"/>
          </p:cNvSpPr>
          <p:nvPr>
            <p:ph sz="quarter" idx="1"/>
          </p:nvPr>
        </p:nvSpPr>
        <p:spPr>
          <a:xfrm>
            <a:off x="457200" y="990600"/>
            <a:ext cx="8229600" cy="5410200"/>
          </a:xfrm>
        </p:spPr>
        <p:txBody>
          <a:bodyPr/>
          <a:lstStyle/>
          <a:p>
            <a:pPr marL="609600" indent="-609600" eaLnBrk="1" hangingPunct="1">
              <a:lnSpc>
                <a:spcPct val="90000"/>
              </a:lnSpc>
              <a:buFontTx/>
              <a:buNone/>
            </a:pPr>
            <a:r>
              <a:rPr lang="en-US" altLang="en-US" sz="3600" smtClean="0"/>
              <a:t>Is made on basis of:-</a:t>
            </a:r>
          </a:p>
          <a:p>
            <a:pPr marL="609600" indent="-609600" eaLnBrk="1" hangingPunct="1">
              <a:lnSpc>
                <a:spcPct val="90000"/>
              </a:lnSpc>
              <a:buFontTx/>
              <a:buAutoNum type="arabicPeriod"/>
            </a:pPr>
            <a:r>
              <a:rPr lang="en-US" altLang="en-US" sz="3600" smtClean="0"/>
              <a:t>History</a:t>
            </a:r>
          </a:p>
          <a:p>
            <a:pPr marL="609600" indent="-609600" eaLnBrk="1" hangingPunct="1">
              <a:lnSpc>
                <a:spcPct val="90000"/>
              </a:lnSpc>
              <a:buFontTx/>
              <a:buNone/>
            </a:pPr>
            <a:r>
              <a:rPr lang="en-US" altLang="en-US" sz="3600" smtClean="0"/>
              <a:t>       -Occupation</a:t>
            </a:r>
          </a:p>
          <a:p>
            <a:pPr marL="609600" indent="-609600" eaLnBrk="1" hangingPunct="1">
              <a:lnSpc>
                <a:spcPct val="90000"/>
              </a:lnSpc>
              <a:buFontTx/>
              <a:buNone/>
            </a:pPr>
            <a:r>
              <a:rPr lang="en-US" altLang="en-US" sz="3600" smtClean="0"/>
              <a:t>	 -Recent injections</a:t>
            </a:r>
          </a:p>
          <a:p>
            <a:pPr marL="609600" indent="-609600" eaLnBrk="1" hangingPunct="1">
              <a:lnSpc>
                <a:spcPct val="90000"/>
              </a:lnSpc>
              <a:buFontTx/>
              <a:buNone/>
            </a:pPr>
            <a:r>
              <a:rPr lang="en-US" altLang="en-US" sz="3600" smtClean="0"/>
              <a:t>	 -History of blood transfusion.</a:t>
            </a:r>
          </a:p>
          <a:p>
            <a:pPr marL="609600" indent="-609600" eaLnBrk="1" hangingPunct="1">
              <a:lnSpc>
                <a:spcPct val="90000"/>
              </a:lnSpc>
              <a:buFontTx/>
              <a:buNone/>
            </a:pPr>
            <a:r>
              <a:rPr lang="en-US" altLang="en-US" sz="3600" smtClean="0"/>
              <a:t>2. Blood for serological Test</a:t>
            </a:r>
          </a:p>
          <a:p>
            <a:pPr marL="1371600" lvl="2" indent="-457200" eaLnBrk="1" hangingPunct="1">
              <a:lnSpc>
                <a:spcPct val="90000"/>
              </a:lnSpc>
              <a:buFontTx/>
              <a:buNone/>
            </a:pPr>
            <a:r>
              <a:rPr lang="en-US" altLang="en-US" sz="2800" smtClean="0"/>
              <a:t>i. Hepatitis B surface antigen</a:t>
            </a:r>
          </a:p>
          <a:p>
            <a:pPr marL="1371600" lvl="2" indent="-457200" eaLnBrk="1" hangingPunct="1">
              <a:lnSpc>
                <a:spcPct val="90000"/>
              </a:lnSpc>
              <a:buFontTx/>
              <a:buNone/>
            </a:pPr>
            <a:r>
              <a:rPr lang="en-US" altLang="en-US" sz="2800" smtClean="0"/>
              <a:t>Ii. Hepatitis B core antigen.</a:t>
            </a:r>
          </a:p>
          <a:p>
            <a:pPr marL="1371600" lvl="2" indent="-457200" eaLnBrk="1" hangingPunct="1">
              <a:lnSpc>
                <a:spcPct val="90000"/>
              </a:lnSpc>
              <a:buFontTx/>
              <a:buNone/>
            </a:pPr>
            <a:r>
              <a:rPr lang="en-US" altLang="en-US" sz="2800" smtClean="0"/>
              <a:t>-Other investigations are as those of Hepatitis type A.</a:t>
            </a:r>
          </a:p>
        </p:txBody>
      </p:sp>
      <p:sp>
        <p:nvSpPr>
          <p:cNvPr id="4" name="Slide Number Placeholder 3"/>
          <p:cNvSpPr>
            <a:spLocks noGrp="1"/>
          </p:cNvSpPr>
          <p:nvPr>
            <p:ph type="sldNum" sz="quarter" idx="12"/>
          </p:nvPr>
        </p:nvSpPr>
        <p:spPr/>
        <p:txBody>
          <a:bodyPr/>
          <a:lstStyle/>
          <a:p>
            <a:pPr>
              <a:defRPr/>
            </a:pPr>
            <a:fld id="{1165133E-B7A0-4F06-BB18-5747A1A96A1D}" type="slidenum">
              <a:rPr lang="en-US"/>
              <a:pPr>
                <a:defRPr/>
              </a:pPr>
              <a:t>91</a:t>
            </a:fld>
            <a:endParaRPr lang="en-US"/>
          </a:p>
        </p:txBody>
      </p:sp>
    </p:spTree>
    <p:extLst>
      <p:ext uri="{BB962C8B-B14F-4D97-AF65-F5344CB8AC3E}">
        <p14:creationId xmlns:p14="http://schemas.microsoft.com/office/powerpoint/2010/main" val="212719673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AutoShape 2" descr="mk:@MSITStore:F:\DIPLOMA%202013\SECOND%20YEAR\DAVIDSON%20INTERNAL%20MEDICINE.chm::/f9780702030857-023-f029.jpg"/>
          <p:cNvSpPr>
            <a:spLocks noChangeAspect="1" noChangeArrowheads="1"/>
          </p:cNvSpPr>
          <p:nvPr/>
        </p:nvSpPr>
        <p:spPr bwMode="auto">
          <a:xfrm>
            <a:off x="63500" y="-1365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altLang="en-US">
              <a:solidFill>
                <a:prstClr val="black"/>
              </a:solidFill>
              <a:latin typeface="Arial" charset="0"/>
              <a:cs typeface="Arial" charset="0"/>
            </a:endParaRPr>
          </a:p>
        </p:txBody>
      </p:sp>
      <p:pic>
        <p:nvPicPr>
          <p:cNvPr id="5048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8600"/>
            <a:ext cx="8534400"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4836" name="Rectangle 5"/>
          <p:cNvSpPr>
            <a:spLocks noChangeArrowheads="1"/>
          </p:cNvSpPr>
          <p:nvPr/>
        </p:nvSpPr>
        <p:spPr bwMode="auto">
          <a:xfrm>
            <a:off x="609600" y="6259513"/>
            <a:ext cx="6629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en-US" b="1">
                <a:solidFill>
                  <a:prstClr val="black"/>
                </a:solidFill>
                <a:latin typeface="Arial" charset="0"/>
                <a:cs typeface="Arial" charset="0"/>
              </a:rPr>
              <a:t>Serological responses to hepatitis B virus infection.</a:t>
            </a:r>
            <a:endParaRPr lang="en-US" altLang="en-US">
              <a:solidFill>
                <a:prstClr val="black"/>
              </a:solidFill>
              <a:latin typeface="Arial" charset="0"/>
              <a:cs typeface="Arial" charset="0"/>
            </a:endParaRPr>
          </a:p>
        </p:txBody>
      </p:sp>
      <p:sp>
        <p:nvSpPr>
          <p:cNvPr id="5" name="Slide Number Placeholder 4"/>
          <p:cNvSpPr>
            <a:spLocks noGrp="1"/>
          </p:cNvSpPr>
          <p:nvPr>
            <p:ph type="sldNum" sz="quarter" idx="12"/>
          </p:nvPr>
        </p:nvSpPr>
        <p:spPr/>
        <p:txBody>
          <a:bodyPr/>
          <a:lstStyle/>
          <a:p>
            <a:pPr>
              <a:defRPr/>
            </a:pPr>
            <a:fld id="{C083447F-8CAC-4ABA-BF85-6DE7E143CF94}" type="slidenum">
              <a:rPr lang="en-US"/>
              <a:pPr>
                <a:defRPr/>
              </a:pPr>
              <a:t>92</a:t>
            </a:fld>
            <a:endParaRPr lang="en-US"/>
          </a:p>
        </p:txBody>
      </p:sp>
    </p:spTree>
    <p:extLst>
      <p:ext uri="{BB962C8B-B14F-4D97-AF65-F5344CB8AC3E}">
        <p14:creationId xmlns:p14="http://schemas.microsoft.com/office/powerpoint/2010/main" val="314433939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304800" y="381000"/>
          <a:ext cx="8153400" cy="6403971"/>
        </p:xfrm>
        <a:graphic>
          <a:graphicData uri="http://schemas.openxmlformats.org/drawingml/2006/table">
            <a:tbl>
              <a:tblPr/>
              <a:tblGrid>
                <a:gridCol w="1981200"/>
                <a:gridCol w="1371600"/>
                <a:gridCol w="1539875"/>
                <a:gridCol w="1630363"/>
                <a:gridCol w="1630362"/>
              </a:tblGrid>
              <a:tr h="334529">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 </a:t>
                      </a:r>
                      <a:endParaRPr kumimoji="0" lang="en-US" sz="12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pitchFamily="18" charset="0"/>
                          <a:cs typeface="Times New Roman" pitchFamily="18" charset="0"/>
                        </a:rPr>
                        <a:t>Anti-HBc</a:t>
                      </a:r>
                      <a:endParaRPr kumimoji="0" lang="en-US"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 </a:t>
                      </a:r>
                      <a:endParaRPr kumimoji="0" lang="en-US"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4529">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pitchFamily="18" charset="0"/>
                          <a:cs typeface="Times New Roman" pitchFamily="18" charset="0"/>
                        </a:rPr>
                        <a:t>Interpretation</a:t>
                      </a:r>
                      <a:endParaRPr kumimoji="0" lang="en-US" sz="12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pitchFamily="18" charset="0"/>
                          <a:cs typeface="Times New Roman" pitchFamily="18" charset="0"/>
                        </a:rPr>
                        <a:t>HBsAg</a:t>
                      </a:r>
                      <a:endParaRPr kumimoji="0" lang="en-US"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pitchFamily="18" charset="0"/>
                          <a:cs typeface="Times New Roman" pitchFamily="18" charset="0"/>
                        </a:rPr>
                        <a:t>IgM</a:t>
                      </a:r>
                      <a:endParaRPr kumimoji="0" lang="en-US"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pitchFamily="18" charset="0"/>
                          <a:cs typeface="Times New Roman" pitchFamily="18" charset="0"/>
                        </a:rPr>
                        <a:t>IgG</a:t>
                      </a:r>
                      <a:endParaRPr kumimoji="0" lang="en-US"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pitchFamily="18" charset="0"/>
                          <a:cs typeface="Times New Roman" pitchFamily="18" charset="0"/>
                        </a:rPr>
                        <a:t>Anti-HBs</a:t>
                      </a:r>
                      <a:endParaRPr kumimoji="0" lang="en-US"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4529">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pitchFamily="18" charset="0"/>
                          <a:cs typeface="Times New Roman" pitchFamily="18" charset="0"/>
                        </a:rPr>
                        <a:t>Incubation period</a:t>
                      </a:r>
                      <a:endParaRPr kumimoji="0" lang="en-US" sz="12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a:t>
                      </a:r>
                      <a:endParaRPr kumimoji="0" lang="en-US"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a:t>
                      </a:r>
                      <a:endParaRPr kumimoji="0" lang="en-US"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a:t>
                      </a:r>
                      <a:endParaRPr kumimoji="0" lang="en-US"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a:t>
                      </a:r>
                      <a:endParaRPr kumimoji="0" lang="en-US"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334529">
                <a:tc gridSpan="5">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pitchFamily="18" charset="0"/>
                          <a:cs typeface="Times New Roman" pitchFamily="18" charset="0"/>
                        </a:rPr>
                        <a:t>Acute hepatitis</a:t>
                      </a:r>
                      <a:endParaRPr kumimoji="0" lang="en-US"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34529">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Early</a:t>
                      </a:r>
                      <a:endParaRPr kumimoji="0" lang="en-US" sz="12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a:t>
                      </a:r>
                      <a:endParaRPr kumimoji="0" lang="en-US"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a:t>
                      </a:r>
                      <a:endParaRPr kumimoji="0" lang="en-US"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a:t>
                      </a:r>
                      <a:endParaRPr kumimoji="0" lang="en-US"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a:t>
                      </a:r>
                      <a:endParaRPr kumimoji="0" lang="en-US"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334529">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Established</a:t>
                      </a:r>
                      <a:endParaRPr kumimoji="0" lang="en-US" sz="12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a:t>
                      </a:r>
                      <a:endParaRPr kumimoji="0" lang="en-US"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a:t>
                      </a:r>
                      <a:endParaRPr kumimoji="0" lang="en-US"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a:t>
                      </a:r>
                      <a:endParaRPr kumimoji="0" lang="en-US"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a:t>
                      </a:r>
                      <a:endParaRPr kumimoji="0" lang="en-US"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558860">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Established (occasional)</a:t>
                      </a:r>
                      <a:endParaRPr kumimoji="0" lang="en-US" sz="12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a:t>
                      </a:r>
                      <a:endParaRPr kumimoji="0" lang="en-US"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a:t>
                      </a:r>
                      <a:endParaRPr kumimoji="0" lang="en-US"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a:t>
                      </a:r>
                      <a:endParaRPr kumimoji="0" lang="en-US"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a:t>
                      </a:r>
                      <a:endParaRPr kumimoji="0" lang="en-US"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334529">
                <a:tc gridSpan="5">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Convalescence</a:t>
                      </a:r>
                      <a:endParaRPr kumimoji="0" lang="en-US"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34529">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  (3-6 months)</a:t>
                      </a:r>
                      <a:endParaRPr kumimoji="0" lang="en-US" sz="12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a:t>
                      </a:r>
                      <a:endParaRPr kumimoji="0" lang="en-US"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a:t>
                      </a:r>
                      <a:endParaRPr kumimoji="0" lang="en-US"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a:t>
                      </a:r>
                      <a:endParaRPr kumimoji="0" lang="en-US"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a:t>
                      </a:r>
                      <a:endParaRPr kumimoji="0" lang="en-US"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334529">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  (6-9 months)</a:t>
                      </a:r>
                      <a:endParaRPr kumimoji="0" lang="en-US" sz="12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a:t>
                      </a:r>
                      <a:endParaRPr kumimoji="0" lang="en-US"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a:t>
                      </a:r>
                      <a:endParaRPr kumimoji="0" lang="en-US"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a:t>
                      </a:r>
                      <a:endParaRPr kumimoji="0" lang="en-US"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a:t>
                      </a:r>
                      <a:endParaRPr kumimoji="0" lang="en-US"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334529">
                <a:tc gridSpan="5">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pitchFamily="18" charset="0"/>
                          <a:cs typeface="Times New Roman" pitchFamily="18" charset="0"/>
                        </a:rPr>
                        <a:t>Post-infection</a:t>
                      </a:r>
                      <a:endParaRPr kumimoji="0" lang="en-US"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34529">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&gt; 1 year</a:t>
                      </a:r>
                      <a:endParaRPr kumimoji="0" lang="en-US" sz="12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a:t>
                      </a:r>
                      <a:endParaRPr kumimoji="0" lang="en-US"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a:t>
                      </a:r>
                      <a:endParaRPr kumimoji="0" lang="en-US"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a:t>
                      </a:r>
                      <a:endParaRPr kumimoji="0" lang="en-US"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a:t>
                      </a:r>
                      <a:endParaRPr kumimoji="0" lang="en-US"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334529">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Uncertain</a:t>
                      </a:r>
                      <a:endParaRPr kumimoji="0" lang="en-US" sz="12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a:t>
                      </a:r>
                      <a:endParaRPr kumimoji="0" lang="en-US"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a:t>
                      </a:r>
                      <a:endParaRPr kumimoji="0" lang="en-US"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a:t>
                      </a:r>
                      <a:endParaRPr kumimoji="0" lang="en-US"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a:t>
                      </a:r>
                      <a:endParaRPr kumimoji="0" lang="en-US"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334529">
                <a:tc gridSpan="5">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pitchFamily="18" charset="0"/>
                          <a:cs typeface="Times New Roman" pitchFamily="18" charset="0"/>
                        </a:rPr>
                        <a:t>Chronic infection</a:t>
                      </a:r>
                      <a:endParaRPr kumimoji="0" lang="en-US"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34529">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Usual</a:t>
                      </a:r>
                      <a:endParaRPr kumimoji="0" lang="en-US" sz="12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a:t>
                      </a:r>
                      <a:endParaRPr kumimoji="0" lang="en-US"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a:t>
                      </a:r>
                      <a:endParaRPr kumimoji="0" lang="en-US"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a:t>
                      </a:r>
                      <a:endParaRPr kumimoji="0" lang="en-US"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a:t>
                      </a:r>
                      <a:endParaRPr kumimoji="0" lang="en-US"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334529">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Occasional</a:t>
                      </a:r>
                      <a:endParaRPr kumimoji="0" lang="en-US" sz="12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a:t>
                      </a:r>
                      <a:endParaRPr kumimoji="0" lang="en-US"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a:t>
                      </a:r>
                      <a:endParaRPr kumimoji="0" lang="en-US"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a:t>
                      </a:r>
                      <a:endParaRPr kumimoji="0" lang="en-US"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a:t>
                      </a:r>
                      <a:endParaRPr kumimoji="0" lang="en-US"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558860">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Times New Roman" pitchFamily="18" charset="0"/>
                          <a:cs typeface="Times New Roman" pitchFamily="18" charset="0"/>
                        </a:rPr>
                        <a:t>Immunisation without infection</a:t>
                      </a:r>
                      <a:endParaRPr kumimoji="0" lang="en-US" sz="12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a:t>
                      </a:r>
                      <a:endParaRPr kumimoji="0" lang="en-US"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a:t>
                      </a:r>
                      <a:endParaRPr kumimoji="0" lang="en-US"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a:t>
                      </a:r>
                      <a:endParaRPr kumimoji="0" lang="en-US"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cs typeface="Times New Roman" pitchFamily="18" charset="0"/>
                        </a:rPr>
                        <a:t>+</a:t>
                      </a:r>
                      <a:endParaRPr kumimoji="0" lang="en-US"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R="9513" marT="9514" marB="95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268316">
                <a:tc gridSpan="5">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Calibri" pitchFamily="34" charset="0"/>
                        <a:cs typeface="Arial" charset="0"/>
                      </a:endParaRPr>
                    </a:p>
                  </a:txBody>
                  <a:tcPr marR="9513" marT="9514" marB="95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sp>
        <p:nvSpPr>
          <p:cNvPr id="505968" name="Rectangle 4"/>
          <p:cNvSpPr>
            <a:spLocks noChangeArrowheads="1"/>
          </p:cNvSpPr>
          <p:nvPr/>
        </p:nvSpPr>
        <p:spPr bwMode="auto">
          <a:xfrm>
            <a:off x="228600" y="0"/>
            <a:ext cx="8686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en-US" sz="1400" b="1">
                <a:solidFill>
                  <a:prstClr val="black"/>
                </a:solidFill>
                <a:latin typeface="Arial" charset="0"/>
                <a:cs typeface="Arial" charset="0"/>
              </a:rPr>
              <a:t>How to interpret the main investigations used in the serological diagnosis of hepatitis B virus infection</a:t>
            </a:r>
            <a:endParaRPr lang="en-US" altLang="en-US" sz="1400">
              <a:solidFill>
                <a:prstClr val="black"/>
              </a:solidFill>
              <a:latin typeface="Arial" charset="0"/>
              <a:cs typeface="Arial" charset="0"/>
            </a:endParaRPr>
          </a:p>
        </p:txBody>
      </p:sp>
      <p:sp>
        <p:nvSpPr>
          <p:cNvPr id="6" name="Slide Number Placeholder 5"/>
          <p:cNvSpPr>
            <a:spLocks noGrp="1"/>
          </p:cNvSpPr>
          <p:nvPr>
            <p:ph type="sldNum" sz="quarter" idx="12"/>
          </p:nvPr>
        </p:nvSpPr>
        <p:spPr/>
        <p:txBody>
          <a:bodyPr/>
          <a:lstStyle/>
          <a:p>
            <a:pPr>
              <a:defRPr/>
            </a:pPr>
            <a:fld id="{61F8ACC1-FD41-4040-9FE9-F56ED1D12F88}" type="slidenum">
              <a:rPr lang="en-US"/>
              <a:pPr>
                <a:defRPr/>
              </a:pPr>
              <a:t>93</a:t>
            </a:fld>
            <a:endParaRPr lang="en-US"/>
          </a:p>
        </p:txBody>
      </p:sp>
    </p:spTree>
    <p:extLst>
      <p:ext uri="{BB962C8B-B14F-4D97-AF65-F5344CB8AC3E}">
        <p14:creationId xmlns:p14="http://schemas.microsoft.com/office/powerpoint/2010/main" val="330173037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228600"/>
            <a:ext cx="8991600" cy="6400800"/>
          </a:xfrm>
        </p:spPr>
        <p:txBody>
          <a:bodyPr>
            <a:normAutofit/>
          </a:bodyPr>
          <a:lstStyle/>
          <a:p>
            <a:pPr>
              <a:buFont typeface="Wingdings 2" pitchFamily="18" charset="2"/>
              <a:buNone/>
              <a:defRPr/>
            </a:pPr>
            <a:r>
              <a:rPr lang="en-US" sz="3200" dirty="0"/>
              <a:t>NOTE: HBV contains several antigens to which infected persons can make immune responses ; these antigens and their antibodies are important in identifying HBV infection </a:t>
            </a:r>
            <a:endParaRPr lang="en-US" sz="3200" i="1" dirty="0"/>
          </a:p>
          <a:p>
            <a:pPr marL="514350" indent="-514350">
              <a:buFont typeface="Wingdings 2" pitchFamily="18" charset="2"/>
              <a:buAutoNum type="arabicPeriod"/>
              <a:defRPr/>
            </a:pPr>
            <a:r>
              <a:rPr lang="en-US" sz="3200" i="1" dirty="0"/>
              <a:t>The hepatitis B surface antigen</a:t>
            </a:r>
            <a:r>
              <a:rPr lang="en-US" sz="3200" dirty="0"/>
              <a:t> (</a:t>
            </a:r>
            <a:r>
              <a:rPr lang="en-US" sz="3200" dirty="0" err="1"/>
              <a:t>HBsAg</a:t>
            </a:r>
            <a:r>
              <a:rPr lang="en-US" sz="3200" dirty="0"/>
              <a:t>) is an indicator of active infection, and a negative test for </a:t>
            </a:r>
            <a:r>
              <a:rPr lang="en-US" sz="3200" dirty="0" err="1"/>
              <a:t>HBsAg</a:t>
            </a:r>
            <a:r>
              <a:rPr lang="en-US" sz="3200" dirty="0"/>
              <a:t> makes HBV infection very unlikely. </a:t>
            </a:r>
          </a:p>
          <a:p>
            <a:pPr marL="514350" indent="-514350">
              <a:defRPr/>
            </a:pPr>
            <a:r>
              <a:rPr lang="en-US" sz="3200" dirty="0"/>
              <a:t>In acute liver failure from hepatitis B the liver damage is mediated by viral clearance and so </a:t>
            </a:r>
            <a:r>
              <a:rPr lang="en-US" sz="3200" dirty="0" err="1"/>
              <a:t>HBsAg</a:t>
            </a:r>
            <a:r>
              <a:rPr lang="en-US" sz="3200" dirty="0"/>
              <a:t> is negative, with evidence of recent infection shown by the presence of hepatitis B core </a:t>
            </a:r>
            <a:r>
              <a:rPr lang="en-US" sz="3200" dirty="0" err="1"/>
              <a:t>IgM</a:t>
            </a:r>
            <a:r>
              <a:rPr lang="en-US" sz="3200" dirty="0"/>
              <a:t>. </a:t>
            </a:r>
          </a:p>
          <a:p>
            <a:pPr>
              <a:defRPr/>
            </a:pPr>
            <a:endParaRPr lang="en-US" sz="3200" dirty="0"/>
          </a:p>
        </p:txBody>
      </p:sp>
      <p:sp>
        <p:nvSpPr>
          <p:cNvPr id="4" name="Slide Number Placeholder 3"/>
          <p:cNvSpPr>
            <a:spLocks noGrp="1"/>
          </p:cNvSpPr>
          <p:nvPr>
            <p:ph type="sldNum" sz="quarter" idx="12"/>
          </p:nvPr>
        </p:nvSpPr>
        <p:spPr/>
        <p:txBody>
          <a:bodyPr/>
          <a:lstStyle/>
          <a:p>
            <a:pPr>
              <a:defRPr/>
            </a:pPr>
            <a:fld id="{579A3EF9-EB5E-4ABD-AEE6-5BE87C8785B8}" type="slidenum">
              <a:rPr lang="en-US"/>
              <a:pPr>
                <a:defRPr/>
              </a:pPr>
              <a:t>94</a:t>
            </a:fld>
            <a:endParaRPr lang="en-US"/>
          </a:p>
        </p:txBody>
      </p:sp>
    </p:spTree>
    <p:extLst>
      <p:ext uri="{BB962C8B-B14F-4D97-AF65-F5344CB8AC3E}">
        <p14:creationId xmlns:p14="http://schemas.microsoft.com/office/powerpoint/2010/main" val="385313032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610600" cy="6324600"/>
          </a:xfrm>
        </p:spPr>
        <p:txBody>
          <a:bodyPr>
            <a:normAutofit/>
          </a:bodyPr>
          <a:lstStyle/>
          <a:p>
            <a:pPr marL="514350" indent="-514350">
              <a:defRPr/>
            </a:pPr>
            <a:r>
              <a:rPr lang="en-US" sz="2800" dirty="0" err="1"/>
              <a:t>HBsAg</a:t>
            </a:r>
            <a:r>
              <a:rPr lang="en-US" sz="2800" dirty="0"/>
              <a:t> appears in the blood late in the incubation period but before the </a:t>
            </a:r>
            <a:r>
              <a:rPr lang="en-US" sz="2800" dirty="0" err="1"/>
              <a:t>prodromal</a:t>
            </a:r>
            <a:r>
              <a:rPr lang="en-US" sz="2800" dirty="0"/>
              <a:t> phase of acute type B hepatitis; it may be present for a few days only, disappearing even before jaundice has developed, but usually lasts for 3-4 weeks and can persist for up to 5 months. </a:t>
            </a:r>
          </a:p>
          <a:p>
            <a:pPr marL="514350" indent="-514350">
              <a:defRPr/>
            </a:pPr>
            <a:r>
              <a:rPr lang="en-US" sz="2800" dirty="0"/>
              <a:t>The persistence of </a:t>
            </a:r>
            <a:r>
              <a:rPr lang="en-US" sz="2800" dirty="0" err="1"/>
              <a:t>HBsAg</a:t>
            </a:r>
            <a:r>
              <a:rPr lang="en-US" sz="2800" dirty="0"/>
              <a:t> for longer than 6 months indicates chronic infection. </a:t>
            </a:r>
          </a:p>
          <a:p>
            <a:pPr marL="514350" indent="-514350">
              <a:defRPr/>
            </a:pPr>
            <a:r>
              <a:rPr lang="en-US" sz="2800" dirty="0"/>
              <a:t>Antibody to </a:t>
            </a:r>
            <a:r>
              <a:rPr lang="en-US" sz="2800" dirty="0" err="1"/>
              <a:t>HBsAg</a:t>
            </a:r>
            <a:r>
              <a:rPr lang="en-US" sz="2800" dirty="0"/>
              <a:t> (anti-HBs) usually appears after about 3-6 months and persists for many years or perhaps permanently. </a:t>
            </a:r>
          </a:p>
          <a:p>
            <a:pPr marL="514350" indent="-514350">
              <a:defRPr/>
            </a:pPr>
            <a:r>
              <a:rPr lang="en-US" sz="2800" dirty="0"/>
              <a:t>Anti-HBs implies either a previous infection, in which case anti-</a:t>
            </a:r>
            <a:r>
              <a:rPr lang="en-US" sz="2800" dirty="0" err="1"/>
              <a:t>HBc</a:t>
            </a:r>
            <a:r>
              <a:rPr lang="en-US" sz="2800" dirty="0"/>
              <a:t> (see below) is usually also present, or previous vaccination, in which case anti-</a:t>
            </a:r>
            <a:r>
              <a:rPr lang="en-US" sz="2800" dirty="0" err="1"/>
              <a:t>HBc</a:t>
            </a:r>
            <a:r>
              <a:rPr lang="en-US" sz="2800" dirty="0"/>
              <a:t> is not present. </a:t>
            </a:r>
          </a:p>
          <a:p>
            <a:pPr>
              <a:defRPr/>
            </a:pPr>
            <a:endParaRPr lang="en-US" sz="2800" dirty="0"/>
          </a:p>
        </p:txBody>
      </p:sp>
      <p:sp>
        <p:nvSpPr>
          <p:cNvPr id="4" name="Slide Number Placeholder 3"/>
          <p:cNvSpPr>
            <a:spLocks noGrp="1"/>
          </p:cNvSpPr>
          <p:nvPr>
            <p:ph type="sldNum" sz="quarter" idx="12"/>
          </p:nvPr>
        </p:nvSpPr>
        <p:spPr/>
        <p:txBody>
          <a:bodyPr/>
          <a:lstStyle/>
          <a:p>
            <a:pPr>
              <a:defRPr/>
            </a:pPr>
            <a:fld id="{5D253B5B-2E1D-476E-91ED-AAE3FE5DAD04}" type="slidenum">
              <a:rPr lang="en-US"/>
              <a:pPr>
                <a:defRPr/>
              </a:pPr>
              <a:t>95</a:t>
            </a:fld>
            <a:endParaRPr lang="en-US"/>
          </a:p>
        </p:txBody>
      </p:sp>
    </p:spTree>
    <p:extLst>
      <p:ext uri="{BB962C8B-B14F-4D97-AF65-F5344CB8AC3E}">
        <p14:creationId xmlns:p14="http://schemas.microsoft.com/office/powerpoint/2010/main" val="276557870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Content Placeholder 2"/>
          <p:cNvSpPr>
            <a:spLocks noGrp="1"/>
          </p:cNvSpPr>
          <p:nvPr>
            <p:ph idx="1"/>
          </p:nvPr>
        </p:nvSpPr>
        <p:spPr>
          <a:xfrm>
            <a:off x="76200" y="228600"/>
            <a:ext cx="8915400" cy="6400800"/>
          </a:xfrm>
        </p:spPr>
        <p:txBody>
          <a:bodyPr/>
          <a:lstStyle/>
          <a:p>
            <a:pPr>
              <a:buFont typeface="Wingdings 2" pitchFamily="18" charset="2"/>
              <a:buNone/>
            </a:pPr>
            <a:r>
              <a:rPr lang="en-US" altLang="en-US" sz="3600" i="1" smtClean="0"/>
              <a:t>2. The hepatitis B core antigen</a:t>
            </a:r>
            <a:r>
              <a:rPr lang="en-US" altLang="en-US" sz="3600" smtClean="0"/>
              <a:t> (HBcAg) is not found in the blood, but antibody to it (anti-HBc) appears early in the illness and rapidly reaches a high titre, which subsides gradually but then persists. </a:t>
            </a:r>
          </a:p>
          <a:p>
            <a:r>
              <a:rPr lang="en-US" altLang="en-US" sz="3600" smtClean="0"/>
              <a:t>Anti-HBc is initially of IgM type with IgG antibody appearing later. </a:t>
            </a:r>
          </a:p>
          <a:p>
            <a:r>
              <a:rPr lang="en-US" altLang="en-US" sz="3600" smtClean="0"/>
              <a:t>Anti-HBc (IgM) can sometimes reveal an acute HBV infection when the HBsAg has disappeared and before anti-HBs has developed. </a:t>
            </a:r>
          </a:p>
          <a:p>
            <a:endParaRPr lang="en-US" altLang="en-US" sz="3600" smtClean="0"/>
          </a:p>
        </p:txBody>
      </p:sp>
      <p:sp>
        <p:nvSpPr>
          <p:cNvPr id="4" name="Slide Number Placeholder 3"/>
          <p:cNvSpPr>
            <a:spLocks noGrp="1"/>
          </p:cNvSpPr>
          <p:nvPr>
            <p:ph type="sldNum" sz="quarter" idx="12"/>
          </p:nvPr>
        </p:nvSpPr>
        <p:spPr/>
        <p:txBody>
          <a:bodyPr/>
          <a:lstStyle/>
          <a:p>
            <a:pPr>
              <a:defRPr/>
            </a:pPr>
            <a:fld id="{40A8A0C7-879F-4136-81E2-3DA72BB41D01}" type="slidenum">
              <a:rPr lang="en-US"/>
              <a:pPr>
                <a:defRPr/>
              </a:pPr>
              <a:t>96</a:t>
            </a:fld>
            <a:endParaRPr lang="en-US"/>
          </a:p>
        </p:txBody>
      </p:sp>
    </p:spTree>
    <p:extLst>
      <p:ext uri="{BB962C8B-B14F-4D97-AF65-F5344CB8AC3E}">
        <p14:creationId xmlns:p14="http://schemas.microsoft.com/office/powerpoint/2010/main" val="125203646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4" name="Content Placeholder 2"/>
          <p:cNvSpPr>
            <a:spLocks noGrp="1"/>
          </p:cNvSpPr>
          <p:nvPr>
            <p:ph idx="1"/>
          </p:nvPr>
        </p:nvSpPr>
        <p:spPr>
          <a:xfrm>
            <a:off x="228600" y="228600"/>
            <a:ext cx="8610600" cy="6400800"/>
          </a:xfrm>
        </p:spPr>
        <p:txBody>
          <a:bodyPr/>
          <a:lstStyle/>
          <a:p>
            <a:pPr>
              <a:buFont typeface="Wingdings 2" pitchFamily="18" charset="2"/>
              <a:buNone/>
            </a:pPr>
            <a:r>
              <a:rPr lang="en-US" altLang="en-US" sz="4400" i="1" smtClean="0"/>
              <a:t>3. The hepatitis B e antigen</a:t>
            </a:r>
            <a:r>
              <a:rPr lang="en-US" altLang="en-US" sz="4400" smtClean="0"/>
              <a:t> (HBeAg) is an indicator of viral replication. </a:t>
            </a:r>
          </a:p>
          <a:p>
            <a:r>
              <a:rPr lang="en-US" altLang="en-US" sz="4400" smtClean="0"/>
              <a:t>In acute hepatitis B it may appear only transiently at the outset of the illness; its appearance is followed by the production of antibody (anti-HBe). </a:t>
            </a:r>
          </a:p>
          <a:p>
            <a:r>
              <a:rPr lang="en-US" altLang="en-US" sz="4400" smtClean="0"/>
              <a:t>The HBeAg reflects active replication of the virus in the liver. </a:t>
            </a:r>
          </a:p>
          <a:p>
            <a:endParaRPr lang="en-US" altLang="en-US" sz="4400" smtClean="0"/>
          </a:p>
        </p:txBody>
      </p:sp>
      <p:sp>
        <p:nvSpPr>
          <p:cNvPr id="4" name="Slide Number Placeholder 3"/>
          <p:cNvSpPr>
            <a:spLocks noGrp="1"/>
          </p:cNvSpPr>
          <p:nvPr>
            <p:ph type="sldNum" sz="quarter" idx="12"/>
          </p:nvPr>
        </p:nvSpPr>
        <p:spPr/>
        <p:txBody>
          <a:bodyPr/>
          <a:lstStyle/>
          <a:p>
            <a:pPr>
              <a:defRPr/>
            </a:pPr>
            <a:fld id="{1FF87CA1-E117-4752-8B69-72B2C9FCA928}" type="slidenum">
              <a:rPr lang="en-US"/>
              <a:pPr>
                <a:defRPr/>
              </a:pPr>
              <a:t>97</a:t>
            </a:fld>
            <a:endParaRPr lang="en-US"/>
          </a:p>
        </p:txBody>
      </p:sp>
    </p:spTree>
    <p:extLst>
      <p:ext uri="{BB962C8B-B14F-4D97-AF65-F5344CB8AC3E}">
        <p14:creationId xmlns:p14="http://schemas.microsoft.com/office/powerpoint/2010/main" val="385324550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2"/>
          <p:cNvSpPr>
            <a:spLocks noGrp="1" noChangeArrowheads="1"/>
          </p:cNvSpPr>
          <p:nvPr>
            <p:ph sz="quarter" idx="1"/>
          </p:nvPr>
        </p:nvSpPr>
        <p:spPr>
          <a:xfrm>
            <a:off x="457200" y="304800"/>
            <a:ext cx="8229600" cy="6096000"/>
          </a:xfrm>
        </p:spPr>
        <p:txBody>
          <a:bodyPr/>
          <a:lstStyle/>
          <a:p>
            <a:pPr marL="660400" indent="-660400" eaLnBrk="1" hangingPunct="1">
              <a:lnSpc>
                <a:spcPct val="90000"/>
              </a:lnSpc>
              <a:buFontTx/>
              <a:buNone/>
            </a:pPr>
            <a:r>
              <a:rPr lang="en-US" altLang="en-US" sz="2800" b="1" u="sng" smtClean="0"/>
              <a:t>Management</a:t>
            </a:r>
            <a:endParaRPr lang="en-US" altLang="en-US" sz="2800" u="sng" smtClean="0"/>
          </a:p>
          <a:p>
            <a:pPr marL="660400" indent="-660400" eaLnBrk="1" hangingPunct="1">
              <a:lnSpc>
                <a:spcPct val="90000"/>
              </a:lnSpc>
              <a:buFontTx/>
              <a:buNone/>
            </a:pPr>
            <a:r>
              <a:rPr lang="en-US" altLang="en-US" sz="2800" smtClean="0"/>
              <a:t>1. Admit</a:t>
            </a:r>
          </a:p>
          <a:p>
            <a:pPr marL="660400" indent="-660400" eaLnBrk="1" hangingPunct="1">
              <a:lnSpc>
                <a:spcPct val="90000"/>
              </a:lnSpc>
              <a:buFontTx/>
              <a:buNone/>
            </a:pPr>
            <a:r>
              <a:rPr lang="en-US" altLang="en-US" sz="2800" smtClean="0"/>
              <a:t>2. Bed  rest until the symptoms subsides e.g.</a:t>
            </a:r>
          </a:p>
          <a:p>
            <a:pPr marL="1035050" lvl="1" indent="-577850" eaLnBrk="1" hangingPunct="1">
              <a:lnSpc>
                <a:spcPct val="90000"/>
              </a:lnSpc>
            </a:pPr>
            <a:r>
              <a:rPr lang="en-US" altLang="en-US" smtClean="0"/>
              <a:t>Jaundice will subside</a:t>
            </a:r>
          </a:p>
          <a:p>
            <a:pPr marL="1035050" lvl="1" indent="-577850" eaLnBrk="1" hangingPunct="1">
              <a:lnSpc>
                <a:spcPct val="90000"/>
              </a:lnSpc>
            </a:pPr>
            <a:r>
              <a:rPr lang="en-US" altLang="en-US" smtClean="0"/>
              <a:t>Temperature settles</a:t>
            </a:r>
          </a:p>
          <a:p>
            <a:pPr marL="1035050" lvl="1" indent="-577850" eaLnBrk="1" hangingPunct="1">
              <a:lnSpc>
                <a:spcPct val="90000"/>
              </a:lnSpc>
            </a:pPr>
            <a:r>
              <a:rPr lang="en-US" altLang="en-US" smtClean="0"/>
              <a:t>Appetite  return</a:t>
            </a:r>
          </a:p>
          <a:p>
            <a:pPr marL="1035050" lvl="1" indent="-577850" eaLnBrk="1" hangingPunct="1">
              <a:lnSpc>
                <a:spcPct val="90000"/>
              </a:lnSpc>
            </a:pPr>
            <a:r>
              <a:rPr lang="en-US" altLang="en-US" smtClean="0"/>
              <a:t>Liver become non tender</a:t>
            </a:r>
          </a:p>
          <a:p>
            <a:pPr marL="1035050" lvl="1" indent="-577850" eaLnBrk="1" hangingPunct="1">
              <a:lnSpc>
                <a:spcPct val="90000"/>
              </a:lnSpc>
            </a:pPr>
            <a:r>
              <a:rPr lang="en-US" altLang="en-US" smtClean="0"/>
              <a:t>Urine colour becomes light</a:t>
            </a:r>
          </a:p>
          <a:p>
            <a:pPr marL="1035050" lvl="1" indent="-577850" eaLnBrk="1" hangingPunct="1">
              <a:lnSpc>
                <a:spcPct val="90000"/>
              </a:lnSpc>
            </a:pPr>
            <a:r>
              <a:rPr lang="en-US" altLang="en-US" smtClean="0"/>
              <a:t>Spleen starts to regress</a:t>
            </a:r>
          </a:p>
          <a:p>
            <a:pPr marL="1035050" lvl="1" indent="-577850" eaLnBrk="1" hangingPunct="1">
              <a:lnSpc>
                <a:spcPct val="90000"/>
              </a:lnSpc>
            </a:pPr>
            <a:r>
              <a:rPr lang="en-US" altLang="en-US" smtClean="0"/>
              <a:t>Serum bilirubin normal colour.</a:t>
            </a:r>
          </a:p>
          <a:p>
            <a:pPr marL="1035050" lvl="1" indent="-577850" eaLnBrk="1" hangingPunct="1">
              <a:lnSpc>
                <a:spcPct val="90000"/>
              </a:lnSpc>
            </a:pPr>
            <a:r>
              <a:rPr lang="en-US" altLang="en-US" smtClean="0"/>
              <a:t>Stool regains normal colour.</a:t>
            </a:r>
          </a:p>
          <a:p>
            <a:pPr marL="660400" indent="-660400" eaLnBrk="1" hangingPunct="1">
              <a:lnSpc>
                <a:spcPct val="90000"/>
              </a:lnSpc>
              <a:buFontTx/>
              <a:buNone/>
            </a:pPr>
            <a:r>
              <a:rPr lang="en-US" altLang="en-US" sz="2800" smtClean="0"/>
              <a:t>3. IVF</a:t>
            </a:r>
          </a:p>
          <a:p>
            <a:pPr marL="660400" indent="-660400" eaLnBrk="1" hangingPunct="1">
              <a:lnSpc>
                <a:spcPct val="90000"/>
              </a:lnSpc>
              <a:buFontTx/>
              <a:buNone/>
            </a:pPr>
            <a:r>
              <a:rPr lang="en-US" altLang="en-US" sz="2800" smtClean="0"/>
              <a:t>4. Diet </a:t>
            </a:r>
          </a:p>
          <a:p>
            <a:pPr marL="1035050" lvl="1" indent="-577850" eaLnBrk="1" hangingPunct="1">
              <a:lnSpc>
                <a:spcPct val="90000"/>
              </a:lnSpc>
            </a:pPr>
            <a:r>
              <a:rPr lang="en-US" altLang="en-US" smtClean="0"/>
              <a:t>High carbohydrates diet</a:t>
            </a:r>
          </a:p>
          <a:p>
            <a:pPr marL="1035050" lvl="1" indent="-577850" eaLnBrk="1" hangingPunct="1">
              <a:lnSpc>
                <a:spcPct val="90000"/>
              </a:lnSpc>
            </a:pPr>
            <a:r>
              <a:rPr lang="en-US" altLang="en-US" smtClean="0"/>
              <a:t>Restrict proteins and fats</a:t>
            </a:r>
          </a:p>
          <a:p>
            <a:pPr marL="1035050" lvl="1" indent="-577850" eaLnBrk="1" hangingPunct="1">
              <a:lnSpc>
                <a:spcPct val="90000"/>
              </a:lnSpc>
            </a:pPr>
            <a:r>
              <a:rPr lang="en-US" altLang="en-US" smtClean="0"/>
              <a:t>Stop alcohol intake.</a:t>
            </a:r>
          </a:p>
        </p:txBody>
      </p:sp>
      <p:sp>
        <p:nvSpPr>
          <p:cNvPr id="3" name="Slide Number Placeholder 2"/>
          <p:cNvSpPr>
            <a:spLocks noGrp="1"/>
          </p:cNvSpPr>
          <p:nvPr>
            <p:ph type="sldNum" sz="quarter" idx="12"/>
          </p:nvPr>
        </p:nvSpPr>
        <p:spPr/>
        <p:txBody>
          <a:bodyPr/>
          <a:lstStyle/>
          <a:p>
            <a:pPr>
              <a:defRPr/>
            </a:pPr>
            <a:fld id="{D25BBC47-61C0-4DB4-A9E9-D6580B41DD36}" type="slidenum">
              <a:rPr lang="en-US"/>
              <a:pPr>
                <a:defRPr/>
              </a:pPr>
              <a:t>98</a:t>
            </a:fld>
            <a:endParaRPr lang="en-US"/>
          </a:p>
        </p:txBody>
      </p:sp>
    </p:spTree>
    <p:extLst>
      <p:ext uri="{BB962C8B-B14F-4D97-AF65-F5344CB8AC3E}">
        <p14:creationId xmlns:p14="http://schemas.microsoft.com/office/powerpoint/2010/main" val="72487353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Rectangle 2"/>
          <p:cNvSpPr>
            <a:spLocks noGrp="1" noChangeArrowheads="1"/>
          </p:cNvSpPr>
          <p:nvPr>
            <p:ph sz="quarter" idx="1"/>
          </p:nvPr>
        </p:nvSpPr>
        <p:spPr>
          <a:xfrm>
            <a:off x="152400" y="152400"/>
            <a:ext cx="8763000" cy="6477000"/>
          </a:xfrm>
        </p:spPr>
        <p:txBody>
          <a:bodyPr/>
          <a:lstStyle/>
          <a:p>
            <a:pPr marL="660400" indent="-660400" eaLnBrk="1" hangingPunct="1">
              <a:lnSpc>
                <a:spcPct val="80000"/>
              </a:lnSpc>
              <a:buFontTx/>
              <a:buNone/>
            </a:pPr>
            <a:r>
              <a:rPr lang="en-US" altLang="en-US" sz="3200" smtClean="0"/>
              <a:t>5. Drugs</a:t>
            </a:r>
          </a:p>
          <a:p>
            <a:pPr marL="1035050" lvl="1" indent="-577850" eaLnBrk="1" hangingPunct="1">
              <a:lnSpc>
                <a:spcPct val="80000"/>
              </a:lnSpc>
              <a:buFontTx/>
              <a:buNone/>
            </a:pPr>
            <a:r>
              <a:rPr lang="en-US" altLang="en-US" sz="3200" smtClean="0"/>
              <a:t>i. Multivites</a:t>
            </a:r>
          </a:p>
          <a:p>
            <a:pPr marL="1035050" lvl="1" indent="-577850" eaLnBrk="1" hangingPunct="1">
              <a:lnSpc>
                <a:spcPct val="80000"/>
              </a:lnSpc>
              <a:buFontTx/>
              <a:buNone/>
            </a:pPr>
            <a:r>
              <a:rPr lang="en-US" altLang="en-US" sz="3200" smtClean="0"/>
              <a:t>ii. Steroids-prednisone</a:t>
            </a:r>
          </a:p>
          <a:p>
            <a:pPr marL="660400" indent="-660400" eaLnBrk="1" hangingPunct="1">
              <a:lnSpc>
                <a:spcPct val="80000"/>
              </a:lnSpc>
              <a:buFontTx/>
              <a:buNone/>
            </a:pPr>
            <a:r>
              <a:rPr lang="en-US" altLang="en-US" sz="3200" smtClean="0"/>
              <a:t>        -Given when the infection is quite severe. To reduce    the inflammatory process in the liver cells.</a:t>
            </a:r>
          </a:p>
          <a:p>
            <a:pPr marL="660400" indent="-660400" eaLnBrk="1" hangingPunct="1">
              <a:lnSpc>
                <a:spcPct val="80000"/>
              </a:lnSpc>
              <a:buFontTx/>
              <a:buNone/>
            </a:pPr>
            <a:r>
              <a:rPr lang="en-US" altLang="en-US" sz="3200" smtClean="0"/>
              <a:t>        -Never give steroids in mild infection</a:t>
            </a:r>
            <a:endParaRPr lang="fr-FR" altLang="en-US" sz="3200" smtClean="0"/>
          </a:p>
          <a:p>
            <a:pPr marL="660400" indent="-660400" eaLnBrk="1" hangingPunct="1">
              <a:lnSpc>
                <a:spcPct val="80000"/>
              </a:lnSpc>
              <a:buFontTx/>
              <a:buNone/>
            </a:pPr>
            <a:r>
              <a:rPr lang="fr-FR" altLang="en-US" sz="3200" smtClean="0"/>
              <a:t>     iii. Injection Vit.K 10mgs IM</a:t>
            </a:r>
            <a:endParaRPr lang="en-US" altLang="en-US" sz="3200" smtClean="0"/>
          </a:p>
          <a:p>
            <a:pPr marL="660400" indent="-660400" eaLnBrk="1" hangingPunct="1">
              <a:lnSpc>
                <a:spcPct val="80000"/>
              </a:lnSpc>
              <a:buFontTx/>
              <a:buNone/>
            </a:pPr>
            <a:r>
              <a:rPr lang="en-US" altLang="en-US" sz="3200" smtClean="0"/>
              <a:t>         -If the patient has bleeding Tendency.</a:t>
            </a:r>
          </a:p>
          <a:p>
            <a:pPr marL="660400" indent="-660400">
              <a:lnSpc>
                <a:spcPct val="80000"/>
              </a:lnSpc>
              <a:buFont typeface="Wingdings 2" pitchFamily="18" charset="2"/>
              <a:buNone/>
            </a:pPr>
            <a:r>
              <a:rPr lang="en-US" altLang="en-US" sz="3200" smtClean="0"/>
              <a:t>     iv. Interferons (Interferon-alfa)</a:t>
            </a:r>
          </a:p>
          <a:p>
            <a:pPr marL="660400" indent="-660400" eaLnBrk="1" hangingPunct="1">
              <a:lnSpc>
                <a:spcPct val="80000"/>
              </a:lnSpc>
              <a:buFontTx/>
              <a:buNone/>
            </a:pPr>
            <a:r>
              <a:rPr lang="en-US" altLang="en-US" sz="3200" smtClean="0"/>
              <a:t>          -Are substances produced by liver cells during a viral   infection.</a:t>
            </a:r>
          </a:p>
          <a:p>
            <a:pPr marL="660400" indent="-660400" eaLnBrk="1" hangingPunct="1">
              <a:lnSpc>
                <a:spcPct val="80000"/>
              </a:lnSpc>
              <a:buFontTx/>
              <a:buNone/>
            </a:pPr>
            <a:r>
              <a:rPr lang="en-US" altLang="en-US" sz="3200" smtClean="0"/>
              <a:t>         -If given it protects the normal cells against infection, while they destroy the cells that are affected by the virus.</a:t>
            </a:r>
            <a:endParaRPr lang="en-US" altLang="en-US" sz="3200" b="1" smtClean="0"/>
          </a:p>
        </p:txBody>
      </p:sp>
      <p:sp>
        <p:nvSpPr>
          <p:cNvPr id="3" name="Slide Number Placeholder 2"/>
          <p:cNvSpPr>
            <a:spLocks noGrp="1"/>
          </p:cNvSpPr>
          <p:nvPr>
            <p:ph type="sldNum" sz="quarter" idx="12"/>
          </p:nvPr>
        </p:nvSpPr>
        <p:spPr/>
        <p:txBody>
          <a:bodyPr/>
          <a:lstStyle/>
          <a:p>
            <a:pPr>
              <a:defRPr/>
            </a:pPr>
            <a:fld id="{3A58A604-DCB9-4B01-8DCE-43AA0904CAB5}" type="slidenum">
              <a:rPr lang="en-US"/>
              <a:pPr>
                <a:defRPr/>
              </a:pPr>
              <a:t>99</a:t>
            </a:fld>
            <a:endParaRPr lang="en-US"/>
          </a:p>
        </p:txBody>
      </p:sp>
    </p:spTree>
    <p:extLst>
      <p:ext uri="{BB962C8B-B14F-4D97-AF65-F5344CB8AC3E}">
        <p14:creationId xmlns:p14="http://schemas.microsoft.com/office/powerpoint/2010/main" val="420164986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Proposal">
  <a:themeElements>
    <a:clrScheme name="Proposal 8">
      <a:dk1>
        <a:srgbClr val="000000"/>
      </a:dk1>
      <a:lt1>
        <a:srgbClr val="FFFFFF"/>
      </a:lt1>
      <a:dk2>
        <a:srgbClr val="8C0039"/>
      </a:dk2>
      <a:lt2>
        <a:srgbClr val="660066"/>
      </a:lt2>
      <a:accent1>
        <a:srgbClr val="C58BF9"/>
      </a:accent1>
      <a:accent2>
        <a:srgbClr val="9966FF"/>
      </a:accent2>
      <a:accent3>
        <a:srgbClr val="FFFFFF"/>
      </a:accent3>
      <a:accent4>
        <a:srgbClr val="000000"/>
      </a:accent4>
      <a:accent5>
        <a:srgbClr val="DFC4FB"/>
      </a:accent5>
      <a:accent6>
        <a:srgbClr val="8A5CE7"/>
      </a:accent6>
      <a:hlink>
        <a:srgbClr val="E4005C"/>
      </a:hlink>
      <a:folHlink>
        <a:srgbClr val="C36C03"/>
      </a:folHlink>
    </a:clrScheme>
    <a:fontScheme name="Proposal">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roposal 1">
        <a:dk1>
          <a:srgbClr val="777777"/>
        </a:dk1>
        <a:lt1>
          <a:srgbClr val="FFFFFF"/>
        </a:lt1>
        <a:dk2>
          <a:srgbClr val="333333"/>
        </a:dk2>
        <a:lt2>
          <a:srgbClr val="FFF4C3"/>
        </a:lt2>
        <a:accent1>
          <a:srgbClr val="C892FA"/>
        </a:accent1>
        <a:accent2>
          <a:srgbClr val="9966FF"/>
        </a:accent2>
        <a:accent3>
          <a:srgbClr val="ADADAD"/>
        </a:accent3>
        <a:accent4>
          <a:srgbClr val="DADADA"/>
        </a:accent4>
        <a:accent5>
          <a:srgbClr val="E0C7FC"/>
        </a:accent5>
        <a:accent6>
          <a:srgbClr val="8A5CE7"/>
        </a:accent6>
        <a:hlink>
          <a:srgbClr val="E4005C"/>
        </a:hlink>
        <a:folHlink>
          <a:srgbClr val="DC7A04"/>
        </a:folHlink>
      </a:clrScheme>
      <a:clrMap bg1="dk2" tx1="lt1" bg2="dk1" tx2="lt2" accent1="accent1" accent2="accent2" accent3="accent3" accent4="accent4" accent5="accent5" accent6="accent6" hlink="hlink" folHlink="folHlink"/>
    </a:extraClrScheme>
    <a:extraClrScheme>
      <a:clrScheme name="Proposal 2">
        <a:dk1>
          <a:srgbClr val="1C1C1C"/>
        </a:dk1>
        <a:lt1>
          <a:srgbClr val="FFFFFF"/>
        </a:lt1>
        <a:dk2>
          <a:srgbClr val="5F5F5F"/>
        </a:dk2>
        <a:lt2>
          <a:srgbClr val="FFFFCC"/>
        </a:lt2>
        <a:accent1>
          <a:srgbClr val="4A5B64"/>
        </a:accent1>
        <a:accent2>
          <a:srgbClr val="AF9387"/>
        </a:accent2>
        <a:accent3>
          <a:srgbClr val="B6B6B6"/>
        </a:accent3>
        <a:accent4>
          <a:srgbClr val="DADADA"/>
        </a:accent4>
        <a:accent5>
          <a:srgbClr val="B1B5B8"/>
        </a:accent5>
        <a:accent6>
          <a:srgbClr val="9E857A"/>
        </a:accent6>
        <a:hlink>
          <a:srgbClr val="F3C43F"/>
        </a:hlink>
        <a:folHlink>
          <a:srgbClr val="66CCFF"/>
        </a:folHlink>
      </a:clrScheme>
      <a:clrMap bg1="dk2" tx1="lt1" bg2="dk1" tx2="lt2" accent1="accent1" accent2="accent2" accent3="accent3" accent4="accent4" accent5="accent5" accent6="accent6" hlink="hlink" folHlink="folHlink"/>
    </a:extraClrScheme>
    <a:extraClrScheme>
      <a:clrScheme name="Proposal 3">
        <a:dk1>
          <a:srgbClr val="4D4D4D"/>
        </a:dk1>
        <a:lt1>
          <a:srgbClr val="FFFFFF"/>
        </a:lt1>
        <a:dk2>
          <a:srgbClr val="666699"/>
        </a:dk2>
        <a:lt2>
          <a:srgbClr val="FFFFCC"/>
        </a:lt2>
        <a:accent1>
          <a:srgbClr val="8D8DB3"/>
        </a:accent1>
        <a:accent2>
          <a:srgbClr val="7A25D7"/>
        </a:accent2>
        <a:accent3>
          <a:srgbClr val="B8B8CA"/>
        </a:accent3>
        <a:accent4>
          <a:srgbClr val="DADADA"/>
        </a:accent4>
        <a:accent5>
          <a:srgbClr val="C5C5D6"/>
        </a:accent5>
        <a:accent6>
          <a:srgbClr val="6E20C3"/>
        </a:accent6>
        <a:hlink>
          <a:srgbClr val="66CCFF"/>
        </a:hlink>
        <a:folHlink>
          <a:srgbClr val="3333CC"/>
        </a:folHlink>
      </a:clrScheme>
      <a:clrMap bg1="dk2" tx1="lt1" bg2="dk1" tx2="lt2" accent1="accent1" accent2="accent2" accent3="accent3" accent4="accent4" accent5="accent5" accent6="accent6" hlink="hlink" folHlink="folHlink"/>
    </a:extraClrScheme>
    <a:extraClrScheme>
      <a:clrScheme name="Proposal 4">
        <a:dk1>
          <a:srgbClr val="10187C"/>
        </a:dk1>
        <a:lt1>
          <a:srgbClr val="F8F8F8"/>
        </a:lt1>
        <a:dk2>
          <a:srgbClr val="538DC7"/>
        </a:dk2>
        <a:lt2>
          <a:srgbClr val="CCECFF"/>
        </a:lt2>
        <a:accent1>
          <a:srgbClr val="879EC7"/>
        </a:accent1>
        <a:accent2>
          <a:srgbClr val="461B8B"/>
        </a:accent2>
        <a:accent3>
          <a:srgbClr val="B3C5E0"/>
        </a:accent3>
        <a:accent4>
          <a:srgbClr val="D4D4D4"/>
        </a:accent4>
        <a:accent5>
          <a:srgbClr val="C3CCE0"/>
        </a:accent5>
        <a:accent6>
          <a:srgbClr val="3F177D"/>
        </a:accent6>
        <a:hlink>
          <a:srgbClr val="0000FF"/>
        </a:hlink>
        <a:folHlink>
          <a:srgbClr val="008000"/>
        </a:folHlink>
      </a:clrScheme>
      <a:clrMap bg1="dk2" tx1="lt1" bg2="dk1" tx2="lt2" accent1="accent1" accent2="accent2" accent3="accent3" accent4="accent4" accent5="accent5" accent6="accent6" hlink="hlink" folHlink="folHlink"/>
    </a:extraClrScheme>
    <a:extraClrScheme>
      <a:clrScheme name="Proposal 5">
        <a:dk1>
          <a:srgbClr val="002F2E"/>
        </a:dk1>
        <a:lt1>
          <a:srgbClr val="FFFFFF"/>
        </a:lt1>
        <a:dk2>
          <a:srgbClr val="008080"/>
        </a:dk2>
        <a:lt2>
          <a:srgbClr val="FFFFCC"/>
        </a:lt2>
        <a:accent1>
          <a:srgbClr val="0E6A52"/>
        </a:accent1>
        <a:accent2>
          <a:srgbClr val="3553A7"/>
        </a:accent2>
        <a:accent3>
          <a:srgbClr val="AAC0C0"/>
        </a:accent3>
        <a:accent4>
          <a:srgbClr val="DADADA"/>
        </a:accent4>
        <a:accent5>
          <a:srgbClr val="AAB9B3"/>
        </a:accent5>
        <a:accent6>
          <a:srgbClr val="2F4A97"/>
        </a:accent6>
        <a:hlink>
          <a:srgbClr val="1ACE9F"/>
        </a:hlink>
        <a:folHlink>
          <a:srgbClr val="B5B5FF"/>
        </a:folHlink>
      </a:clrScheme>
      <a:clrMap bg1="dk2" tx1="lt1" bg2="dk1" tx2="lt2" accent1="accent1" accent2="accent2" accent3="accent3" accent4="accent4" accent5="accent5" accent6="accent6" hlink="hlink" folHlink="folHlink"/>
    </a:extraClrScheme>
    <a:extraClrScheme>
      <a:clrScheme name="Proposal 6">
        <a:dk1>
          <a:srgbClr val="000000"/>
        </a:dk1>
        <a:lt1>
          <a:srgbClr val="E3FFFF"/>
        </a:lt1>
        <a:dk2>
          <a:srgbClr val="4400A8"/>
        </a:dk2>
        <a:lt2>
          <a:srgbClr val="005452"/>
        </a:lt2>
        <a:accent1>
          <a:srgbClr val="92CAC9"/>
        </a:accent1>
        <a:accent2>
          <a:srgbClr val="009999"/>
        </a:accent2>
        <a:accent3>
          <a:srgbClr val="EFFFFF"/>
        </a:accent3>
        <a:accent4>
          <a:srgbClr val="000000"/>
        </a:accent4>
        <a:accent5>
          <a:srgbClr val="C7E1E1"/>
        </a:accent5>
        <a:accent6>
          <a:srgbClr val="008A8A"/>
        </a:accent6>
        <a:hlink>
          <a:srgbClr val="187C16"/>
        </a:hlink>
        <a:folHlink>
          <a:srgbClr val="6600FF"/>
        </a:folHlink>
      </a:clrScheme>
      <a:clrMap bg1="lt1" tx1="dk1" bg2="lt2" tx2="dk2" accent1="accent1" accent2="accent2" accent3="accent3" accent4="accent4" accent5="accent5" accent6="accent6" hlink="hlink" folHlink="folHlink"/>
    </a:extraClrScheme>
    <a:extraClrScheme>
      <a:clrScheme name="Proposal 7">
        <a:dk1>
          <a:srgbClr val="000000"/>
        </a:dk1>
        <a:lt1>
          <a:srgbClr val="CCFF99"/>
        </a:lt1>
        <a:dk2>
          <a:srgbClr val="CC99FF"/>
        </a:dk2>
        <a:lt2>
          <a:srgbClr val="1B3600"/>
        </a:lt2>
        <a:accent1>
          <a:srgbClr val="009900"/>
        </a:accent1>
        <a:accent2>
          <a:srgbClr val="B7CA02"/>
        </a:accent2>
        <a:accent3>
          <a:srgbClr val="E2FFCA"/>
        </a:accent3>
        <a:accent4>
          <a:srgbClr val="000000"/>
        </a:accent4>
        <a:accent5>
          <a:srgbClr val="AACAAA"/>
        </a:accent5>
        <a:accent6>
          <a:srgbClr val="A6B702"/>
        </a:accent6>
        <a:hlink>
          <a:srgbClr val="FFCC00"/>
        </a:hlink>
        <a:folHlink>
          <a:srgbClr val="FF9900"/>
        </a:folHlink>
      </a:clrScheme>
      <a:clrMap bg1="lt1" tx1="dk1" bg2="lt2" tx2="dk2" accent1="accent1" accent2="accent2" accent3="accent3" accent4="accent4" accent5="accent5" accent6="accent6" hlink="hlink" folHlink="folHlink"/>
    </a:extraClrScheme>
    <a:extraClrScheme>
      <a:clrScheme name="Proposal 8">
        <a:dk1>
          <a:srgbClr val="000000"/>
        </a:dk1>
        <a:lt1>
          <a:srgbClr val="FFFFFF"/>
        </a:lt1>
        <a:dk2>
          <a:srgbClr val="8C0039"/>
        </a:dk2>
        <a:lt2>
          <a:srgbClr val="660066"/>
        </a:lt2>
        <a:accent1>
          <a:srgbClr val="C58BF9"/>
        </a:accent1>
        <a:accent2>
          <a:srgbClr val="9966FF"/>
        </a:accent2>
        <a:accent3>
          <a:srgbClr val="FFFFFF"/>
        </a:accent3>
        <a:accent4>
          <a:srgbClr val="000000"/>
        </a:accent4>
        <a:accent5>
          <a:srgbClr val="DFC4FB"/>
        </a:accent5>
        <a:accent6>
          <a:srgbClr val="8A5CE7"/>
        </a:accent6>
        <a:hlink>
          <a:srgbClr val="E4005C"/>
        </a:hlink>
        <a:folHlink>
          <a:srgbClr val="C36C03"/>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17566</Words>
  <Application>Microsoft Office PowerPoint</Application>
  <PresentationFormat>On-screen Show (4:3)</PresentationFormat>
  <Paragraphs>3172</Paragraphs>
  <Slides>416</Slides>
  <Notes>21</Notes>
  <HiddenSlides>0</HiddenSlides>
  <MMClips>0</MMClips>
  <ScaleCrop>false</ScaleCrop>
  <HeadingPairs>
    <vt:vector size="4" baseType="variant">
      <vt:variant>
        <vt:lpstr>Theme</vt:lpstr>
      </vt:variant>
      <vt:variant>
        <vt:i4>2</vt:i4>
      </vt:variant>
      <vt:variant>
        <vt:lpstr>Slide Titles</vt:lpstr>
      </vt:variant>
      <vt:variant>
        <vt:i4>416</vt:i4>
      </vt:variant>
    </vt:vector>
  </HeadingPairs>
  <TitlesOfParts>
    <vt:vector size="418" baseType="lpstr">
      <vt:lpstr>Equity</vt:lpstr>
      <vt:lpstr>Proposal</vt:lpstr>
      <vt:lpstr>LIVER</vt:lpstr>
      <vt:lpstr>PowerPoint Presentation</vt:lpstr>
      <vt:lpstr>PowerPoint Presentation</vt:lpstr>
      <vt:lpstr>PowerPoint Presentation</vt:lpstr>
      <vt:lpstr>PowerPoint Presentation</vt:lpstr>
      <vt:lpstr>Important functions of the liver</vt:lpstr>
      <vt:lpstr>PowerPoint Presentation</vt:lpstr>
      <vt:lpstr>Hepatic acinus. Functional unit of the liver. </vt:lpstr>
      <vt:lpstr>PowerPoint Presentation</vt:lpstr>
      <vt:lpstr>AIMS OF INVESTIGATIONS IN PATIENTS WITH SUSPECTED LIVER DISEASE</vt:lpstr>
      <vt:lpstr>LIVER FUNCTION TESTS USED TO ASSESS LIVER DISEASE</vt:lpstr>
      <vt:lpstr>PowerPoint Presentation</vt:lpstr>
      <vt:lpstr>Haematological investigations are also commonly abnormal in patients with liver disease and may suggest the underlying diagnosis:</vt:lpstr>
      <vt:lpstr>TESTS TO DETERMINE THE SEVERITY AND ACTIVITY OF LIVER DISEASE </vt:lpstr>
      <vt:lpstr>RADIOLOGICAL IMAGING IN LIVER DISEASE  </vt:lpstr>
      <vt:lpstr>1. Ultrasound showing stone in the gallbladder </vt:lpstr>
      <vt:lpstr>PowerPoint Presentation</vt:lpstr>
      <vt:lpstr>PowerPoint Presentation</vt:lpstr>
      <vt:lpstr>PowerPoint Presentation</vt:lpstr>
      <vt:lpstr>A magnetic resonance cholangiopancreatogram (MRCP) showing a cholangiocarcinoma in the distal common bile duct (C)</vt:lpstr>
      <vt:lpstr>ERCP showing normal biliary (B) and pancreatic (P) duct system </vt:lpstr>
      <vt:lpstr>PowerPoint Presentation</vt:lpstr>
      <vt:lpstr>PowerPoint Presentation</vt:lpstr>
      <vt:lpstr>THE LIVER</vt:lpstr>
      <vt:lpstr>Causes</vt:lpstr>
      <vt:lpstr>PowerPoint Presentation</vt:lpstr>
      <vt:lpstr>PowerPoint Presentation</vt:lpstr>
      <vt:lpstr>PowerPoint Presentation</vt:lpstr>
      <vt:lpstr>PowerPoint Presentation</vt:lpstr>
      <vt:lpstr>1. Haemolytic jaundice </vt:lpstr>
      <vt:lpstr>3. Hepatocellular Jaundice</vt:lpstr>
      <vt:lpstr>3. Obstructive Jaundice</vt:lpstr>
      <vt:lpstr>OR</vt:lpstr>
      <vt:lpstr>PowerPoint Presentation</vt:lpstr>
      <vt:lpstr>PowerPoint Presentation</vt:lpstr>
      <vt:lpstr>PowerPoint Presentation</vt:lpstr>
      <vt:lpstr>PowerPoint Presentation</vt:lpstr>
      <vt:lpstr>Causes of cholestatic jaundice</vt:lpstr>
      <vt:lpstr>PowerPoint Presentation</vt:lpstr>
      <vt:lpstr>PowerPoint Presentation</vt:lpstr>
      <vt:lpstr>PowerPoint Presentation</vt:lpstr>
      <vt:lpstr>Clinical features of Haemolytic Jaundice</vt:lpstr>
      <vt:lpstr>PowerPoint Presentation</vt:lpstr>
      <vt:lpstr>Clinical features of Hepatocellular Jaundice </vt:lpstr>
      <vt:lpstr>Clinical Features of  obstructive  Jaundice.  </vt:lpstr>
      <vt:lpstr>PowerPoint Presentation</vt:lpstr>
      <vt:lpstr>Investigations-Jaundice</vt:lpstr>
      <vt:lpstr>Some questions to ask a patient who has jaundice</vt:lpstr>
      <vt:lpstr>PowerPoint Presentation</vt:lpstr>
      <vt:lpstr>PowerPoint Presentation</vt:lpstr>
      <vt:lpstr>PowerPoint Presentation</vt:lpstr>
      <vt:lpstr>PowerPoint Presentation</vt:lpstr>
      <vt:lpstr>PowerPoint Presentation</vt:lpstr>
      <vt:lpstr>PowerPoint Presentation</vt:lpstr>
      <vt:lpstr>VIRAL HEPATITIS</vt:lpstr>
      <vt:lpstr>HEPATITIS</vt:lpstr>
      <vt:lpstr>ACUTE HEPATITIS</vt:lpstr>
      <vt:lpstr>Causes of viral hepatitis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Features of the main hepatitis viruses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HEPATITIS B</vt:lpstr>
      <vt:lpstr>HEPATITIS B</vt:lpstr>
      <vt:lpstr>PowerPoint Presentation</vt:lpstr>
      <vt:lpstr>PowerPoint Presentation</vt:lpstr>
      <vt:lpstr>PowerPoint Presentation</vt:lpstr>
      <vt:lpstr>PowerPoint Presentation</vt:lpstr>
      <vt:lpstr>Those at risk</vt:lpstr>
      <vt:lpstr>PowerPoint Presentation</vt:lpstr>
      <vt:lpstr>Diagnosis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Complications </vt:lpstr>
      <vt:lpstr>PowerPoint Presentation</vt:lpstr>
      <vt:lpstr>PowerPoint Presentation</vt:lpstr>
      <vt:lpstr>PowerPoint Presentation</vt:lpstr>
      <vt:lpstr>NORMAL LIVER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LIVER CIRRHOSIS</vt:lpstr>
      <vt:lpstr>PowerPoint Presentation</vt:lpstr>
      <vt:lpstr>LIVER CIRRHOSIS </vt:lpstr>
      <vt:lpstr>PowerPoint Presentation</vt:lpstr>
      <vt:lpstr>Histological classification</vt:lpstr>
      <vt:lpstr>PowerPoint Presentation</vt:lpstr>
      <vt:lpstr>Pathophysiology</vt:lpstr>
      <vt:lpstr>PowerPoint Presentation</vt:lpstr>
      <vt:lpstr>PowerPoint Presentation</vt:lpstr>
      <vt:lpstr>PowerPoint Presentation</vt:lpstr>
      <vt:lpstr>Conditions associated with alcohol in the Liver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CIRRHOSIS</vt:lpstr>
      <vt:lpstr>PowerPoint Presentation</vt:lpstr>
      <vt:lpstr>PowerPoint Presentation</vt:lpstr>
      <vt:lpstr>PowerPoint Presentation</vt:lpstr>
      <vt:lpstr>PowerPoint Presentation</vt:lpstr>
      <vt:lpstr>PowerPoint Presentation</vt:lpstr>
      <vt:lpstr>JAUNDICE</vt:lpstr>
      <vt:lpstr>PowerPoint Presentation</vt:lpstr>
      <vt:lpstr>PowerPoint Presentation</vt:lpstr>
      <vt:lpstr>PowerPoint Presentation</vt:lpstr>
      <vt:lpstr>PowerPoint Presentation</vt:lpstr>
      <vt:lpstr>PowerPoint Presentation</vt:lpstr>
      <vt:lpstr>Hepatic Enzymology</vt:lpstr>
      <vt:lpstr>Intracellular = DAMAGE AST/ALT/LDH  Membrane = OBSTRUCTION AlkPhos/GGTP/5’N</vt:lpstr>
      <vt:lpstr>PowerPoint Presentation</vt:lpstr>
      <vt:lpstr>PowerPoint Presentation</vt:lpstr>
      <vt:lpstr>PowerPoint Presentation</vt:lpstr>
      <vt:lpstr>PowerPoint Presentation</vt:lpstr>
      <vt:lpstr>PowerPoint Presentation</vt:lpstr>
      <vt:lpstr>PowerPoint Presentation</vt:lpstr>
      <vt:lpstr>ALL CIRRHOSIS IS:</vt:lpstr>
      <vt:lpstr>Drugs to be avoided in cirrhosis</vt:lpstr>
      <vt:lpstr>LIVER FAILURE   (HEPATIC INSUFFICIENCY)</vt:lpstr>
      <vt:lpstr>PowerPoint Presentation</vt:lpstr>
      <vt:lpstr>LIVER FAILURE  (HEPATIC INSUFFICIENCY)</vt:lpstr>
      <vt:lpstr>PowerPoint Presentation</vt:lpstr>
      <vt:lpstr>New classification of acute liver failure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grade hepatic encephalopathy clinically</vt:lpstr>
      <vt:lpstr>PowerPoint Presentation</vt:lpstr>
      <vt:lpstr>PowerPoint Presentation</vt:lpstr>
      <vt:lpstr>PowerPoint Presentation</vt:lpstr>
      <vt:lpstr>PowerPoint Presentation</vt:lpstr>
      <vt:lpstr>Management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PORTAL HYPERTENSION</vt:lpstr>
      <vt:lpstr>PORTAL HYPERTENSION</vt:lpstr>
      <vt:lpstr>Aetiology</vt:lpstr>
      <vt:lpstr>PowerPoint Presentation</vt:lpstr>
      <vt:lpstr>PowerPoint Presentation</vt:lpstr>
      <vt:lpstr>PowerPoint Presentation</vt:lpstr>
      <vt:lpstr>PowerPoint Presentation</vt:lpstr>
      <vt:lpstr>PowerPoint Presentation</vt:lpstr>
      <vt:lpstr>Clinical features</vt:lpstr>
      <vt:lpstr>PowerPoint Presentation</vt:lpstr>
      <vt:lpstr>  Investigations </vt:lpstr>
      <vt:lpstr>PowerPoint Presentation</vt:lpstr>
      <vt:lpstr>Gastric varices (shown by arrows). </vt:lpstr>
      <vt:lpstr>PowerPoint Presentation</vt:lpstr>
      <vt:lpstr>PowerPoint Presentation</vt:lpstr>
      <vt:lpstr>PowerPoint Presentation</vt:lpstr>
      <vt:lpstr>COMPLICATIONS OF PORTAL HYPERTENSION </vt:lpstr>
      <vt:lpstr>Management of acute variceal bleeding </vt:lpstr>
      <vt:lpstr>PowerPoint Presentation</vt:lpstr>
      <vt:lpstr>PowerPoint Presentation</vt:lpstr>
      <vt:lpstr>Management entails;</vt:lpstr>
      <vt:lpstr>Management of acute bleeding from oesophageal varices.  (TIPSS = transjugular intrahepatic portosystemic stent shunt)</vt:lpstr>
      <vt:lpstr>1. Appearances of oesophageal varices following application of strangulating bands (band ligation, arrow).</vt:lpstr>
      <vt:lpstr>2. Sengstaken-Blakemore tube. </vt:lpstr>
      <vt:lpstr>3. Oesophageal transection </vt:lpstr>
      <vt:lpstr>PowerPoint Presentation</vt:lpstr>
      <vt:lpstr>1. Reduction of portal venous pressure </vt:lpstr>
      <vt:lpstr>2. Pharmacological treatment </vt:lpstr>
      <vt:lpstr>3. TIPSS and shunt surgery </vt:lpstr>
      <vt:lpstr>PowerPoint Presentation</vt:lpstr>
      <vt:lpstr>PowerPoint Presentation</vt:lpstr>
      <vt:lpstr>Prevention of recurrent bleeding </vt:lpstr>
      <vt:lpstr>PowerPoint Presentation</vt:lpstr>
      <vt:lpstr>Note </vt:lpstr>
      <vt:lpstr>HEPATOMA </vt:lpstr>
      <vt:lpstr>HEPATOMA (Hepatocellular carcinoma) </vt:lpstr>
      <vt:lpstr>PowerPoint Presentation</vt:lpstr>
      <vt:lpstr>PowerPoint Presentation</vt:lpstr>
      <vt:lpstr>PowerPoint Presentation</vt:lpstr>
      <vt:lpstr>PowerPoint Presentation</vt:lpstr>
      <vt:lpstr>Treatment</vt:lpstr>
      <vt:lpstr>SECONDARY TUMOURS OF THE LIVER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PANCREAS</vt:lpstr>
      <vt:lpstr>THE PANCREAS</vt:lpstr>
      <vt:lpstr>PowerPoint Presentation</vt:lpstr>
      <vt:lpstr>PowerPoint Presentation</vt:lpstr>
      <vt:lpstr>PowerPoint Presentation</vt:lpstr>
      <vt:lpstr>ACUTE PANCREATITIS</vt:lpstr>
      <vt:lpstr>PowerPoint Presentation</vt:lpstr>
      <vt:lpstr>PowerPoint Presentation</vt:lpstr>
      <vt:lpstr>PowerPoint Presentation</vt:lpstr>
      <vt:lpstr>In other words, you can say the causes of pancreatitis are;</vt:lpstr>
      <vt:lpstr>PowerPoint Presentation</vt:lpstr>
      <vt:lpstr>PowerPoint Presentation</vt:lpstr>
      <vt:lpstr>PowerPoint Presentation</vt:lpstr>
      <vt:lpstr>A bluish discoloration may be seen around the umbilicus (Cullen sign) or in the flanks (Grey Turner sign).</vt:lpstr>
      <vt:lpstr>PowerPoint Presentation</vt:lpstr>
      <vt:lpstr>PowerPoint Presentation</vt:lpstr>
      <vt:lpstr>PowerPoint Presentation</vt:lpstr>
      <vt:lpstr>PowerPoint Presentation</vt:lpstr>
      <vt:lpstr>PowerPoint Presentation</vt:lpstr>
      <vt:lpstr>PowerPoint Presentation</vt:lpstr>
      <vt:lpstr>DDx</vt:lpstr>
      <vt:lpstr>PowerPoint Presentation</vt:lpstr>
      <vt:lpstr>PowerPoint Presentation</vt:lpstr>
      <vt:lpstr>Others </vt:lpstr>
      <vt:lpstr>CHRONIC PANCREATITIS </vt:lpstr>
      <vt:lpstr>PowerPoint Presentation</vt:lpstr>
      <vt:lpstr>PowerPoint Presentation</vt:lpstr>
      <vt:lpstr>PowerPoint Presentation</vt:lpstr>
      <vt:lpstr>PowerPoint Presentation</vt:lpstr>
      <vt:lpstr>PowerPoint Presentation</vt:lpstr>
      <vt:lpstr>Modified Glasgow criteria for predicting severity of pancreatitis.</vt:lpstr>
      <vt:lpstr>GALL BLADDER </vt:lpstr>
      <vt:lpstr>PowerPoint Presentation</vt:lpstr>
      <vt:lpstr>PowerPoint Presentation</vt:lpstr>
      <vt:lpstr>PowerPoint Presentation</vt:lpstr>
      <vt:lpstr>PowerPoint Presentation</vt:lpstr>
      <vt:lpstr>PowerPoint Presentation</vt:lpstr>
      <vt:lpstr>ACUTE CHOLECYSTITIS </vt:lpstr>
      <vt:lpstr>PowerPoint Presentation</vt:lpstr>
      <vt:lpstr>PowerPoint Presentation</vt:lpstr>
      <vt:lpstr>gallstones</vt:lpstr>
      <vt:lpstr>Types of GallStones</vt:lpstr>
      <vt:lpstr>PowerPoint Presentation</vt:lpstr>
      <vt:lpstr>PowerPoint Presentation</vt:lpstr>
      <vt:lpstr>PowerPoint Presentation</vt:lpstr>
      <vt:lpstr>PowerPoint Presentation</vt:lpstr>
      <vt:lpstr>Acute Cholecystitis2  - Sonographic criteria</vt:lpstr>
      <vt:lpstr> Gallstones in ultrasound</vt:lpstr>
      <vt:lpstr>CT scan</vt:lpstr>
      <vt:lpstr>Emphysematous cholecystitis</vt:lpstr>
      <vt:lpstr>Gallstone Ileus</vt:lpstr>
      <vt:lpstr>PowerPoint Presentation</vt:lpstr>
      <vt:lpstr>Assignment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ASCITES</vt:lpstr>
      <vt:lpstr>ASCITES</vt:lpstr>
      <vt:lpstr>PowerPoint Presentation</vt:lpstr>
      <vt:lpstr>PowerPoint Presentation</vt:lpstr>
      <vt:lpstr>PowerPoint Presentation</vt:lpstr>
      <vt:lpstr>PowerPoint Presentation</vt:lpstr>
      <vt:lpstr>PowerPoint Presentation</vt:lpstr>
      <vt:lpstr>PowerPoint Presentation</vt:lpstr>
      <vt:lpstr>Ascitic fluid: appearance and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PERITONITIS</vt:lpstr>
      <vt:lpstr>PowerPoint Presentation</vt:lpstr>
      <vt:lpstr>ACUTE PERITONITIS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CHRONIC PERITONITIS</vt:lpstr>
      <vt:lpstr>PowerPoint Presentation</vt:lpstr>
      <vt:lpstr>PowerPoint Presentation</vt:lpstr>
      <vt:lpstr>PowerPoint Presentation</vt:lpstr>
      <vt:lpstr>PowerPoint Presentation</vt:lpstr>
      <vt:lpstr>PowerPoint Presentation</vt:lpstr>
      <vt:lpstr>The end</vt:lpstr>
      <vt:lpstr>Examples of environmental factors which influence health. </vt:lpstr>
      <vt:lpstr>Interactions between the individual and his or her environment in determining the outcome of the balance between health and disease</vt:lpstr>
      <vt:lpstr>PowerPoint Presentation</vt:lpstr>
      <vt:lpstr>PowerPoint Presentation</vt:lpstr>
      <vt:lpstr>Upper and lower Gastro-Intestinal Tract bleeding</vt:lpstr>
      <vt:lpstr>GASTROINTESTINAL BLEEDING </vt:lpstr>
      <vt:lpstr>PowerPoint Presentation</vt:lpstr>
      <vt:lpstr>Points to Remember</vt:lpstr>
      <vt:lpstr>ACUTE UPPER GASTROINTESTINAL HAEMORRHAGE </vt:lpstr>
      <vt:lpstr>ACUTE UPPER GASTROINTESTINAL HAEMORRHAGE</vt:lpstr>
      <vt:lpstr>causes </vt:lpstr>
      <vt:lpstr>PowerPoint Presentation</vt:lpstr>
      <vt:lpstr>PowerPoint Presentation</vt:lpstr>
      <vt:lpstr>PowerPoint Presentation</vt:lpstr>
      <vt:lpstr>PowerPoint Presentation</vt:lpstr>
      <vt:lpstr>Endoscopic image of small gastric ulcer with visible vessel</vt:lpstr>
      <vt:lpstr>Endoscopic image of a posterior wall duodenal ulcer with a clean base, which is a common cause of upper GI hemorrhage. </vt:lpstr>
      <vt:lpstr>Clinical assessment </vt:lpstr>
      <vt:lpstr>PowerPoint Presentation</vt:lpstr>
      <vt:lpstr>PowerPoint Presentation</vt:lpstr>
      <vt:lpstr>Management</vt:lpstr>
      <vt:lpstr>Management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7. Drugs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Prognosis </vt:lpstr>
      <vt:lpstr>LOWER GASTROINTESTINAL BLEEDING </vt:lpstr>
      <vt:lpstr>PowerPoint Presentation</vt:lpstr>
      <vt:lpstr>PowerPoint Presentation</vt:lpstr>
      <vt:lpstr>PowerPoint Presentation</vt:lpstr>
      <vt:lpstr>LOWER GASTROINTESTINAL BLEEDING </vt:lpstr>
      <vt:lpstr>CAUSES OF LOWER GASTROINTESTINAL BLEEDING </vt:lpstr>
      <vt:lpstr>PowerPoint Presentation</vt:lpstr>
      <vt:lpstr>PowerPoint Presentation</vt:lpstr>
      <vt:lpstr>PowerPoint Presentation</vt:lpstr>
      <vt:lpstr>Prolapsed hemorrhoids</vt:lpstr>
      <vt:lpstr>PowerPoint Presentation</vt:lpstr>
      <vt:lpstr>PowerPoint Presentation</vt:lpstr>
      <vt:lpstr>PowerPoint Presentation</vt:lpstr>
      <vt:lpstr>Treatment </vt:lpstr>
      <vt:lpstr>PowerPoint Presentation</vt:lpstr>
      <vt:lpstr>PowerPoint Presentation</vt:lpstr>
      <vt:lpstr>THE END</vt:lpstr>
      <vt:lpstr>OBESITY</vt:lpstr>
      <vt:lpstr>      OBESITY </vt:lpstr>
      <vt:lpstr>PowerPoint Presentation</vt:lpstr>
      <vt:lpstr>PowerPoint Presentation</vt:lpstr>
      <vt:lpstr>PowerPoint Presentation</vt:lpstr>
      <vt:lpstr>PowerPoint Presentation</vt:lpstr>
      <vt:lpstr>PowerPoint Presentation</vt:lpstr>
      <vt:lpstr>PowerPoint Presentation</vt:lpstr>
      <vt:lpstr>               Pathogenesis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Conditions and complications associated with obesity</vt:lpstr>
      <vt:lpstr>PowerPoint Presentation</vt:lpstr>
      <vt:lpstr>PowerPoint Presentation</vt:lpstr>
      <vt:lpstr>PowerPoint Presentation</vt:lpstr>
      <vt:lpstr>Medical complications of obesity</vt:lpstr>
      <vt:lpstr>END</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LIVER</dc:title>
  <dc:creator>Microsoft</dc:creator>
  <cp:lastModifiedBy>Microsoft</cp:lastModifiedBy>
  <cp:revision>1</cp:revision>
  <dcterms:created xsi:type="dcterms:W3CDTF">2019-07-28T15:27:02Z</dcterms:created>
  <dcterms:modified xsi:type="dcterms:W3CDTF">2019-07-28T15:31:45Z</dcterms:modified>
</cp:coreProperties>
</file>